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74" r:id="rId8"/>
    <p:sldId id="262" r:id="rId9"/>
    <p:sldId id="263" r:id="rId10"/>
    <p:sldId id="264" r:id="rId11"/>
    <p:sldId id="265" r:id="rId12"/>
    <p:sldId id="266" r:id="rId13"/>
    <p:sldId id="267" r:id="rId14"/>
    <p:sldId id="269" r:id="rId15"/>
    <p:sldId id="270" r:id="rId16"/>
    <p:sldId id="271" r:id="rId17"/>
    <p:sldId id="272" r:id="rId18"/>
    <p:sldId id="273"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81" d="100"/>
          <a:sy n="81" d="100"/>
        </p:scale>
        <p:origin x="14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44CAB5-B1FF-42DE-BE0B-A8A85F58E0C3}"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277129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4CAB5-B1FF-42DE-BE0B-A8A85F58E0C3}"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82786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4CAB5-B1FF-42DE-BE0B-A8A85F58E0C3}"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414767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4CAB5-B1FF-42DE-BE0B-A8A85F58E0C3}"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349948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4CAB5-B1FF-42DE-BE0B-A8A85F58E0C3}"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304810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44CAB5-B1FF-42DE-BE0B-A8A85F58E0C3}"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174638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44CAB5-B1FF-42DE-BE0B-A8A85F58E0C3}" type="datetimeFigureOut">
              <a:rPr lang="en-GB" smtClean="0"/>
              <a:t>06/11/2016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280782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44CAB5-B1FF-42DE-BE0B-A8A85F58E0C3}" type="datetimeFigureOut">
              <a:rPr lang="en-GB" smtClean="0"/>
              <a:t>06/11/2016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27658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4CAB5-B1FF-42DE-BE0B-A8A85F58E0C3}" type="datetimeFigureOut">
              <a:rPr lang="en-GB" smtClean="0"/>
              <a:t>06/11/2016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264210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4CAB5-B1FF-42DE-BE0B-A8A85F58E0C3}"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146258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4CAB5-B1FF-42DE-BE0B-A8A85F58E0C3}"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4B36D0-F67E-4032-A0BA-AD96433477AD}" type="slidenum">
              <a:rPr lang="en-GB" smtClean="0"/>
              <a:t>‹#›</a:t>
            </a:fld>
            <a:endParaRPr lang="en-GB"/>
          </a:p>
        </p:txBody>
      </p:sp>
    </p:spTree>
    <p:extLst>
      <p:ext uri="{BB962C8B-B14F-4D97-AF65-F5344CB8AC3E}">
        <p14:creationId xmlns:p14="http://schemas.microsoft.com/office/powerpoint/2010/main" val="73834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4CAB5-B1FF-42DE-BE0B-A8A85F58E0C3}" type="datetimeFigureOut">
              <a:rPr lang="en-GB" smtClean="0"/>
              <a:t>06/11/2016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36D0-F67E-4032-A0BA-AD96433477AD}" type="slidenum">
              <a:rPr lang="en-GB" smtClean="0"/>
              <a:t>‹#›</a:t>
            </a:fld>
            <a:endParaRPr lang="en-GB"/>
          </a:p>
        </p:txBody>
      </p:sp>
    </p:spTree>
    <p:extLst>
      <p:ext uri="{BB962C8B-B14F-4D97-AF65-F5344CB8AC3E}">
        <p14:creationId xmlns:p14="http://schemas.microsoft.com/office/powerpoint/2010/main" val="471211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hyperlink" Target="http://www.childnet.com/resources/www.childnet.com/star" TargetMode="External"/><Relationship Id="rId3" Type="http://schemas.openxmlformats.org/officeDocument/2006/relationships/hyperlink" Target="http://www.childnet.com/pshetoolkit" TargetMode="External"/><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hildnet.com/resources/pshetoolkit/peer-pressure/back-me-up"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68104"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629" y="251262"/>
            <a:ext cx="1938475" cy="530858"/>
          </a:xfrm>
          <a:prstGeom prst="rect">
            <a:avLst/>
          </a:prstGeom>
        </p:spPr>
      </p:pic>
    </p:spTree>
    <p:extLst>
      <p:ext uri="{BB962C8B-B14F-4D97-AF65-F5344CB8AC3E}">
        <p14:creationId xmlns:p14="http://schemas.microsoft.com/office/powerpoint/2010/main" val="69411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4303">
            <a:off x="2113878" y="416704"/>
            <a:ext cx="6718150" cy="585102"/>
          </a:xfrm>
          <a:prstGeom prst="rect">
            <a:avLst/>
          </a:prstGeom>
        </p:spPr>
      </p:pic>
      <p:grpSp>
        <p:nvGrpSpPr>
          <p:cNvPr id="10" name="Group 9"/>
          <p:cNvGrpSpPr/>
          <p:nvPr/>
        </p:nvGrpSpPr>
        <p:grpSpPr>
          <a:xfrm>
            <a:off x="2387184" y="3688228"/>
            <a:ext cx="6492240" cy="2703888"/>
            <a:chOff x="2387184" y="3688228"/>
            <a:chExt cx="6492240" cy="2703888"/>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87184" y="3688228"/>
              <a:ext cx="6492240" cy="2703888"/>
            </a:xfrm>
            <a:prstGeom prst="rect">
              <a:avLst/>
            </a:prstGeom>
          </p:spPr>
        </p:pic>
        <p:sp>
          <p:nvSpPr>
            <p:cNvPr id="9" name="Rectangle 8"/>
            <p:cNvSpPr/>
            <p:nvPr/>
          </p:nvSpPr>
          <p:spPr>
            <a:xfrm>
              <a:off x="2743199" y="4105151"/>
              <a:ext cx="5792993" cy="1200329"/>
            </a:xfrm>
            <a:prstGeom prst="rect">
              <a:avLst/>
            </a:prstGeom>
          </p:spPr>
          <p:txBody>
            <a:bodyPr wrap="square">
              <a:spAutoFit/>
            </a:bodyPr>
            <a:lstStyle/>
            <a:p>
              <a:r>
                <a:rPr lang="en-GB" sz="2400" dirty="0"/>
                <a:t>What would happen if Jenna, Leah and Ben wrote back on behalf of Jason and said something mean back to Charlie?</a:t>
              </a:r>
            </a:p>
          </p:txBody>
        </p:sp>
      </p:grpSp>
      <p:grpSp>
        <p:nvGrpSpPr>
          <p:cNvPr id="11" name="Group 10"/>
          <p:cNvGrpSpPr/>
          <p:nvPr/>
        </p:nvGrpSpPr>
        <p:grpSpPr>
          <a:xfrm>
            <a:off x="133863" y="1274405"/>
            <a:ext cx="6820955" cy="3082442"/>
            <a:chOff x="133863" y="1274405"/>
            <a:chExt cx="6820955" cy="3082442"/>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863" y="1274405"/>
              <a:ext cx="6820955" cy="3082442"/>
            </a:xfrm>
            <a:prstGeom prst="rect">
              <a:avLst/>
            </a:prstGeom>
          </p:spPr>
        </p:pic>
        <p:sp>
          <p:nvSpPr>
            <p:cNvPr id="8" name="Rectangle 7"/>
            <p:cNvSpPr/>
            <p:nvPr/>
          </p:nvSpPr>
          <p:spPr>
            <a:xfrm>
              <a:off x="344244" y="1539267"/>
              <a:ext cx="6502997" cy="1938992"/>
            </a:xfrm>
            <a:prstGeom prst="rect">
              <a:avLst/>
            </a:prstGeom>
          </p:spPr>
          <p:txBody>
            <a:bodyPr wrap="square">
              <a:spAutoFit/>
            </a:bodyPr>
            <a:lstStyle/>
            <a:p>
              <a:r>
                <a:rPr lang="en-GB" sz="2400" dirty="0">
                  <a:solidFill>
                    <a:schemeClr val="bg1"/>
                  </a:solidFill>
                </a:rPr>
                <a:t>Ben, Jenna and Leah are Jason’s friends. Why are they reluctant to stand up for Jason or want to get involved? Do you think they are bad friends? Would you expect your friends to stick up for you online?</a:t>
              </a:r>
            </a:p>
          </p:txBody>
        </p:sp>
      </p:grpSp>
    </p:spTree>
    <p:extLst>
      <p:ext uri="{BB962C8B-B14F-4D97-AF65-F5344CB8AC3E}">
        <p14:creationId xmlns:p14="http://schemas.microsoft.com/office/powerpoint/2010/main" val="293221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5915">
            <a:off x="171782" y="339068"/>
            <a:ext cx="3109632" cy="564649"/>
          </a:xfrm>
          <a:prstGeom prst="rect">
            <a:avLst/>
          </a:prstGeom>
        </p:spPr>
      </p:pic>
      <p:grpSp>
        <p:nvGrpSpPr>
          <p:cNvPr id="9" name="Group 8"/>
          <p:cNvGrpSpPr/>
          <p:nvPr/>
        </p:nvGrpSpPr>
        <p:grpSpPr>
          <a:xfrm>
            <a:off x="3576310" y="167476"/>
            <a:ext cx="5320263" cy="1606208"/>
            <a:chOff x="3576310" y="167476"/>
            <a:chExt cx="5320263" cy="160620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310" y="167476"/>
              <a:ext cx="5320263" cy="1606208"/>
            </a:xfrm>
            <a:prstGeom prst="rect">
              <a:avLst/>
            </a:prstGeom>
          </p:spPr>
        </p:pic>
        <p:sp>
          <p:nvSpPr>
            <p:cNvPr id="8" name="Rectangle 7"/>
            <p:cNvSpPr/>
            <p:nvPr/>
          </p:nvSpPr>
          <p:spPr>
            <a:xfrm>
              <a:off x="4061012" y="320439"/>
              <a:ext cx="4572000" cy="830997"/>
            </a:xfrm>
            <a:prstGeom prst="rect">
              <a:avLst/>
            </a:prstGeom>
          </p:spPr>
          <p:txBody>
            <a:bodyPr>
              <a:spAutoFit/>
            </a:bodyPr>
            <a:lstStyle/>
            <a:p>
              <a:r>
                <a:rPr lang="en-GB" sz="2400" dirty="0">
                  <a:solidFill>
                    <a:schemeClr val="bg1"/>
                  </a:solidFill>
                </a:rPr>
                <a:t>Why do you think the teacher, Ms Thomas, wants to speak to Jack?</a:t>
              </a:r>
            </a:p>
          </p:txBody>
        </p:sp>
      </p:grpSp>
      <p:grpSp>
        <p:nvGrpSpPr>
          <p:cNvPr id="11" name="Group 10"/>
          <p:cNvGrpSpPr/>
          <p:nvPr/>
        </p:nvGrpSpPr>
        <p:grpSpPr>
          <a:xfrm>
            <a:off x="192296" y="1385144"/>
            <a:ext cx="4206239" cy="2394903"/>
            <a:chOff x="317352" y="1381030"/>
            <a:chExt cx="4206239" cy="2394903"/>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352" y="1381030"/>
              <a:ext cx="4206239" cy="2394903"/>
            </a:xfrm>
            <a:prstGeom prst="rect">
              <a:avLst/>
            </a:prstGeom>
          </p:spPr>
        </p:pic>
        <p:sp>
          <p:nvSpPr>
            <p:cNvPr id="10" name="Rectangle 9"/>
            <p:cNvSpPr/>
            <p:nvPr/>
          </p:nvSpPr>
          <p:spPr>
            <a:xfrm>
              <a:off x="462579" y="1708691"/>
              <a:ext cx="3915784" cy="1015663"/>
            </a:xfrm>
            <a:prstGeom prst="rect">
              <a:avLst/>
            </a:prstGeom>
          </p:spPr>
          <p:txBody>
            <a:bodyPr wrap="square">
              <a:spAutoFit/>
            </a:bodyPr>
            <a:lstStyle/>
            <a:p>
              <a:r>
                <a:rPr lang="en-GB" sz="2000" dirty="0"/>
                <a:t>Charlie says the picture with the mean comments will ‘disappear in a second, no harm done’. Is this true?</a:t>
              </a:r>
            </a:p>
          </p:txBody>
        </p:sp>
      </p:grpSp>
      <p:grpSp>
        <p:nvGrpSpPr>
          <p:cNvPr id="16" name="Group 15"/>
          <p:cNvGrpSpPr/>
          <p:nvPr/>
        </p:nvGrpSpPr>
        <p:grpSpPr>
          <a:xfrm>
            <a:off x="4378362" y="2003278"/>
            <a:ext cx="4625788" cy="2762360"/>
            <a:chOff x="4378362" y="2003278"/>
            <a:chExt cx="4625788" cy="276236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78362" y="2003278"/>
              <a:ext cx="4625788" cy="2762360"/>
            </a:xfrm>
            <a:prstGeom prst="rect">
              <a:avLst/>
            </a:prstGeom>
          </p:spPr>
        </p:pic>
        <p:sp>
          <p:nvSpPr>
            <p:cNvPr id="15" name="Rectangle 14"/>
            <p:cNvSpPr/>
            <p:nvPr/>
          </p:nvSpPr>
          <p:spPr>
            <a:xfrm>
              <a:off x="4558552" y="2216522"/>
              <a:ext cx="4303059" cy="1938992"/>
            </a:xfrm>
            <a:prstGeom prst="rect">
              <a:avLst/>
            </a:prstGeom>
          </p:spPr>
          <p:txBody>
            <a:bodyPr wrap="square">
              <a:spAutoFit/>
            </a:bodyPr>
            <a:lstStyle/>
            <a:p>
              <a:r>
                <a:rPr lang="en-GB" sz="2000" dirty="0">
                  <a:solidFill>
                    <a:schemeClr val="bg1"/>
                  </a:solidFill>
                </a:rPr>
                <a:t>Do we know who stepped in to take action to report the cyberbullying to the school? Leah? Ben? Someone else anonymously? Why did they step in at that point? Was this the right thing to do?</a:t>
              </a:r>
            </a:p>
          </p:txBody>
        </p:sp>
      </p:grpSp>
      <p:grpSp>
        <p:nvGrpSpPr>
          <p:cNvPr id="22" name="Group 21"/>
          <p:cNvGrpSpPr/>
          <p:nvPr/>
        </p:nvGrpSpPr>
        <p:grpSpPr>
          <a:xfrm>
            <a:off x="230619" y="3595298"/>
            <a:ext cx="4186066" cy="1726978"/>
            <a:chOff x="230619" y="3595298"/>
            <a:chExt cx="4186066" cy="1726978"/>
          </a:xfrm>
        </p:grpSpPr>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619" y="3595298"/>
              <a:ext cx="4186066" cy="1726978"/>
            </a:xfrm>
            <a:prstGeom prst="rect">
              <a:avLst/>
            </a:prstGeom>
          </p:spPr>
        </p:pic>
        <p:sp>
          <p:nvSpPr>
            <p:cNvPr id="19" name="Rectangle 18"/>
            <p:cNvSpPr/>
            <p:nvPr/>
          </p:nvSpPr>
          <p:spPr>
            <a:xfrm>
              <a:off x="467958" y="3780047"/>
              <a:ext cx="3711388" cy="923330"/>
            </a:xfrm>
            <a:prstGeom prst="rect">
              <a:avLst/>
            </a:prstGeom>
          </p:spPr>
          <p:txBody>
            <a:bodyPr wrap="square">
              <a:spAutoFit/>
            </a:bodyPr>
            <a:lstStyle/>
            <a:p>
              <a:r>
                <a:rPr lang="en-GB" dirty="0"/>
                <a:t>What do you think happens at the end of the film? Does the situation improve?</a:t>
              </a:r>
            </a:p>
          </p:txBody>
        </p:sp>
      </p:grpSp>
      <p:grpSp>
        <p:nvGrpSpPr>
          <p:cNvPr id="23" name="Group 22"/>
          <p:cNvGrpSpPr/>
          <p:nvPr/>
        </p:nvGrpSpPr>
        <p:grpSpPr>
          <a:xfrm>
            <a:off x="199015" y="4945775"/>
            <a:ext cx="8616877" cy="1849277"/>
            <a:chOff x="199015" y="4945775"/>
            <a:chExt cx="8616877" cy="1849277"/>
          </a:xfrm>
        </p:grpSpPr>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015" y="4945775"/>
              <a:ext cx="8616877" cy="1849277"/>
            </a:xfrm>
            <a:prstGeom prst="rect">
              <a:avLst/>
            </a:prstGeom>
          </p:spPr>
        </p:pic>
        <p:sp>
          <p:nvSpPr>
            <p:cNvPr id="20" name="Rectangle 19"/>
            <p:cNvSpPr/>
            <p:nvPr/>
          </p:nvSpPr>
          <p:spPr>
            <a:xfrm>
              <a:off x="477372" y="5192702"/>
              <a:ext cx="8037305" cy="1015663"/>
            </a:xfrm>
            <a:prstGeom prst="rect">
              <a:avLst/>
            </a:prstGeom>
          </p:spPr>
          <p:txBody>
            <a:bodyPr wrap="square">
              <a:spAutoFit/>
            </a:bodyPr>
            <a:lstStyle/>
            <a:p>
              <a:r>
                <a:rPr lang="en-GB" sz="2000" dirty="0">
                  <a:solidFill>
                    <a:schemeClr val="bg1"/>
                  </a:solidFill>
                </a:rPr>
                <a:t>What do you think would happen if no one reported or said anything about the cyberbullying to the school. Is there a reason why you might not report to the school?</a:t>
              </a:r>
            </a:p>
          </p:txBody>
        </p:sp>
      </p:grpSp>
    </p:spTree>
    <p:extLst>
      <p:ext uri="{BB962C8B-B14F-4D97-AF65-F5344CB8AC3E}">
        <p14:creationId xmlns:p14="http://schemas.microsoft.com/office/powerpoint/2010/main" val="119490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3962" y="378567"/>
            <a:ext cx="1643747" cy="923330"/>
          </a:xfrm>
          <a:prstGeom prst="rect">
            <a:avLst/>
          </a:prstGeom>
        </p:spPr>
        <p:txBody>
          <a:bodyPr wrap="square">
            <a:spAutoFit/>
          </a:bodyPr>
          <a:lstStyle/>
          <a:p>
            <a:r>
              <a:rPr lang="en-GB" dirty="0"/>
              <a:t>(if </a:t>
            </a:r>
            <a:r>
              <a:rPr lang="en-GB" dirty="0" smtClean="0"/>
              <a:t>“Gone </a:t>
            </a:r>
            <a:r>
              <a:rPr lang="en-GB" dirty="0"/>
              <a:t>too far</a:t>
            </a:r>
            <a:r>
              <a:rPr lang="en-GB" dirty="0" smtClean="0"/>
              <a:t>” hasn’t </a:t>
            </a:r>
            <a:r>
              <a:rPr lang="en-GB" dirty="0"/>
              <a:t>been watched)</a:t>
            </a:r>
          </a:p>
        </p:txBody>
      </p:sp>
      <p:sp>
        <p:nvSpPr>
          <p:cNvPr id="5" name="Rectangle 4"/>
          <p:cNvSpPr/>
          <p:nvPr/>
        </p:nvSpPr>
        <p:spPr>
          <a:xfrm>
            <a:off x="6804214" y="309742"/>
            <a:ext cx="1753496" cy="105424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25275">
            <a:off x="284865" y="333074"/>
            <a:ext cx="4071982" cy="854162"/>
          </a:xfrm>
          <a:prstGeom prst="rect">
            <a:avLst/>
          </a:prstGeom>
        </p:spPr>
      </p:pic>
      <p:grpSp>
        <p:nvGrpSpPr>
          <p:cNvPr id="15" name="Group 14"/>
          <p:cNvGrpSpPr/>
          <p:nvPr/>
        </p:nvGrpSpPr>
        <p:grpSpPr>
          <a:xfrm>
            <a:off x="4152450" y="3097029"/>
            <a:ext cx="4787153" cy="2330203"/>
            <a:chOff x="4152450" y="3097029"/>
            <a:chExt cx="4787153" cy="2330203"/>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52450" y="3097029"/>
              <a:ext cx="4787153" cy="2330203"/>
            </a:xfrm>
            <a:prstGeom prst="rect">
              <a:avLst/>
            </a:prstGeom>
          </p:spPr>
        </p:pic>
        <p:sp>
          <p:nvSpPr>
            <p:cNvPr id="11" name="Rectangle 10"/>
            <p:cNvSpPr/>
            <p:nvPr/>
          </p:nvSpPr>
          <p:spPr>
            <a:xfrm>
              <a:off x="4421393" y="3435581"/>
              <a:ext cx="4356847" cy="1015663"/>
            </a:xfrm>
            <a:prstGeom prst="rect">
              <a:avLst/>
            </a:prstGeom>
          </p:spPr>
          <p:txBody>
            <a:bodyPr wrap="square">
              <a:spAutoFit/>
            </a:bodyPr>
            <a:lstStyle/>
            <a:p>
              <a:r>
                <a:rPr lang="en-GB" sz="2000" dirty="0"/>
                <a:t>How do you think it might feel if you were gay, to see this word being used to embarrass others?</a:t>
              </a:r>
            </a:p>
          </p:txBody>
        </p:sp>
      </p:grpSp>
      <p:grpSp>
        <p:nvGrpSpPr>
          <p:cNvPr id="16" name="Group 15"/>
          <p:cNvGrpSpPr/>
          <p:nvPr/>
        </p:nvGrpSpPr>
        <p:grpSpPr>
          <a:xfrm>
            <a:off x="475721" y="4528532"/>
            <a:ext cx="6008752" cy="2245997"/>
            <a:chOff x="475721" y="4528532"/>
            <a:chExt cx="6008752" cy="2245997"/>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721" y="4528532"/>
              <a:ext cx="6008752" cy="2245997"/>
            </a:xfrm>
            <a:prstGeom prst="rect">
              <a:avLst/>
            </a:prstGeom>
          </p:spPr>
        </p:pic>
        <p:sp>
          <p:nvSpPr>
            <p:cNvPr id="13" name="Rectangle 12"/>
            <p:cNvSpPr/>
            <p:nvPr/>
          </p:nvSpPr>
          <p:spPr>
            <a:xfrm>
              <a:off x="704624" y="4769623"/>
              <a:ext cx="5550946" cy="1200329"/>
            </a:xfrm>
            <a:prstGeom prst="rect">
              <a:avLst/>
            </a:prstGeom>
          </p:spPr>
          <p:txBody>
            <a:bodyPr wrap="square">
              <a:spAutoFit/>
            </a:bodyPr>
            <a:lstStyle/>
            <a:p>
              <a:r>
                <a:rPr lang="en-GB" sz="2400" dirty="0">
                  <a:solidFill>
                    <a:schemeClr val="bg1"/>
                  </a:solidFill>
                </a:rPr>
                <a:t>What could you do if you overheard someone using the word ‘gay’ to mean something ‘rubbish or uncool’?</a:t>
              </a:r>
            </a:p>
          </p:txBody>
        </p:sp>
      </p:grpSp>
      <p:grpSp>
        <p:nvGrpSpPr>
          <p:cNvPr id="17" name="Group 16"/>
          <p:cNvGrpSpPr/>
          <p:nvPr/>
        </p:nvGrpSpPr>
        <p:grpSpPr>
          <a:xfrm>
            <a:off x="160758" y="1363991"/>
            <a:ext cx="6008752" cy="2245997"/>
            <a:chOff x="160758" y="1363991"/>
            <a:chExt cx="6008752" cy="224599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58" y="1363991"/>
              <a:ext cx="6008752" cy="2245997"/>
            </a:xfrm>
            <a:prstGeom prst="rect">
              <a:avLst/>
            </a:prstGeom>
          </p:spPr>
        </p:pic>
        <p:sp>
          <p:nvSpPr>
            <p:cNvPr id="10" name="Rectangle 9"/>
            <p:cNvSpPr/>
            <p:nvPr/>
          </p:nvSpPr>
          <p:spPr>
            <a:xfrm>
              <a:off x="489472" y="1619701"/>
              <a:ext cx="5470263" cy="1323439"/>
            </a:xfrm>
            <a:prstGeom prst="rect">
              <a:avLst/>
            </a:prstGeom>
          </p:spPr>
          <p:txBody>
            <a:bodyPr wrap="square">
              <a:spAutoFit/>
            </a:bodyPr>
            <a:lstStyle/>
            <a:p>
              <a:r>
                <a:rPr lang="en-GB" sz="2000" dirty="0">
                  <a:solidFill>
                    <a:schemeClr val="bg1"/>
                  </a:solidFill>
                </a:rPr>
                <a:t>One image in this film insinuates that Jason and his friend Ben are gay. A caption says </a:t>
              </a:r>
              <a:r>
                <a:rPr lang="en-GB" sz="2000" dirty="0" smtClean="0">
                  <a:solidFill>
                    <a:schemeClr val="bg1"/>
                  </a:solidFill>
                </a:rPr>
                <a:t>‘</a:t>
              </a:r>
              <a:r>
                <a:rPr lang="en-GB" sz="2000" dirty="0" smtClean="0">
                  <a:solidFill>
                    <a:schemeClr val="bg1"/>
                  </a:solidFill>
                </a:rPr>
                <a:t>G</a:t>
              </a:r>
              <a:r>
                <a:rPr lang="en-GB" sz="2000" dirty="0" smtClean="0">
                  <a:solidFill>
                    <a:schemeClr val="bg1"/>
                  </a:solidFill>
                </a:rPr>
                <a:t>ay-</a:t>
              </a:r>
              <a:r>
                <a:rPr lang="en-GB" sz="2000" dirty="0" err="1" smtClean="0">
                  <a:solidFill>
                    <a:schemeClr val="bg1"/>
                  </a:solidFill>
                </a:rPr>
                <a:t>mer</a:t>
              </a:r>
              <a:r>
                <a:rPr lang="en-GB" sz="2000" dirty="0" smtClean="0">
                  <a:solidFill>
                    <a:schemeClr val="bg1"/>
                  </a:solidFill>
                </a:rPr>
                <a:t> boy-friends</a:t>
              </a:r>
              <a:r>
                <a:rPr lang="en-GB" sz="2000" dirty="0">
                  <a:solidFill>
                    <a:schemeClr val="bg1"/>
                  </a:solidFill>
                </a:rPr>
                <a:t>’. Why do you think Charlie uses the term ‘gay’? What does he want it to mean?</a:t>
              </a:r>
            </a:p>
          </p:txBody>
        </p:sp>
      </p:grpSp>
    </p:spTree>
    <p:extLst>
      <p:ext uri="{BB962C8B-B14F-4D97-AF65-F5344CB8AC3E}">
        <p14:creationId xmlns:p14="http://schemas.microsoft.com/office/powerpoint/2010/main" val="376692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7735" y="354783"/>
            <a:ext cx="2786903" cy="773478"/>
          </a:xfrm>
        </p:spPr>
        <p:txBody>
          <a:bodyPr/>
          <a:lstStyle/>
          <a:p>
            <a:r>
              <a:rPr lang="en-GB" dirty="0" smtClean="0"/>
              <a:t>Activity 1</a:t>
            </a:r>
            <a:r>
              <a:rPr lang="en-GB" dirty="0"/>
              <a:t> </a:t>
            </a:r>
            <a:r>
              <a:rPr lang="en-GB" dirty="0" smtClean="0"/>
              <a:t>-</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928" y="2076226"/>
            <a:ext cx="8197404" cy="46292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664" y="429889"/>
            <a:ext cx="880530" cy="1721223"/>
          </a:xfrm>
          <a:prstGeom prst="rect">
            <a:avLst/>
          </a:prstGeom>
        </p:spPr>
      </p:pic>
      <p:sp>
        <p:nvSpPr>
          <p:cNvPr id="6" name="Rectangle 5"/>
          <p:cNvSpPr/>
          <p:nvPr/>
        </p:nvSpPr>
        <p:spPr>
          <a:xfrm>
            <a:off x="1355464" y="2945278"/>
            <a:ext cx="5056094" cy="1569660"/>
          </a:xfrm>
          <a:prstGeom prst="rect">
            <a:avLst/>
          </a:prstGeom>
        </p:spPr>
        <p:txBody>
          <a:bodyPr wrap="square">
            <a:spAutoFit/>
          </a:bodyPr>
          <a:lstStyle/>
          <a:p>
            <a:r>
              <a:rPr lang="en-GB" sz="2400" dirty="0">
                <a:solidFill>
                  <a:schemeClr val="bg1"/>
                </a:solidFill>
              </a:rPr>
              <a:t>In groups of </a:t>
            </a:r>
            <a:r>
              <a:rPr lang="en-GB" sz="2400" dirty="0" smtClean="0">
                <a:solidFill>
                  <a:schemeClr val="bg1"/>
                </a:solidFill>
              </a:rPr>
              <a:t>three, </a:t>
            </a:r>
            <a:r>
              <a:rPr lang="en-GB" sz="2400" dirty="0">
                <a:solidFill>
                  <a:schemeClr val="bg1"/>
                </a:solidFill>
              </a:rPr>
              <a:t>cut up worksheet 3.1 into 9 parts and then rank them, with the most important quality of being a good friend at the top. </a:t>
            </a:r>
          </a:p>
        </p:txBody>
      </p:sp>
      <p:sp>
        <p:nvSpPr>
          <p:cNvPr id="7" name="Rectangle 6"/>
          <p:cNvSpPr/>
          <p:nvPr/>
        </p:nvSpPr>
        <p:spPr>
          <a:xfrm>
            <a:off x="2456390" y="1031678"/>
            <a:ext cx="4881208" cy="707886"/>
          </a:xfrm>
          <a:prstGeom prst="rect">
            <a:avLst/>
          </a:prstGeom>
        </p:spPr>
        <p:txBody>
          <a:bodyPr wrap="none">
            <a:spAutoFit/>
          </a:bodyPr>
          <a:lstStyle/>
          <a:p>
            <a:r>
              <a:rPr lang="en-GB" sz="4000" dirty="0"/>
              <a:t>What is a good friend?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0920" y="2416459"/>
            <a:ext cx="1015985" cy="1015985"/>
          </a:xfrm>
          <a:prstGeom prst="rect">
            <a:avLst/>
          </a:prstGeom>
        </p:spPr>
      </p:pic>
      <p:sp>
        <p:nvSpPr>
          <p:cNvPr id="9" name="Rectangle 8"/>
          <p:cNvSpPr/>
          <p:nvPr/>
        </p:nvSpPr>
        <p:spPr>
          <a:xfrm>
            <a:off x="6672738" y="3247778"/>
            <a:ext cx="1422056" cy="461665"/>
          </a:xfrm>
          <a:prstGeom prst="rect">
            <a:avLst/>
          </a:prstGeom>
        </p:spPr>
        <p:txBody>
          <a:bodyPr wrap="none">
            <a:spAutoFit/>
          </a:bodyPr>
          <a:lstStyle/>
          <a:p>
            <a:r>
              <a:rPr lang="en-GB" sz="2400" dirty="0"/>
              <a:t>5 </a:t>
            </a:r>
            <a:r>
              <a:rPr lang="en-GB" sz="2400" dirty="0" smtClean="0"/>
              <a:t>minutes</a:t>
            </a:r>
            <a:endParaRPr lang="en-GB" sz="2400" dirty="0"/>
          </a:p>
        </p:txBody>
      </p:sp>
      <p:grpSp>
        <p:nvGrpSpPr>
          <p:cNvPr id="17" name="Group 16"/>
          <p:cNvGrpSpPr/>
          <p:nvPr/>
        </p:nvGrpSpPr>
        <p:grpSpPr>
          <a:xfrm>
            <a:off x="1567568" y="4657408"/>
            <a:ext cx="5992730" cy="1787018"/>
            <a:chOff x="1812664" y="4623209"/>
            <a:chExt cx="6916301" cy="1973956"/>
          </a:xfrm>
        </p:grpSpPr>
        <p:grpSp>
          <p:nvGrpSpPr>
            <p:cNvPr id="14" name="Group 13"/>
            <p:cNvGrpSpPr/>
            <p:nvPr/>
          </p:nvGrpSpPr>
          <p:grpSpPr>
            <a:xfrm>
              <a:off x="1812664" y="4623209"/>
              <a:ext cx="6916301" cy="1973956"/>
              <a:chOff x="1812664" y="4623209"/>
              <a:chExt cx="6916301" cy="1973956"/>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2664" y="4623209"/>
                <a:ext cx="6916301" cy="1973956"/>
              </a:xfrm>
              <a:prstGeom prst="rect">
                <a:avLst/>
              </a:prstGeom>
            </p:spPr>
          </p:pic>
          <p:sp>
            <p:nvSpPr>
              <p:cNvPr id="12" name="Rectangle 11"/>
              <p:cNvSpPr/>
              <p:nvPr/>
            </p:nvSpPr>
            <p:spPr>
              <a:xfrm>
                <a:off x="3679115" y="5206701"/>
                <a:ext cx="1102659" cy="220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a:t>
                </a:r>
                <a:endParaRPr lang="en-GB" dirty="0"/>
              </a:p>
            </p:txBody>
          </p:sp>
          <p:sp>
            <p:nvSpPr>
              <p:cNvPr id="13" name="Rectangle 12"/>
              <p:cNvSpPr/>
              <p:nvPr/>
            </p:nvSpPr>
            <p:spPr>
              <a:xfrm>
                <a:off x="4345664" y="5900459"/>
                <a:ext cx="1102659" cy="220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3659905" y="5163078"/>
              <a:ext cx="1337802" cy="307777"/>
            </a:xfrm>
            <a:prstGeom prst="rect">
              <a:avLst/>
            </a:prstGeom>
            <a:noFill/>
          </p:spPr>
          <p:txBody>
            <a:bodyPr wrap="none" rtlCol="0">
              <a:spAutoFit/>
            </a:bodyPr>
            <a:lstStyle/>
            <a:p>
              <a:r>
                <a:rPr lang="en-GB" sz="1400" dirty="0" smtClean="0"/>
                <a:t>Most important</a:t>
              </a:r>
              <a:endParaRPr lang="en-GB" sz="1400" dirty="0"/>
            </a:p>
          </p:txBody>
        </p:sp>
        <p:sp>
          <p:nvSpPr>
            <p:cNvPr id="16" name="TextBox 15"/>
            <p:cNvSpPr txBox="1"/>
            <p:nvPr/>
          </p:nvSpPr>
          <p:spPr>
            <a:xfrm>
              <a:off x="4274883" y="5824046"/>
              <a:ext cx="1341008" cy="307777"/>
            </a:xfrm>
            <a:prstGeom prst="rect">
              <a:avLst/>
            </a:prstGeom>
            <a:noFill/>
          </p:spPr>
          <p:txBody>
            <a:bodyPr wrap="none" rtlCol="0">
              <a:spAutoFit/>
            </a:bodyPr>
            <a:lstStyle/>
            <a:p>
              <a:r>
                <a:rPr lang="en-GB" sz="1400" dirty="0" smtClean="0"/>
                <a:t>Least important</a:t>
              </a:r>
              <a:endParaRPr lang="en-GB" sz="1400" dirty="0"/>
            </a:p>
          </p:txBody>
        </p:sp>
      </p:grpSp>
    </p:spTree>
    <p:extLst>
      <p:ext uri="{BB962C8B-B14F-4D97-AF65-F5344CB8AC3E}">
        <p14:creationId xmlns:p14="http://schemas.microsoft.com/office/powerpoint/2010/main" val="3257759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347735" y="354783"/>
            <a:ext cx="4628599" cy="773478"/>
          </a:xfrm>
        </p:spPr>
        <p:txBody>
          <a:bodyPr>
            <a:normAutofit fontScale="90000"/>
          </a:bodyPr>
          <a:lstStyle/>
          <a:p>
            <a:r>
              <a:rPr lang="en-GB" dirty="0" smtClean="0"/>
              <a:t>Activity 1</a:t>
            </a:r>
            <a:r>
              <a:rPr lang="en-GB" dirty="0"/>
              <a:t> </a:t>
            </a:r>
            <a:r>
              <a:rPr lang="en-GB" dirty="0" smtClean="0"/>
              <a:t>continued-</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928" y="2076226"/>
            <a:ext cx="8197404" cy="462921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664" y="429889"/>
            <a:ext cx="880530" cy="1721223"/>
          </a:xfrm>
          <a:prstGeom prst="rect">
            <a:avLst/>
          </a:prstGeom>
        </p:spPr>
      </p:pic>
      <p:sp>
        <p:nvSpPr>
          <p:cNvPr id="8" name="Rectangle 7"/>
          <p:cNvSpPr/>
          <p:nvPr/>
        </p:nvSpPr>
        <p:spPr>
          <a:xfrm>
            <a:off x="1355464" y="2945278"/>
            <a:ext cx="5575456" cy="1569660"/>
          </a:xfrm>
          <a:prstGeom prst="rect">
            <a:avLst/>
          </a:prstGeom>
        </p:spPr>
        <p:txBody>
          <a:bodyPr wrap="square">
            <a:spAutoFit/>
          </a:bodyPr>
          <a:lstStyle/>
          <a:p>
            <a:r>
              <a:rPr lang="en-GB" sz="2400" dirty="0" smtClean="0">
                <a:solidFill>
                  <a:schemeClr val="bg1"/>
                </a:solidFill>
              </a:rPr>
              <a:t>Now think about </a:t>
            </a:r>
            <a:r>
              <a:rPr lang="en-GB" sz="2400" dirty="0">
                <a:solidFill>
                  <a:schemeClr val="bg1"/>
                </a:solidFill>
              </a:rPr>
              <a:t>what </a:t>
            </a:r>
            <a:r>
              <a:rPr lang="en-GB" sz="2400" dirty="0" smtClean="0">
                <a:solidFill>
                  <a:schemeClr val="bg1"/>
                </a:solidFill>
              </a:rPr>
              <a:t>makes </a:t>
            </a:r>
            <a:r>
              <a:rPr lang="en-GB" sz="2400" dirty="0">
                <a:solidFill>
                  <a:schemeClr val="bg1"/>
                </a:solidFill>
              </a:rPr>
              <a:t>a good online friend? If you need to make changes to your diamond so far, turn each part over and write qualities of a good online friend. </a:t>
            </a:r>
          </a:p>
        </p:txBody>
      </p:sp>
      <p:sp>
        <p:nvSpPr>
          <p:cNvPr id="9" name="Rectangle 8"/>
          <p:cNvSpPr/>
          <p:nvPr/>
        </p:nvSpPr>
        <p:spPr>
          <a:xfrm>
            <a:off x="2456390" y="1031678"/>
            <a:ext cx="4881208" cy="707886"/>
          </a:xfrm>
          <a:prstGeom prst="rect">
            <a:avLst/>
          </a:prstGeom>
        </p:spPr>
        <p:txBody>
          <a:bodyPr wrap="none">
            <a:spAutoFit/>
          </a:bodyPr>
          <a:lstStyle/>
          <a:p>
            <a:r>
              <a:rPr lang="en-GB" sz="4000" dirty="0"/>
              <a:t>What is a good friend?</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179" y="2703226"/>
            <a:ext cx="1015985" cy="1015985"/>
          </a:xfrm>
          <a:prstGeom prst="rect">
            <a:avLst/>
          </a:prstGeom>
        </p:spPr>
      </p:pic>
      <p:sp>
        <p:nvSpPr>
          <p:cNvPr id="11" name="Rectangle 10"/>
          <p:cNvSpPr/>
          <p:nvPr/>
        </p:nvSpPr>
        <p:spPr>
          <a:xfrm>
            <a:off x="6860997" y="3534545"/>
            <a:ext cx="1422056" cy="461665"/>
          </a:xfrm>
          <a:prstGeom prst="rect">
            <a:avLst/>
          </a:prstGeom>
        </p:spPr>
        <p:txBody>
          <a:bodyPr wrap="none">
            <a:spAutoFit/>
          </a:bodyPr>
          <a:lstStyle/>
          <a:p>
            <a:r>
              <a:rPr lang="en-GB" sz="2400" dirty="0"/>
              <a:t>5 </a:t>
            </a:r>
            <a:r>
              <a:rPr lang="en-GB" sz="2400" dirty="0" smtClean="0"/>
              <a:t>minutes</a:t>
            </a:r>
            <a:endParaRPr lang="en-GB" sz="2400" dirty="0"/>
          </a:p>
        </p:txBody>
      </p:sp>
      <p:grpSp>
        <p:nvGrpSpPr>
          <p:cNvPr id="19" name="Group 18"/>
          <p:cNvGrpSpPr/>
          <p:nvPr/>
        </p:nvGrpSpPr>
        <p:grpSpPr>
          <a:xfrm>
            <a:off x="1567568" y="4657408"/>
            <a:ext cx="5992730" cy="1787018"/>
            <a:chOff x="1812664" y="4623209"/>
            <a:chExt cx="6916301" cy="1973956"/>
          </a:xfrm>
        </p:grpSpPr>
        <p:grpSp>
          <p:nvGrpSpPr>
            <p:cNvPr id="20" name="Group 19"/>
            <p:cNvGrpSpPr/>
            <p:nvPr/>
          </p:nvGrpSpPr>
          <p:grpSpPr>
            <a:xfrm>
              <a:off x="1812664" y="4623209"/>
              <a:ext cx="6916301" cy="1973956"/>
              <a:chOff x="1812664" y="4623209"/>
              <a:chExt cx="6916301" cy="1973956"/>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2664" y="4623209"/>
                <a:ext cx="6916301" cy="1973956"/>
              </a:xfrm>
              <a:prstGeom prst="rect">
                <a:avLst/>
              </a:prstGeom>
            </p:spPr>
          </p:pic>
          <p:sp>
            <p:nvSpPr>
              <p:cNvPr id="24" name="Rectangle 23"/>
              <p:cNvSpPr/>
              <p:nvPr/>
            </p:nvSpPr>
            <p:spPr>
              <a:xfrm>
                <a:off x="3679115" y="5206701"/>
                <a:ext cx="1102659" cy="220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a:t>
                </a:r>
                <a:endParaRPr lang="en-GB" dirty="0"/>
              </a:p>
            </p:txBody>
          </p:sp>
          <p:sp>
            <p:nvSpPr>
              <p:cNvPr id="25" name="Rectangle 24"/>
              <p:cNvSpPr/>
              <p:nvPr/>
            </p:nvSpPr>
            <p:spPr>
              <a:xfrm>
                <a:off x="4345664" y="5900459"/>
                <a:ext cx="1102659" cy="220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3659905" y="5163078"/>
              <a:ext cx="1337802" cy="307777"/>
            </a:xfrm>
            <a:prstGeom prst="rect">
              <a:avLst/>
            </a:prstGeom>
            <a:noFill/>
          </p:spPr>
          <p:txBody>
            <a:bodyPr wrap="none" rtlCol="0">
              <a:spAutoFit/>
            </a:bodyPr>
            <a:lstStyle/>
            <a:p>
              <a:r>
                <a:rPr lang="en-GB" sz="1400" dirty="0" smtClean="0"/>
                <a:t>Most important</a:t>
              </a:r>
              <a:endParaRPr lang="en-GB" sz="1400" dirty="0"/>
            </a:p>
          </p:txBody>
        </p:sp>
        <p:sp>
          <p:nvSpPr>
            <p:cNvPr id="22" name="TextBox 21"/>
            <p:cNvSpPr txBox="1"/>
            <p:nvPr/>
          </p:nvSpPr>
          <p:spPr>
            <a:xfrm>
              <a:off x="4274883" y="5824046"/>
              <a:ext cx="1341008" cy="307777"/>
            </a:xfrm>
            <a:prstGeom prst="rect">
              <a:avLst/>
            </a:prstGeom>
            <a:noFill/>
          </p:spPr>
          <p:txBody>
            <a:bodyPr wrap="none" rtlCol="0">
              <a:spAutoFit/>
            </a:bodyPr>
            <a:lstStyle/>
            <a:p>
              <a:r>
                <a:rPr lang="en-GB" sz="1400" dirty="0" smtClean="0"/>
                <a:t>Least important</a:t>
              </a:r>
              <a:endParaRPr lang="en-GB" sz="1400" dirty="0"/>
            </a:p>
          </p:txBody>
        </p:sp>
      </p:grpSp>
    </p:spTree>
    <p:extLst>
      <p:ext uri="{BB962C8B-B14F-4D97-AF65-F5344CB8AC3E}">
        <p14:creationId xmlns:p14="http://schemas.microsoft.com/office/powerpoint/2010/main" val="901044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336978" y="789300"/>
            <a:ext cx="4628599" cy="77347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Activity 2 -</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907" y="864406"/>
            <a:ext cx="880530" cy="1721223"/>
          </a:xfrm>
          <a:prstGeom prst="rect">
            <a:avLst/>
          </a:prstGeom>
        </p:spPr>
      </p:pic>
      <p:sp>
        <p:nvSpPr>
          <p:cNvPr id="8" name="Rectangle 7"/>
          <p:cNvSpPr/>
          <p:nvPr/>
        </p:nvSpPr>
        <p:spPr>
          <a:xfrm>
            <a:off x="2445633" y="1466195"/>
            <a:ext cx="5475089" cy="707886"/>
          </a:xfrm>
          <a:prstGeom prst="rect">
            <a:avLst/>
          </a:prstGeom>
        </p:spPr>
        <p:txBody>
          <a:bodyPr wrap="none">
            <a:spAutoFit/>
          </a:bodyPr>
          <a:lstStyle/>
          <a:p>
            <a:r>
              <a:rPr lang="en-GB" sz="4000" dirty="0"/>
              <a:t>What </a:t>
            </a:r>
            <a:r>
              <a:rPr lang="en-GB" sz="4000" dirty="0" smtClean="0"/>
              <a:t>would you do quiz?</a:t>
            </a:r>
            <a:endParaRPr lang="en-GB" sz="4000" dirty="0"/>
          </a:p>
        </p:txBody>
      </p:sp>
      <p:grpSp>
        <p:nvGrpSpPr>
          <p:cNvPr id="13" name="Group 12"/>
          <p:cNvGrpSpPr/>
          <p:nvPr/>
        </p:nvGrpSpPr>
        <p:grpSpPr>
          <a:xfrm>
            <a:off x="473338" y="3428514"/>
            <a:ext cx="8197404" cy="2342963"/>
            <a:chOff x="505611" y="2223658"/>
            <a:chExt cx="8197404" cy="234296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11" y="2223658"/>
              <a:ext cx="8197404" cy="234296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6450" y="2518559"/>
              <a:ext cx="1015985" cy="1015985"/>
            </a:xfrm>
            <a:prstGeom prst="rect">
              <a:avLst/>
            </a:prstGeom>
          </p:spPr>
        </p:pic>
        <p:sp>
          <p:nvSpPr>
            <p:cNvPr id="10" name="Rectangle 9"/>
            <p:cNvSpPr/>
            <p:nvPr/>
          </p:nvSpPr>
          <p:spPr>
            <a:xfrm>
              <a:off x="6515668" y="3534544"/>
              <a:ext cx="1577548" cy="461665"/>
            </a:xfrm>
            <a:prstGeom prst="rect">
              <a:avLst/>
            </a:prstGeom>
          </p:spPr>
          <p:txBody>
            <a:bodyPr wrap="none">
              <a:spAutoFit/>
            </a:bodyPr>
            <a:lstStyle/>
            <a:p>
              <a:r>
                <a:rPr lang="en-GB" sz="2400" dirty="0" smtClean="0"/>
                <a:t>10 minutes</a:t>
              </a:r>
              <a:endParaRPr lang="en-GB" sz="2400" dirty="0"/>
            </a:p>
          </p:txBody>
        </p:sp>
        <p:sp>
          <p:nvSpPr>
            <p:cNvPr id="12" name="Rectangle 11"/>
            <p:cNvSpPr/>
            <p:nvPr/>
          </p:nvSpPr>
          <p:spPr>
            <a:xfrm>
              <a:off x="1514444" y="2934380"/>
              <a:ext cx="4572000" cy="1200329"/>
            </a:xfrm>
            <a:prstGeom prst="rect">
              <a:avLst/>
            </a:prstGeom>
          </p:spPr>
          <p:txBody>
            <a:bodyPr>
              <a:spAutoFit/>
            </a:bodyPr>
            <a:lstStyle/>
            <a:p>
              <a:r>
                <a:rPr lang="en-GB" sz="2400" dirty="0">
                  <a:solidFill>
                    <a:schemeClr val="bg1"/>
                  </a:solidFill>
                </a:rPr>
                <a:t>In pairs, ask and answer the quiz on worksheet 3.2. Be as honest as you can!</a:t>
              </a:r>
            </a:p>
          </p:txBody>
        </p:sp>
      </p:grpSp>
      <p:sp>
        <p:nvSpPr>
          <p:cNvPr id="15" name="Title 3"/>
          <p:cNvSpPr txBox="1">
            <a:spLocks/>
          </p:cNvSpPr>
          <p:nvPr/>
        </p:nvSpPr>
        <p:spPr>
          <a:xfrm>
            <a:off x="2347735" y="805437"/>
            <a:ext cx="4628599" cy="77347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Activity 2 -</a:t>
            </a:r>
            <a:endParaRPr lang="en-GB"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664" y="880543"/>
            <a:ext cx="880530" cy="1721223"/>
          </a:xfrm>
          <a:prstGeom prst="rect">
            <a:avLst/>
          </a:prstGeom>
        </p:spPr>
      </p:pic>
      <p:sp>
        <p:nvSpPr>
          <p:cNvPr id="20" name="Rectangle 19"/>
          <p:cNvSpPr/>
          <p:nvPr/>
        </p:nvSpPr>
        <p:spPr>
          <a:xfrm>
            <a:off x="2445633" y="1450058"/>
            <a:ext cx="5475089" cy="707886"/>
          </a:xfrm>
          <a:prstGeom prst="rect">
            <a:avLst/>
          </a:prstGeom>
        </p:spPr>
        <p:txBody>
          <a:bodyPr wrap="none">
            <a:spAutoFit/>
          </a:bodyPr>
          <a:lstStyle/>
          <a:p>
            <a:r>
              <a:rPr lang="en-GB" sz="4000" dirty="0"/>
              <a:t>What </a:t>
            </a:r>
            <a:r>
              <a:rPr lang="en-GB" sz="4000" dirty="0" smtClean="0"/>
              <a:t>would you do quiz?</a:t>
            </a:r>
            <a:endParaRPr lang="en-GB" sz="4000" dirty="0"/>
          </a:p>
        </p:txBody>
      </p:sp>
      <p:grpSp>
        <p:nvGrpSpPr>
          <p:cNvPr id="21" name="Group 20"/>
          <p:cNvGrpSpPr/>
          <p:nvPr/>
        </p:nvGrpSpPr>
        <p:grpSpPr>
          <a:xfrm>
            <a:off x="473338" y="3412377"/>
            <a:ext cx="8197404" cy="2342963"/>
            <a:chOff x="505611" y="2223658"/>
            <a:chExt cx="8197404" cy="2342963"/>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11" y="2223658"/>
              <a:ext cx="8197404" cy="2342963"/>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6450" y="2518559"/>
              <a:ext cx="1015985" cy="1015985"/>
            </a:xfrm>
            <a:prstGeom prst="rect">
              <a:avLst/>
            </a:prstGeom>
          </p:spPr>
        </p:pic>
        <p:sp>
          <p:nvSpPr>
            <p:cNvPr id="24" name="Rectangle 23"/>
            <p:cNvSpPr/>
            <p:nvPr/>
          </p:nvSpPr>
          <p:spPr>
            <a:xfrm>
              <a:off x="6515668" y="3534544"/>
              <a:ext cx="1577548" cy="461665"/>
            </a:xfrm>
            <a:prstGeom prst="rect">
              <a:avLst/>
            </a:prstGeom>
          </p:spPr>
          <p:txBody>
            <a:bodyPr wrap="none">
              <a:spAutoFit/>
            </a:bodyPr>
            <a:lstStyle/>
            <a:p>
              <a:r>
                <a:rPr lang="en-GB" sz="2400" dirty="0" smtClean="0"/>
                <a:t>10 minutes</a:t>
              </a:r>
              <a:endParaRPr lang="en-GB" sz="2400" dirty="0"/>
            </a:p>
          </p:txBody>
        </p:sp>
        <p:sp>
          <p:nvSpPr>
            <p:cNvPr id="25" name="Rectangle 24"/>
            <p:cNvSpPr/>
            <p:nvPr/>
          </p:nvSpPr>
          <p:spPr>
            <a:xfrm>
              <a:off x="1514444" y="2934380"/>
              <a:ext cx="4572000" cy="1200329"/>
            </a:xfrm>
            <a:prstGeom prst="rect">
              <a:avLst/>
            </a:prstGeom>
          </p:spPr>
          <p:txBody>
            <a:bodyPr>
              <a:spAutoFit/>
            </a:bodyPr>
            <a:lstStyle/>
            <a:p>
              <a:r>
                <a:rPr lang="en-GB" sz="2400" dirty="0">
                  <a:solidFill>
                    <a:schemeClr val="bg1"/>
                  </a:solidFill>
                </a:rPr>
                <a:t>In pairs, ask and answer the quiz on worksheet 3.2. Be as honest as you can!</a:t>
              </a:r>
            </a:p>
          </p:txBody>
        </p:sp>
      </p:grpSp>
      <p:sp>
        <p:nvSpPr>
          <p:cNvPr id="26" name="Title 3"/>
          <p:cNvSpPr txBox="1">
            <a:spLocks/>
          </p:cNvSpPr>
          <p:nvPr/>
        </p:nvSpPr>
        <p:spPr>
          <a:xfrm>
            <a:off x="2347735" y="789300"/>
            <a:ext cx="4628599" cy="77347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Activity 2 -</a:t>
            </a:r>
            <a:endParaRPr lang="en-GB"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664" y="864406"/>
            <a:ext cx="880530" cy="1721223"/>
          </a:xfrm>
          <a:prstGeom prst="rect">
            <a:avLst/>
          </a:prstGeom>
        </p:spPr>
      </p:pic>
    </p:spTree>
    <p:extLst>
      <p:ext uri="{BB962C8B-B14F-4D97-AF65-F5344CB8AC3E}">
        <p14:creationId xmlns:p14="http://schemas.microsoft.com/office/powerpoint/2010/main" val="277696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5402" y="1433921"/>
            <a:ext cx="6253956" cy="707886"/>
          </a:xfrm>
          <a:prstGeom prst="rect">
            <a:avLst/>
          </a:prstGeom>
        </p:spPr>
        <p:txBody>
          <a:bodyPr wrap="none">
            <a:spAutoFit/>
          </a:bodyPr>
          <a:lstStyle/>
          <a:p>
            <a:r>
              <a:rPr lang="en-GB" sz="4000" dirty="0"/>
              <a:t>What </a:t>
            </a:r>
            <a:r>
              <a:rPr lang="en-GB" sz="4000" dirty="0" smtClean="0"/>
              <a:t>advice would you give?</a:t>
            </a:r>
            <a:endParaRPr lang="en-GB" sz="4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982" y="2417257"/>
            <a:ext cx="8197404" cy="392169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592" y="2900455"/>
            <a:ext cx="1015985" cy="1015985"/>
          </a:xfrm>
          <a:prstGeom prst="rect">
            <a:avLst/>
          </a:prstGeom>
        </p:spPr>
      </p:pic>
      <p:sp>
        <p:nvSpPr>
          <p:cNvPr id="9" name="Rectangle 8"/>
          <p:cNvSpPr/>
          <p:nvPr/>
        </p:nvSpPr>
        <p:spPr>
          <a:xfrm>
            <a:off x="6621810" y="3916440"/>
            <a:ext cx="1577548" cy="461665"/>
          </a:xfrm>
          <a:prstGeom prst="rect">
            <a:avLst/>
          </a:prstGeom>
        </p:spPr>
        <p:txBody>
          <a:bodyPr wrap="none">
            <a:spAutoFit/>
          </a:bodyPr>
          <a:lstStyle/>
          <a:p>
            <a:r>
              <a:rPr lang="en-GB" sz="2400" dirty="0" smtClean="0"/>
              <a:t>10 minutes</a:t>
            </a:r>
            <a:endParaRPr lang="en-GB" sz="2400" dirty="0"/>
          </a:p>
        </p:txBody>
      </p:sp>
      <p:sp>
        <p:nvSpPr>
          <p:cNvPr id="10" name="Rectangle 9"/>
          <p:cNvSpPr/>
          <p:nvPr/>
        </p:nvSpPr>
        <p:spPr>
          <a:xfrm>
            <a:off x="1460493" y="3115629"/>
            <a:ext cx="5163670" cy="3046988"/>
          </a:xfrm>
          <a:prstGeom prst="rect">
            <a:avLst/>
          </a:prstGeom>
        </p:spPr>
        <p:txBody>
          <a:bodyPr wrap="square">
            <a:spAutoFit/>
          </a:bodyPr>
          <a:lstStyle/>
          <a:p>
            <a:r>
              <a:rPr lang="en-GB" sz="2400" dirty="0">
                <a:solidFill>
                  <a:schemeClr val="bg1"/>
                </a:solidFill>
              </a:rPr>
              <a:t>In pairs, come up with 3 examples of slogans to encourage others to resist peer pressure online (</a:t>
            </a:r>
            <a:r>
              <a:rPr lang="en-GB" sz="2400" dirty="0" err="1" smtClean="0">
                <a:solidFill>
                  <a:schemeClr val="bg1"/>
                </a:solidFill>
              </a:rPr>
              <a:t>eg</a:t>
            </a:r>
            <a:r>
              <a:rPr lang="en-GB" sz="2400" dirty="0" smtClean="0">
                <a:solidFill>
                  <a:schemeClr val="bg1"/>
                </a:solidFill>
              </a:rPr>
              <a:t>. </a:t>
            </a:r>
            <a:r>
              <a:rPr lang="en-GB" sz="2400" dirty="0">
                <a:solidFill>
                  <a:schemeClr val="bg1"/>
                </a:solidFill>
              </a:rPr>
              <a:t>Don’t share it! Choose friends wisely! Don’t give in!)</a:t>
            </a:r>
          </a:p>
          <a:p>
            <a:endParaRPr lang="en-GB" sz="2400" dirty="0">
              <a:solidFill>
                <a:schemeClr val="bg1"/>
              </a:solidFill>
            </a:endParaRPr>
          </a:p>
          <a:p>
            <a:r>
              <a:rPr lang="en-GB" sz="2400" dirty="0">
                <a:solidFill>
                  <a:schemeClr val="bg1"/>
                </a:solidFill>
              </a:rPr>
              <a:t>Then, individually design a poster with your preferred slogan to put up on the PSHE wall.</a:t>
            </a:r>
          </a:p>
        </p:txBody>
      </p:sp>
      <p:sp>
        <p:nvSpPr>
          <p:cNvPr id="11" name="Title 3"/>
          <p:cNvSpPr txBox="1">
            <a:spLocks/>
          </p:cNvSpPr>
          <p:nvPr/>
        </p:nvSpPr>
        <p:spPr>
          <a:xfrm>
            <a:off x="1847504" y="773163"/>
            <a:ext cx="4628599" cy="77347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Activity 3 -</a:t>
            </a:r>
            <a:endParaRPr lang="en-GB"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433" y="848269"/>
            <a:ext cx="880530" cy="1721223"/>
          </a:xfrm>
          <a:prstGeom prst="rect">
            <a:avLst/>
          </a:prstGeom>
        </p:spPr>
      </p:pic>
    </p:spTree>
    <p:extLst>
      <p:ext uri="{BB962C8B-B14F-4D97-AF65-F5344CB8AC3E}">
        <p14:creationId xmlns:p14="http://schemas.microsoft.com/office/powerpoint/2010/main" val="895191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759" y="243152"/>
            <a:ext cx="4067934" cy="630716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56" y="264117"/>
            <a:ext cx="3791702" cy="659388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3159">
            <a:off x="126188" y="190009"/>
            <a:ext cx="1774298" cy="576906"/>
          </a:xfrm>
          <a:prstGeom prst="rect">
            <a:avLst/>
          </a:prstGeom>
        </p:spPr>
      </p:pic>
    </p:spTree>
    <p:extLst>
      <p:ext uri="{BB962C8B-B14F-4D97-AF65-F5344CB8AC3E}">
        <p14:creationId xmlns:p14="http://schemas.microsoft.com/office/powerpoint/2010/main" val="238376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47987" y="505500"/>
            <a:ext cx="4731237" cy="1802015"/>
            <a:chOff x="3197150" y="371030"/>
            <a:chExt cx="5728020" cy="2098955"/>
          </a:xfrm>
        </p:grpSpPr>
        <p:grpSp>
          <p:nvGrpSpPr>
            <p:cNvPr id="3" name="Group 2"/>
            <p:cNvGrpSpPr/>
            <p:nvPr/>
          </p:nvGrpSpPr>
          <p:grpSpPr>
            <a:xfrm>
              <a:off x="4243541" y="1296795"/>
              <a:ext cx="4681629" cy="934891"/>
              <a:chOff x="4153402" y="1296795"/>
              <a:chExt cx="4681629" cy="93489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3381" y="1296795"/>
                <a:ext cx="2219928" cy="9348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156" y="1561208"/>
                <a:ext cx="1125875" cy="52515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3402" y="1420508"/>
                <a:ext cx="1204132" cy="528829"/>
              </a:xfrm>
              <a:prstGeom prst="rect">
                <a:avLst/>
              </a:prstGeom>
            </p:spPr>
          </p:pic>
        </p:grpSp>
        <p:sp>
          <p:nvSpPr>
            <p:cNvPr id="4" name="TextBox 3"/>
            <p:cNvSpPr txBox="1"/>
            <p:nvPr/>
          </p:nvSpPr>
          <p:spPr>
            <a:xfrm>
              <a:off x="3802828" y="381896"/>
              <a:ext cx="4992100" cy="967931"/>
            </a:xfrm>
            <a:prstGeom prst="rect">
              <a:avLst/>
            </a:prstGeom>
            <a:noFill/>
          </p:spPr>
          <p:txBody>
            <a:bodyPr wrap="square" rtlCol="0">
              <a:spAutoFit/>
            </a:bodyPr>
            <a:lstStyle/>
            <a:p>
              <a:r>
                <a:rPr lang="en-GB" sz="2400" dirty="0" smtClean="0"/>
                <a:t>Review the myths and truths from the starter activity</a:t>
              </a:r>
              <a:endParaRPr lang="en-GB" sz="24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7150" y="371030"/>
              <a:ext cx="1073767" cy="2098955"/>
            </a:xfrm>
            <a:prstGeom prst="rect">
              <a:avLst/>
            </a:prstGeom>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33298">
            <a:off x="344727" y="2167155"/>
            <a:ext cx="4371750" cy="4045230"/>
          </a:xfrm>
          <a:prstGeom prst="rect">
            <a:avLst/>
          </a:prstGeom>
          <a:ln>
            <a:solidFill>
              <a:schemeClr val="tx1"/>
            </a:solidFill>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13159">
            <a:off x="516696" y="547507"/>
            <a:ext cx="2554117" cy="83046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7534" y="2631464"/>
            <a:ext cx="3735784" cy="3921696"/>
          </a:xfrm>
          <a:prstGeom prst="rect">
            <a:avLst/>
          </a:prstGeom>
        </p:spPr>
      </p:pic>
      <p:sp>
        <p:nvSpPr>
          <p:cNvPr id="12" name="Rectangle 11"/>
          <p:cNvSpPr/>
          <p:nvPr/>
        </p:nvSpPr>
        <p:spPr>
          <a:xfrm>
            <a:off x="5761265" y="3263805"/>
            <a:ext cx="2817959" cy="2677656"/>
          </a:xfrm>
          <a:prstGeom prst="rect">
            <a:avLst/>
          </a:prstGeom>
        </p:spPr>
        <p:txBody>
          <a:bodyPr wrap="square">
            <a:spAutoFit/>
          </a:bodyPr>
          <a:lstStyle/>
          <a:p>
            <a:r>
              <a:rPr lang="en-GB" sz="2400" dirty="0">
                <a:solidFill>
                  <a:schemeClr val="bg1"/>
                </a:solidFill>
              </a:rPr>
              <a:t>Fill out exit slip and tear off any question you have and put it in the anonymous question box. This will be answered at the next lesson. </a:t>
            </a:r>
          </a:p>
        </p:txBody>
      </p:sp>
    </p:spTree>
    <p:extLst>
      <p:ext uri="{BB962C8B-B14F-4D97-AF65-F5344CB8AC3E}">
        <p14:creationId xmlns:p14="http://schemas.microsoft.com/office/powerpoint/2010/main" val="3657088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3766" y="279146"/>
            <a:ext cx="3518084" cy="461665"/>
          </a:xfrm>
          <a:prstGeom prst="rect">
            <a:avLst/>
          </a:prstGeom>
          <a:noFill/>
        </p:spPr>
        <p:txBody>
          <a:bodyPr wrap="square" rtlCol="0">
            <a:spAutoFit/>
          </a:bodyPr>
          <a:lstStyle/>
          <a:p>
            <a:r>
              <a:rPr lang="en-GB" sz="2400" dirty="0" smtClean="0">
                <a:solidFill>
                  <a:prstClr val="black"/>
                </a:solidFill>
              </a:rPr>
              <a:t>Part of the</a:t>
            </a:r>
            <a:endParaRPr lang="en-GB" sz="2400" dirty="0">
              <a:solidFill>
                <a:prstClr val="black"/>
              </a:solidFill>
            </a:endParaRPr>
          </a:p>
        </p:txBody>
      </p:sp>
      <p:sp>
        <p:nvSpPr>
          <p:cNvPr id="12" name="TextBox 11"/>
          <p:cNvSpPr txBox="1"/>
          <p:nvPr/>
        </p:nvSpPr>
        <p:spPr>
          <a:xfrm>
            <a:off x="2152846" y="2318995"/>
            <a:ext cx="3518084" cy="461665"/>
          </a:xfrm>
          <a:prstGeom prst="rect">
            <a:avLst/>
          </a:prstGeom>
          <a:noFill/>
        </p:spPr>
        <p:txBody>
          <a:bodyPr wrap="square" rtlCol="0">
            <a:spAutoFit/>
          </a:bodyPr>
          <a:lstStyle/>
          <a:p>
            <a:r>
              <a:rPr lang="en-GB" sz="2400" dirty="0" smtClean="0">
                <a:solidFill>
                  <a:prstClr val="black"/>
                </a:solidFill>
              </a:rPr>
              <a:t>PSHE Toolkit</a:t>
            </a:r>
            <a:endParaRPr lang="en-GB" sz="2400" dirty="0">
              <a:solidFill>
                <a:prstClr val="black"/>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350" r="25361" b="27561"/>
          <a:stretch/>
        </p:blipFill>
        <p:spPr>
          <a:xfrm>
            <a:off x="543690" y="740812"/>
            <a:ext cx="3318236" cy="1597036"/>
          </a:xfrm>
          <a:prstGeom prst="rect">
            <a:avLst/>
          </a:prstGeom>
        </p:spPr>
      </p:pic>
      <p:sp>
        <p:nvSpPr>
          <p:cNvPr id="13" name="TextBox 12"/>
          <p:cNvSpPr txBox="1"/>
          <p:nvPr/>
        </p:nvSpPr>
        <p:spPr>
          <a:xfrm>
            <a:off x="2522063" y="3587241"/>
            <a:ext cx="4133261" cy="461665"/>
          </a:xfrm>
          <a:prstGeom prst="rect">
            <a:avLst/>
          </a:prstGeom>
          <a:noFill/>
        </p:spPr>
        <p:txBody>
          <a:bodyPr wrap="square" rtlCol="0">
            <a:spAutoFit/>
          </a:bodyPr>
          <a:lstStyle/>
          <a:p>
            <a:r>
              <a:rPr lang="en-GB" sz="2400" dirty="0" smtClean="0">
                <a:solidFill>
                  <a:prstClr val="black"/>
                </a:solidFill>
                <a:hlinkClick r:id="rId3"/>
              </a:rPr>
              <a:t>www.childnet.com/pshetoolkit</a:t>
            </a:r>
            <a:r>
              <a:rPr lang="en-GB" sz="2400" dirty="0" smtClean="0">
                <a:solidFill>
                  <a:prstClr val="black"/>
                </a:solidFill>
              </a:rPr>
              <a:t> </a:t>
            </a:r>
            <a:endParaRPr lang="en-GB" sz="2400" dirty="0">
              <a:solidFill>
                <a:prstClr val="black"/>
              </a:solidFill>
            </a:endParaRPr>
          </a:p>
        </p:txBody>
      </p:sp>
      <p:sp>
        <p:nvSpPr>
          <p:cNvPr id="14" name="TextBox 13"/>
          <p:cNvSpPr txBox="1"/>
          <p:nvPr/>
        </p:nvSpPr>
        <p:spPr>
          <a:xfrm>
            <a:off x="2829651" y="3220471"/>
            <a:ext cx="3518084" cy="461665"/>
          </a:xfrm>
          <a:prstGeom prst="rect">
            <a:avLst/>
          </a:prstGeom>
          <a:noFill/>
        </p:spPr>
        <p:txBody>
          <a:bodyPr wrap="square" rtlCol="0">
            <a:spAutoFit/>
          </a:bodyPr>
          <a:lstStyle/>
          <a:p>
            <a:r>
              <a:rPr lang="en-GB" sz="2400" dirty="0" smtClean="0">
                <a:solidFill>
                  <a:prstClr val="black"/>
                </a:solidFill>
              </a:rPr>
              <a:t>Available to download at:</a:t>
            </a:r>
            <a:endParaRPr lang="en-GB" sz="2400" dirty="0">
              <a:solidFill>
                <a:prstClr val="black"/>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993" y="990999"/>
            <a:ext cx="4164954" cy="114058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90" y="4917882"/>
            <a:ext cx="1931927" cy="7812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0474" y="4917882"/>
            <a:ext cx="1804255" cy="876692"/>
          </a:xfrm>
          <a:prstGeom prst="rect">
            <a:avLst/>
          </a:prstGeom>
        </p:spPr>
      </p:pic>
      <p:sp>
        <p:nvSpPr>
          <p:cNvPr id="18" name="TextBox 17"/>
          <p:cNvSpPr txBox="1"/>
          <p:nvPr/>
        </p:nvSpPr>
        <p:spPr>
          <a:xfrm>
            <a:off x="6651088" y="4548550"/>
            <a:ext cx="1504553" cy="369332"/>
          </a:xfrm>
          <a:prstGeom prst="rect">
            <a:avLst/>
          </a:prstGeom>
          <a:noFill/>
        </p:spPr>
        <p:txBody>
          <a:bodyPr wrap="square" rtlCol="0">
            <a:spAutoFit/>
          </a:bodyPr>
          <a:lstStyle/>
          <a:p>
            <a:r>
              <a:rPr lang="en-GB" dirty="0" smtClean="0">
                <a:solidFill>
                  <a:prstClr val="black"/>
                </a:solidFill>
              </a:rPr>
              <a:t>Co-funded by</a:t>
            </a:r>
            <a:endParaRPr lang="en-GB" dirty="0">
              <a:solidFill>
                <a:prstClr val="black"/>
              </a:solidFill>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4660" y="5210129"/>
            <a:ext cx="3506771" cy="488981"/>
          </a:xfrm>
          <a:prstGeom prst="rect">
            <a:avLst/>
          </a:prstGeom>
        </p:spPr>
      </p:pic>
      <p:sp>
        <p:nvSpPr>
          <p:cNvPr id="2" name="Rectangle 1"/>
          <p:cNvSpPr/>
          <p:nvPr/>
        </p:nvSpPr>
        <p:spPr>
          <a:xfrm>
            <a:off x="1720140" y="6145587"/>
            <a:ext cx="4935184" cy="415498"/>
          </a:xfrm>
          <a:prstGeom prst="rect">
            <a:avLst/>
          </a:prstGeom>
        </p:spPr>
        <p:txBody>
          <a:bodyPr wrap="square">
            <a:spAutoFit/>
          </a:bodyPr>
          <a:lstStyle/>
          <a:p>
            <a:r>
              <a:rPr lang="en-GB" sz="1050" dirty="0">
                <a:solidFill>
                  <a:srgbClr val="5C5C5C"/>
                </a:solidFill>
              </a:rPr>
              <a:t>Crossing the </a:t>
            </a:r>
            <a:r>
              <a:rPr lang="en-GB" sz="1050" dirty="0" smtClean="0">
                <a:solidFill>
                  <a:srgbClr val="5C5C5C"/>
                </a:solidFill>
              </a:rPr>
              <a:t>Line </a:t>
            </a:r>
            <a:r>
              <a:rPr lang="en-GB" sz="1050" dirty="0">
                <a:solidFill>
                  <a:srgbClr val="5C5C5C"/>
                </a:solidFill>
              </a:rPr>
              <a:t>PSHE toolkit 2016 by </a:t>
            </a:r>
            <a:r>
              <a:rPr lang="en-GB" sz="1050" dirty="0">
                <a:solidFill>
                  <a:srgbClr val="FF6600"/>
                </a:solidFill>
                <a:hlinkClick r:id="rId8"/>
              </a:rPr>
              <a:t>Childnet International</a:t>
            </a:r>
            <a:r>
              <a:rPr lang="en-GB" sz="1050" dirty="0">
                <a:solidFill>
                  <a:srgbClr val="5C5C5C"/>
                </a:solidFill>
              </a:rPr>
              <a:t> is licensed under a </a:t>
            </a:r>
            <a:r>
              <a:rPr lang="en-GB" sz="1050" dirty="0">
                <a:solidFill>
                  <a:srgbClr val="FF6600"/>
                </a:solidFill>
                <a:hlinkClick r:id="rId9"/>
              </a:rPr>
              <a:t>Creative Commons Attribution-</a:t>
            </a:r>
            <a:r>
              <a:rPr lang="en-GB" sz="1050" dirty="0" err="1">
                <a:solidFill>
                  <a:srgbClr val="FF6600"/>
                </a:solidFill>
                <a:hlinkClick r:id="rId9"/>
              </a:rPr>
              <a:t>NonCommercial</a:t>
            </a:r>
            <a:r>
              <a:rPr lang="en-GB" sz="1050" dirty="0">
                <a:solidFill>
                  <a:srgbClr val="FF6600"/>
                </a:solidFill>
                <a:hlinkClick r:id="rId9"/>
              </a:rPr>
              <a:t>-</a:t>
            </a:r>
            <a:r>
              <a:rPr lang="en-GB" sz="1050" dirty="0" err="1">
                <a:solidFill>
                  <a:srgbClr val="FF6600"/>
                </a:solidFill>
                <a:hlinkClick r:id="rId9"/>
              </a:rPr>
              <a:t>ShareAlike</a:t>
            </a:r>
            <a:r>
              <a:rPr lang="en-GB" sz="1050" dirty="0">
                <a:solidFill>
                  <a:srgbClr val="FF6600"/>
                </a:solidFill>
                <a:hlinkClick r:id="rId9"/>
              </a:rPr>
              <a:t> 4.0 International License</a:t>
            </a:r>
            <a:r>
              <a:rPr lang="en-GB" sz="1050" dirty="0">
                <a:solidFill>
                  <a:srgbClr val="5C5C5C"/>
                </a:solidFill>
              </a:rPr>
              <a:t>.</a:t>
            </a:r>
            <a:endParaRPr lang="en-GB" sz="1050" dirty="0">
              <a:solidFill>
                <a:prstClr val="black"/>
              </a:solidFill>
            </a:endParaRPr>
          </a:p>
        </p:txBody>
      </p:sp>
      <p:pic>
        <p:nvPicPr>
          <p:cNvPr id="4" name="Picture 3"/>
          <p:cNvPicPr>
            <a:picLocks noChangeAspect="1"/>
          </p:cNvPicPr>
          <p:nvPr/>
        </p:nvPicPr>
        <p:blipFill>
          <a:blip r:embed="rId10"/>
          <a:stretch>
            <a:fillRect/>
          </a:stretch>
        </p:blipFill>
        <p:spPr>
          <a:xfrm>
            <a:off x="490053" y="6126821"/>
            <a:ext cx="1230087" cy="430683"/>
          </a:xfrm>
          <a:prstGeom prst="rect">
            <a:avLst/>
          </a:prstGeom>
        </p:spPr>
      </p:pic>
    </p:spTree>
    <p:extLst>
      <p:ext uri="{BB962C8B-B14F-4D97-AF65-F5344CB8AC3E}">
        <p14:creationId xmlns:p14="http://schemas.microsoft.com/office/powerpoint/2010/main" val="303350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089" y="165563"/>
            <a:ext cx="4358451" cy="1093078"/>
          </a:xfrm>
          <a:prstGeom prst="rect">
            <a:avLst/>
          </a:prstGeom>
        </p:spPr>
      </p:pic>
      <p:grpSp>
        <p:nvGrpSpPr>
          <p:cNvPr id="6" name="Group 5"/>
          <p:cNvGrpSpPr/>
          <p:nvPr/>
        </p:nvGrpSpPr>
        <p:grpSpPr>
          <a:xfrm>
            <a:off x="542525" y="1569321"/>
            <a:ext cx="6909382" cy="937682"/>
            <a:chOff x="334472" y="1162370"/>
            <a:chExt cx="6909382" cy="937682"/>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72" y="1162370"/>
              <a:ext cx="6909382" cy="937682"/>
            </a:xfrm>
            <a:prstGeom prst="rect">
              <a:avLst/>
            </a:prstGeom>
          </p:spPr>
        </p:pic>
        <p:sp>
          <p:nvSpPr>
            <p:cNvPr id="8" name="Rectangle 7"/>
            <p:cNvSpPr/>
            <p:nvPr/>
          </p:nvSpPr>
          <p:spPr>
            <a:xfrm>
              <a:off x="675603" y="1317785"/>
              <a:ext cx="6310569" cy="738664"/>
            </a:xfrm>
            <a:prstGeom prst="rect">
              <a:avLst/>
            </a:prstGeom>
          </p:spPr>
          <p:txBody>
            <a:bodyPr wrap="square">
              <a:spAutoFit/>
            </a:bodyPr>
            <a:lstStyle/>
            <a:p>
              <a:r>
                <a:rPr lang="en-GB" sz="2100" dirty="0">
                  <a:solidFill>
                    <a:schemeClr val="bg1"/>
                  </a:solidFill>
                </a:rPr>
                <a:t>Students can </a:t>
              </a:r>
              <a:r>
                <a:rPr lang="en-GB" sz="2100" u="sng" dirty="0">
                  <a:solidFill>
                    <a:schemeClr val="bg1"/>
                  </a:solidFill>
                </a:rPr>
                <a:t>define </a:t>
              </a:r>
              <a:r>
                <a:rPr lang="en-GB" sz="2100" u="sng" dirty="0" smtClean="0">
                  <a:solidFill>
                    <a:schemeClr val="bg1"/>
                  </a:solidFill>
                </a:rPr>
                <a:t>peer pressure</a:t>
              </a:r>
              <a:r>
                <a:rPr lang="en-GB" sz="2100" dirty="0" smtClean="0">
                  <a:solidFill>
                    <a:schemeClr val="bg1"/>
                  </a:solidFill>
                </a:rPr>
                <a:t> and give examples of how it can happen online</a:t>
              </a:r>
              <a:endParaRPr lang="en-GB" sz="2100" dirty="0">
                <a:solidFill>
                  <a:schemeClr val="bg1"/>
                </a:solidFill>
              </a:endParaRPr>
            </a:p>
          </p:txBody>
        </p:sp>
      </p:grpSp>
      <p:grpSp>
        <p:nvGrpSpPr>
          <p:cNvPr id="9" name="Group 8"/>
          <p:cNvGrpSpPr/>
          <p:nvPr/>
        </p:nvGrpSpPr>
        <p:grpSpPr>
          <a:xfrm>
            <a:off x="1080870" y="2773121"/>
            <a:ext cx="7246438" cy="968166"/>
            <a:chOff x="975655" y="2262616"/>
            <a:chExt cx="7246438" cy="96816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655" y="2262616"/>
              <a:ext cx="7246438" cy="968166"/>
            </a:xfrm>
            <a:prstGeom prst="rect">
              <a:avLst/>
            </a:prstGeom>
          </p:spPr>
        </p:pic>
        <p:sp>
          <p:nvSpPr>
            <p:cNvPr id="11" name="Rectangle 10"/>
            <p:cNvSpPr/>
            <p:nvPr/>
          </p:nvSpPr>
          <p:spPr>
            <a:xfrm>
              <a:off x="1816734" y="2454463"/>
              <a:ext cx="6317979" cy="738664"/>
            </a:xfrm>
            <a:prstGeom prst="rect">
              <a:avLst/>
            </a:prstGeom>
          </p:spPr>
          <p:txBody>
            <a:bodyPr wrap="square">
              <a:spAutoFit/>
            </a:bodyPr>
            <a:lstStyle/>
            <a:p>
              <a:r>
                <a:rPr lang="en-GB" sz="2100" dirty="0">
                  <a:solidFill>
                    <a:schemeClr val="bg1"/>
                  </a:solidFill>
                </a:rPr>
                <a:t>Students can </a:t>
              </a:r>
              <a:r>
                <a:rPr lang="en-GB" sz="2100" u="sng" dirty="0" smtClean="0">
                  <a:solidFill>
                    <a:schemeClr val="bg1"/>
                  </a:solidFill>
                </a:rPr>
                <a:t>consider how a good friend should behave</a:t>
              </a:r>
              <a:r>
                <a:rPr lang="en-GB" sz="2100" dirty="0" smtClean="0">
                  <a:solidFill>
                    <a:schemeClr val="bg1"/>
                  </a:solidFill>
                </a:rPr>
                <a:t> and assess if they are a good online friend </a:t>
              </a:r>
              <a:endParaRPr lang="en-GB" sz="2100" dirty="0">
                <a:solidFill>
                  <a:schemeClr val="bg1"/>
                </a:solidFill>
              </a:endParaRPr>
            </a:p>
          </p:txBody>
        </p:sp>
      </p:grpSp>
      <p:grpSp>
        <p:nvGrpSpPr>
          <p:cNvPr id="12" name="Group 11"/>
          <p:cNvGrpSpPr/>
          <p:nvPr/>
        </p:nvGrpSpPr>
        <p:grpSpPr>
          <a:xfrm>
            <a:off x="670299" y="4051967"/>
            <a:ext cx="7632839" cy="927212"/>
            <a:chOff x="914263" y="4609674"/>
            <a:chExt cx="7632839" cy="927212"/>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263" y="4609674"/>
              <a:ext cx="7632839" cy="927212"/>
            </a:xfrm>
            <a:prstGeom prst="rect">
              <a:avLst/>
            </a:prstGeom>
          </p:spPr>
        </p:pic>
        <p:sp>
          <p:nvSpPr>
            <p:cNvPr id="14" name="Rectangle 13"/>
            <p:cNvSpPr/>
            <p:nvPr/>
          </p:nvSpPr>
          <p:spPr>
            <a:xfrm>
              <a:off x="1860112" y="4777981"/>
              <a:ext cx="6361981" cy="738664"/>
            </a:xfrm>
            <a:prstGeom prst="rect">
              <a:avLst/>
            </a:prstGeom>
          </p:spPr>
          <p:txBody>
            <a:bodyPr wrap="square">
              <a:spAutoFit/>
            </a:bodyPr>
            <a:lstStyle/>
            <a:p>
              <a:r>
                <a:rPr lang="en-GB" sz="2100" dirty="0">
                  <a:solidFill>
                    <a:schemeClr val="bg1"/>
                  </a:solidFill>
                </a:rPr>
                <a:t>Students </a:t>
              </a:r>
              <a:r>
                <a:rPr lang="en-GB" sz="2100" dirty="0" smtClean="0">
                  <a:solidFill>
                    <a:schemeClr val="bg1"/>
                  </a:solidFill>
                </a:rPr>
                <a:t>can </a:t>
              </a:r>
              <a:r>
                <a:rPr lang="en-GB" sz="2100" u="sng" dirty="0">
                  <a:solidFill>
                    <a:schemeClr val="bg1"/>
                  </a:solidFill>
                </a:rPr>
                <a:t>give </a:t>
              </a:r>
              <a:r>
                <a:rPr lang="en-GB" sz="2100" u="sng" dirty="0" smtClean="0">
                  <a:solidFill>
                    <a:schemeClr val="bg1"/>
                  </a:solidFill>
                </a:rPr>
                <a:t>advice</a:t>
              </a:r>
              <a:r>
                <a:rPr lang="en-GB" sz="2100" dirty="0" smtClean="0">
                  <a:solidFill>
                    <a:schemeClr val="bg1"/>
                  </a:solidFill>
                </a:rPr>
                <a:t> to others about how to resist peer pressure online and offline </a:t>
              </a:r>
              <a:endParaRPr lang="en-GB" sz="2100" dirty="0">
                <a:solidFill>
                  <a:schemeClr val="bg1"/>
                </a:solidFill>
              </a:endParaRPr>
            </a:p>
          </p:txBody>
        </p:sp>
      </p:grpSp>
    </p:spTree>
    <p:extLst>
      <p:ext uri="{BB962C8B-B14F-4D97-AF65-F5344CB8AC3E}">
        <p14:creationId xmlns:p14="http://schemas.microsoft.com/office/powerpoint/2010/main" val="406228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008" y="1457968"/>
            <a:ext cx="6218903" cy="5091688"/>
          </a:xfrm>
          <a:prstGeom prst="rect">
            <a:avLst/>
          </a:prstGeom>
        </p:spPr>
      </p:pic>
      <p:sp>
        <p:nvSpPr>
          <p:cNvPr id="3" name="Content Placeholder 2"/>
          <p:cNvSpPr>
            <a:spLocks noGrp="1"/>
          </p:cNvSpPr>
          <p:nvPr>
            <p:ph idx="1"/>
          </p:nvPr>
        </p:nvSpPr>
        <p:spPr>
          <a:xfrm>
            <a:off x="2095943" y="2368439"/>
            <a:ext cx="5091666" cy="4351338"/>
          </a:xfrm>
        </p:spPr>
        <p:txBody>
          <a:bodyPr>
            <a:noAutofit/>
          </a:bodyPr>
          <a:lstStyle/>
          <a:p>
            <a:pPr marL="0" indent="0">
              <a:buNone/>
            </a:pPr>
            <a:r>
              <a:rPr lang="en-GB" sz="2400" dirty="0" smtClean="0">
                <a:solidFill>
                  <a:schemeClr val="bg1"/>
                </a:solidFill>
              </a:rPr>
              <a:t>Starter discussion</a:t>
            </a:r>
          </a:p>
          <a:p>
            <a:pPr marL="0" indent="0">
              <a:buNone/>
            </a:pPr>
            <a:r>
              <a:rPr lang="en-GB" sz="2400" dirty="0" smtClean="0">
                <a:solidFill>
                  <a:schemeClr val="bg1"/>
                </a:solidFill>
              </a:rPr>
              <a:t>Watch film</a:t>
            </a:r>
          </a:p>
          <a:p>
            <a:pPr marL="0" indent="0">
              <a:buNone/>
            </a:pPr>
            <a:r>
              <a:rPr lang="en-GB" sz="2400" dirty="0" smtClean="0">
                <a:solidFill>
                  <a:schemeClr val="bg1"/>
                </a:solidFill>
              </a:rPr>
              <a:t>Discussion questions about film</a:t>
            </a:r>
          </a:p>
          <a:p>
            <a:pPr marL="0" indent="0">
              <a:buNone/>
            </a:pPr>
            <a:r>
              <a:rPr lang="en-GB" sz="2400" dirty="0" smtClean="0">
                <a:solidFill>
                  <a:schemeClr val="bg1"/>
                </a:solidFill>
              </a:rPr>
              <a:t>-------------------------------------------</a:t>
            </a:r>
          </a:p>
          <a:p>
            <a:pPr marL="0" indent="0">
              <a:buNone/>
            </a:pPr>
            <a:r>
              <a:rPr lang="en-GB" sz="2400" dirty="0" smtClean="0">
                <a:solidFill>
                  <a:schemeClr val="bg1"/>
                </a:solidFill>
              </a:rPr>
              <a:t>Activity 1: What is a good friend?</a:t>
            </a:r>
          </a:p>
          <a:p>
            <a:pPr marL="0" indent="0">
              <a:buNone/>
            </a:pPr>
            <a:r>
              <a:rPr lang="en-GB" sz="2400" dirty="0" smtClean="0">
                <a:solidFill>
                  <a:schemeClr val="bg1"/>
                </a:solidFill>
              </a:rPr>
              <a:t>Activity 2: What would you do? Quiz</a:t>
            </a:r>
          </a:p>
          <a:p>
            <a:pPr marL="0" indent="0">
              <a:buNone/>
            </a:pPr>
            <a:r>
              <a:rPr lang="en-GB" sz="2400" dirty="0" smtClean="0">
                <a:solidFill>
                  <a:schemeClr val="bg1"/>
                </a:solidFill>
              </a:rPr>
              <a:t>Activity 3: What advice would you give? Poster campaign</a:t>
            </a:r>
          </a:p>
          <a:p>
            <a:pPr marL="0" indent="0">
              <a:buNone/>
            </a:pPr>
            <a:r>
              <a:rPr lang="en-GB" sz="2400" dirty="0" smtClean="0">
                <a:solidFill>
                  <a:schemeClr val="bg1"/>
                </a:solidFill>
              </a:rPr>
              <a:t>Plenary</a:t>
            </a:r>
            <a:endParaRPr lang="en-GB" sz="24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82" y="490263"/>
            <a:ext cx="4051005" cy="1105927"/>
          </a:xfrm>
          <a:prstGeom prst="rect">
            <a:avLst/>
          </a:prstGeom>
        </p:spPr>
      </p:pic>
    </p:spTree>
    <p:extLst>
      <p:ext uri="{BB962C8B-B14F-4D97-AF65-F5344CB8AC3E}">
        <p14:creationId xmlns:p14="http://schemas.microsoft.com/office/powerpoint/2010/main" val="14689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09" y="3115555"/>
            <a:ext cx="7304568" cy="1773516"/>
          </a:xfrm>
          <a:prstGeom prst="rect">
            <a:avLst/>
          </a:prstGeom>
        </p:spPr>
      </p:pic>
      <p:sp>
        <p:nvSpPr>
          <p:cNvPr id="4" name="Rectangle 3"/>
          <p:cNvSpPr/>
          <p:nvPr/>
        </p:nvSpPr>
        <p:spPr>
          <a:xfrm>
            <a:off x="1384928" y="3700202"/>
            <a:ext cx="4806274" cy="830997"/>
          </a:xfrm>
          <a:prstGeom prst="rect">
            <a:avLst/>
          </a:prstGeom>
        </p:spPr>
        <p:txBody>
          <a:bodyPr wrap="square">
            <a:spAutoFit/>
          </a:bodyPr>
          <a:lstStyle/>
          <a:p>
            <a:r>
              <a:rPr lang="en-GB" sz="2400" dirty="0">
                <a:solidFill>
                  <a:schemeClr val="bg1"/>
                </a:solidFill>
              </a:rPr>
              <a:t>In </a:t>
            </a:r>
            <a:r>
              <a:rPr lang="en-GB" sz="2400" dirty="0" smtClean="0">
                <a:solidFill>
                  <a:schemeClr val="bg1"/>
                </a:solidFill>
              </a:rPr>
              <a:t>pairs you have 1 minute to </a:t>
            </a:r>
            <a:r>
              <a:rPr lang="en-GB" sz="2400" dirty="0">
                <a:solidFill>
                  <a:schemeClr val="bg1"/>
                </a:solidFill>
              </a:rPr>
              <a:t>write a definition of peer </a:t>
            </a:r>
            <a:r>
              <a:rPr lang="en-GB" sz="2400" dirty="0" smtClean="0">
                <a:solidFill>
                  <a:schemeClr val="bg1"/>
                </a:solidFill>
              </a:rPr>
              <a:t>pressure.</a:t>
            </a:r>
            <a:endParaRPr lang="en-GB" sz="2400" dirty="0">
              <a:solidFill>
                <a:schemeClr val="bg1"/>
              </a:solidFill>
            </a:endParaRPr>
          </a:p>
        </p:txBody>
      </p:sp>
      <p:sp>
        <p:nvSpPr>
          <p:cNvPr id="5" name="TextBox 4"/>
          <p:cNvSpPr txBox="1"/>
          <p:nvPr/>
        </p:nvSpPr>
        <p:spPr>
          <a:xfrm>
            <a:off x="2836086" y="922195"/>
            <a:ext cx="3033010" cy="523220"/>
          </a:xfrm>
          <a:prstGeom prst="rect">
            <a:avLst/>
          </a:prstGeom>
          <a:noFill/>
        </p:spPr>
        <p:txBody>
          <a:bodyPr wrap="none" rtlCol="0">
            <a:spAutoFit/>
          </a:bodyPr>
          <a:lstStyle/>
          <a:p>
            <a:r>
              <a:rPr lang="en-GB" sz="2800" dirty="0" smtClean="0"/>
              <a:t>Starter discussion - </a:t>
            </a:r>
            <a:endParaRPr lang="en-GB" sz="2800" dirty="0"/>
          </a:p>
        </p:txBody>
      </p:sp>
      <p:sp>
        <p:nvSpPr>
          <p:cNvPr id="6" name="TextBox 5"/>
          <p:cNvSpPr txBox="1"/>
          <p:nvPr/>
        </p:nvSpPr>
        <p:spPr>
          <a:xfrm>
            <a:off x="3084030" y="1506842"/>
            <a:ext cx="3572003" cy="523220"/>
          </a:xfrm>
          <a:prstGeom prst="rect">
            <a:avLst/>
          </a:prstGeom>
          <a:noFill/>
        </p:spPr>
        <p:txBody>
          <a:bodyPr wrap="none" rtlCol="0">
            <a:spAutoFit/>
          </a:bodyPr>
          <a:lstStyle/>
          <a:p>
            <a:r>
              <a:rPr lang="en-GB" sz="2800" dirty="0" smtClean="0"/>
              <a:t>Defining peer pressure </a:t>
            </a:r>
            <a:endParaRPr lang="en-GB" sz="2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556" y="530728"/>
            <a:ext cx="1066106" cy="2083981"/>
          </a:xfrm>
          <a:prstGeom prst="rect">
            <a:avLst/>
          </a:prstGeom>
        </p:spPr>
      </p:pic>
      <p:grpSp>
        <p:nvGrpSpPr>
          <p:cNvPr id="12" name="Group 11"/>
          <p:cNvGrpSpPr/>
          <p:nvPr/>
        </p:nvGrpSpPr>
        <p:grpSpPr>
          <a:xfrm>
            <a:off x="6337004" y="3250616"/>
            <a:ext cx="1037848" cy="1290306"/>
            <a:chOff x="6337004" y="3250616"/>
            <a:chExt cx="1037848" cy="129030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7004" y="3250616"/>
              <a:ext cx="1015985" cy="1015985"/>
            </a:xfrm>
            <a:prstGeom prst="rect">
              <a:avLst/>
            </a:prstGeom>
          </p:spPr>
        </p:pic>
        <p:sp>
          <p:nvSpPr>
            <p:cNvPr id="11" name="TextBox 10"/>
            <p:cNvSpPr txBox="1"/>
            <p:nvPr/>
          </p:nvSpPr>
          <p:spPr>
            <a:xfrm>
              <a:off x="6337004" y="4171590"/>
              <a:ext cx="1037848" cy="369332"/>
            </a:xfrm>
            <a:prstGeom prst="rect">
              <a:avLst/>
            </a:prstGeom>
            <a:noFill/>
          </p:spPr>
          <p:txBody>
            <a:bodyPr wrap="none" rtlCol="0">
              <a:spAutoFit/>
            </a:bodyPr>
            <a:lstStyle/>
            <a:p>
              <a:r>
                <a:rPr lang="en-GB" b="1" dirty="0" smtClean="0"/>
                <a:t>1 minute</a:t>
              </a:r>
              <a:endParaRPr lang="en-GB" b="1" dirty="0"/>
            </a:p>
          </p:txBody>
        </p:sp>
      </p:grpSp>
    </p:spTree>
    <p:extLst>
      <p:ext uri="{BB962C8B-B14F-4D97-AF65-F5344CB8AC3E}">
        <p14:creationId xmlns:p14="http://schemas.microsoft.com/office/powerpoint/2010/main" val="131791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639" y="574159"/>
            <a:ext cx="8346558" cy="6170402"/>
          </a:xfrm>
          <a:prstGeom prst="rect">
            <a:avLst/>
          </a:prstGeom>
        </p:spPr>
      </p:pic>
      <p:sp>
        <p:nvSpPr>
          <p:cNvPr id="4" name="Rectangle 3"/>
          <p:cNvSpPr/>
          <p:nvPr/>
        </p:nvSpPr>
        <p:spPr>
          <a:xfrm rot="21438355">
            <a:off x="911222" y="960794"/>
            <a:ext cx="5168338" cy="461665"/>
          </a:xfrm>
          <a:prstGeom prst="rect">
            <a:avLst/>
          </a:prstGeom>
        </p:spPr>
        <p:txBody>
          <a:bodyPr wrap="none">
            <a:spAutoFit/>
          </a:bodyPr>
          <a:lstStyle/>
          <a:p>
            <a:r>
              <a:rPr lang="en-GB" sz="2400" dirty="0">
                <a:solidFill>
                  <a:schemeClr val="bg1"/>
                </a:solidFill>
              </a:rPr>
              <a:t>How does peer pressure make you feel?</a:t>
            </a:r>
          </a:p>
        </p:txBody>
      </p:sp>
      <p:sp>
        <p:nvSpPr>
          <p:cNvPr id="5" name="Rectangle 4"/>
          <p:cNvSpPr/>
          <p:nvPr/>
        </p:nvSpPr>
        <p:spPr>
          <a:xfrm rot="540105">
            <a:off x="2558070" y="2476562"/>
            <a:ext cx="4641207" cy="461665"/>
          </a:xfrm>
          <a:prstGeom prst="rect">
            <a:avLst/>
          </a:prstGeom>
        </p:spPr>
        <p:txBody>
          <a:bodyPr wrap="none">
            <a:spAutoFit/>
          </a:bodyPr>
          <a:lstStyle/>
          <a:p>
            <a:r>
              <a:rPr lang="en-GB" sz="2400" dirty="0">
                <a:solidFill>
                  <a:schemeClr val="bg1"/>
                </a:solidFill>
              </a:rPr>
              <a:t>Who can put peer pressure on you?</a:t>
            </a:r>
          </a:p>
        </p:txBody>
      </p:sp>
      <p:sp>
        <p:nvSpPr>
          <p:cNvPr id="7" name="Rectangle 6"/>
          <p:cNvSpPr/>
          <p:nvPr/>
        </p:nvSpPr>
        <p:spPr>
          <a:xfrm rot="21164495">
            <a:off x="345356" y="2966863"/>
            <a:ext cx="3490465" cy="1384995"/>
          </a:xfrm>
          <a:prstGeom prst="rect">
            <a:avLst/>
          </a:prstGeom>
        </p:spPr>
        <p:txBody>
          <a:bodyPr wrap="square">
            <a:spAutoFit/>
          </a:bodyPr>
          <a:lstStyle/>
          <a:p>
            <a:pPr algn="ctr"/>
            <a:r>
              <a:rPr lang="en-GB" sz="2800" dirty="0">
                <a:solidFill>
                  <a:schemeClr val="bg1"/>
                </a:solidFill>
              </a:rPr>
              <a:t>What can peer pressure online look like?</a:t>
            </a:r>
          </a:p>
        </p:txBody>
      </p:sp>
      <p:sp>
        <p:nvSpPr>
          <p:cNvPr id="8" name="Rectangle 7"/>
          <p:cNvSpPr/>
          <p:nvPr/>
        </p:nvSpPr>
        <p:spPr>
          <a:xfrm rot="320045">
            <a:off x="3880432" y="4102996"/>
            <a:ext cx="4572000" cy="1200329"/>
          </a:xfrm>
          <a:prstGeom prst="rect">
            <a:avLst/>
          </a:prstGeom>
        </p:spPr>
        <p:txBody>
          <a:bodyPr>
            <a:spAutoFit/>
          </a:bodyPr>
          <a:lstStyle/>
          <a:p>
            <a:pPr algn="ctr"/>
            <a:r>
              <a:rPr lang="en-GB" sz="2400" dirty="0">
                <a:solidFill>
                  <a:schemeClr val="bg1"/>
                </a:solidFill>
              </a:rPr>
              <a:t>What is the difference between pressuring someone and encouraging them?</a:t>
            </a:r>
          </a:p>
        </p:txBody>
      </p:sp>
      <p:sp>
        <p:nvSpPr>
          <p:cNvPr id="9" name="Rectangle 8"/>
          <p:cNvSpPr/>
          <p:nvPr/>
        </p:nvSpPr>
        <p:spPr>
          <a:xfrm>
            <a:off x="4711391" y="1483734"/>
            <a:ext cx="3582005" cy="830997"/>
          </a:xfrm>
          <a:prstGeom prst="rect">
            <a:avLst/>
          </a:prstGeom>
        </p:spPr>
        <p:txBody>
          <a:bodyPr wrap="square">
            <a:spAutoFit/>
          </a:bodyPr>
          <a:lstStyle/>
          <a:p>
            <a:pPr algn="ctr"/>
            <a:r>
              <a:rPr lang="en-GB" sz="2400" dirty="0">
                <a:solidFill>
                  <a:schemeClr val="bg1"/>
                </a:solidFill>
              </a:rPr>
              <a:t>What can you do if you feel peer pressure?</a:t>
            </a:r>
          </a:p>
        </p:txBody>
      </p:sp>
      <p:sp>
        <p:nvSpPr>
          <p:cNvPr id="10" name="TextBox 9"/>
          <p:cNvSpPr txBox="1"/>
          <p:nvPr/>
        </p:nvSpPr>
        <p:spPr>
          <a:xfrm rot="411643">
            <a:off x="2589194" y="4231584"/>
            <a:ext cx="1011815" cy="707886"/>
          </a:xfrm>
          <a:prstGeom prst="rect">
            <a:avLst/>
          </a:prstGeom>
          <a:noFill/>
        </p:spPr>
        <p:txBody>
          <a:bodyPr wrap="none" rtlCol="0">
            <a:spAutoFit/>
          </a:bodyPr>
          <a:lstStyle/>
          <a:p>
            <a:r>
              <a:rPr lang="en-GB" sz="4000" b="1" dirty="0" smtClean="0">
                <a:solidFill>
                  <a:schemeClr val="bg1"/>
                </a:solidFill>
                <a:latin typeface="HelveticaNeue" panose="00000400000000000000" pitchFamily="2" charset="0"/>
              </a:rPr>
              <a:t>???</a:t>
            </a:r>
            <a:endParaRPr lang="en-GB" sz="4000" b="1" dirty="0">
              <a:solidFill>
                <a:schemeClr val="bg1"/>
              </a:solidFill>
              <a:latin typeface="HelveticaNeue" panose="00000400000000000000" pitchFamily="2" charset="0"/>
            </a:endParaRPr>
          </a:p>
        </p:txBody>
      </p:sp>
      <p:sp>
        <p:nvSpPr>
          <p:cNvPr id="11" name="TextBox 10"/>
          <p:cNvSpPr txBox="1"/>
          <p:nvPr/>
        </p:nvSpPr>
        <p:spPr>
          <a:xfrm rot="21164870">
            <a:off x="7569277" y="3387227"/>
            <a:ext cx="554960" cy="707886"/>
          </a:xfrm>
          <a:prstGeom prst="rect">
            <a:avLst/>
          </a:prstGeom>
          <a:noFill/>
        </p:spPr>
        <p:txBody>
          <a:bodyPr wrap="none" rtlCol="0">
            <a:spAutoFit/>
          </a:bodyPr>
          <a:lstStyle/>
          <a:p>
            <a:r>
              <a:rPr lang="en-GB" sz="4000" b="1" dirty="0" smtClean="0">
                <a:solidFill>
                  <a:schemeClr val="bg1"/>
                </a:solidFill>
                <a:latin typeface="HelveticaNeue" panose="00000400000000000000" pitchFamily="2" charset="0"/>
              </a:rPr>
              <a:t>!!!</a:t>
            </a:r>
            <a:endParaRPr lang="en-GB" sz="4000" b="1" dirty="0">
              <a:solidFill>
                <a:schemeClr val="bg1"/>
              </a:solidFill>
              <a:latin typeface="HelveticaNeue" panose="00000400000000000000" pitchFamily="2" charset="0"/>
            </a:endParaRPr>
          </a:p>
        </p:txBody>
      </p:sp>
      <p:sp>
        <p:nvSpPr>
          <p:cNvPr id="12" name="TextBox 11"/>
          <p:cNvSpPr txBox="1"/>
          <p:nvPr/>
        </p:nvSpPr>
        <p:spPr>
          <a:xfrm rot="411643">
            <a:off x="762496" y="1847650"/>
            <a:ext cx="470000" cy="707886"/>
          </a:xfrm>
          <a:prstGeom prst="rect">
            <a:avLst/>
          </a:prstGeom>
          <a:noFill/>
        </p:spPr>
        <p:txBody>
          <a:bodyPr wrap="none" rtlCol="0">
            <a:spAutoFit/>
          </a:bodyPr>
          <a:lstStyle/>
          <a:p>
            <a:r>
              <a:rPr lang="en-GB" sz="4000" b="1" dirty="0" smtClean="0">
                <a:solidFill>
                  <a:schemeClr val="bg1"/>
                </a:solidFill>
                <a:latin typeface="HelveticaNeue" panose="00000400000000000000" pitchFamily="2" charset="0"/>
              </a:rPr>
              <a:t>#</a:t>
            </a:r>
            <a:endParaRPr lang="en-GB" sz="4000" b="1" dirty="0">
              <a:solidFill>
                <a:schemeClr val="bg1"/>
              </a:solidFill>
              <a:latin typeface="HelveticaNeue" panose="00000400000000000000" pitchFamily="2" charset="0"/>
            </a:endParaRPr>
          </a:p>
        </p:txBody>
      </p:sp>
    </p:spTree>
    <p:extLst>
      <p:ext uri="{BB962C8B-B14F-4D97-AF65-F5344CB8AC3E}">
        <p14:creationId xmlns:p14="http://schemas.microsoft.com/office/powerpoint/2010/main" val="112800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81788" y="577947"/>
            <a:ext cx="4069258" cy="1870194"/>
            <a:chOff x="1903419" y="329610"/>
            <a:chExt cx="4069258" cy="187019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419" y="329610"/>
              <a:ext cx="956739" cy="1870194"/>
            </a:xfrm>
            <a:prstGeom prst="rect">
              <a:avLst/>
            </a:prstGeom>
          </p:spPr>
        </p:pic>
        <p:sp>
          <p:nvSpPr>
            <p:cNvPr id="5" name="TextBox 4"/>
            <p:cNvSpPr txBox="1"/>
            <p:nvPr/>
          </p:nvSpPr>
          <p:spPr>
            <a:xfrm>
              <a:off x="2512835" y="329610"/>
              <a:ext cx="2069797" cy="646331"/>
            </a:xfrm>
            <a:prstGeom prst="rect">
              <a:avLst/>
            </a:prstGeom>
            <a:noFill/>
          </p:spPr>
          <p:txBody>
            <a:bodyPr wrap="none" rtlCol="0">
              <a:spAutoFit/>
            </a:bodyPr>
            <a:lstStyle/>
            <a:p>
              <a:r>
                <a:rPr lang="en-GB" sz="3600" dirty="0" smtClean="0"/>
                <a:t>Activity – </a:t>
              </a:r>
              <a:endParaRPr lang="en-GB" sz="3600" dirty="0"/>
            </a:p>
          </p:txBody>
        </p:sp>
        <p:sp>
          <p:nvSpPr>
            <p:cNvPr id="6" name="Rectangle 5"/>
            <p:cNvSpPr/>
            <p:nvPr/>
          </p:nvSpPr>
          <p:spPr>
            <a:xfrm>
              <a:off x="2658782" y="951388"/>
              <a:ext cx="3019005" cy="584775"/>
            </a:xfrm>
            <a:prstGeom prst="rect">
              <a:avLst/>
            </a:prstGeom>
          </p:spPr>
          <p:txBody>
            <a:bodyPr wrap="square">
              <a:spAutoFit/>
            </a:bodyPr>
            <a:lstStyle/>
            <a:p>
              <a:r>
                <a:rPr lang="en-GB" sz="3200" dirty="0"/>
                <a:t>Peer pressure</a:t>
              </a:r>
              <a:r>
                <a:rPr lang="en-GB" sz="3200" dirty="0" smtClean="0"/>
                <a:t>:</a:t>
              </a:r>
              <a:endParaRPr lang="en-GB" sz="3200" dirty="0"/>
            </a:p>
          </p:txBody>
        </p:sp>
        <p:sp>
          <p:nvSpPr>
            <p:cNvPr id="7" name="Rectangle 6"/>
            <p:cNvSpPr/>
            <p:nvPr/>
          </p:nvSpPr>
          <p:spPr>
            <a:xfrm>
              <a:off x="2860158" y="1472745"/>
              <a:ext cx="3112519" cy="584775"/>
            </a:xfrm>
            <a:prstGeom prst="rect">
              <a:avLst/>
            </a:prstGeom>
          </p:spPr>
          <p:txBody>
            <a:bodyPr wrap="none">
              <a:spAutoFit/>
            </a:bodyPr>
            <a:lstStyle/>
            <a:p>
              <a:r>
                <a:rPr lang="en-GB" sz="3200" dirty="0"/>
                <a:t>myths –v- truths?</a:t>
              </a:r>
            </a:p>
          </p:txBody>
        </p:sp>
      </p:grpSp>
      <p:grpSp>
        <p:nvGrpSpPr>
          <p:cNvPr id="14" name="Group 13"/>
          <p:cNvGrpSpPr/>
          <p:nvPr/>
        </p:nvGrpSpPr>
        <p:grpSpPr>
          <a:xfrm>
            <a:off x="704036" y="2934718"/>
            <a:ext cx="7516074" cy="2391918"/>
            <a:chOff x="1684487" y="2445985"/>
            <a:chExt cx="7516074" cy="239191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487" y="2445985"/>
              <a:ext cx="7516074" cy="2391918"/>
            </a:xfrm>
            <a:prstGeom prst="rect">
              <a:avLst/>
            </a:prstGeom>
          </p:spPr>
        </p:pic>
        <p:sp>
          <p:nvSpPr>
            <p:cNvPr id="10" name="Rectangle 9"/>
            <p:cNvSpPr/>
            <p:nvPr/>
          </p:nvSpPr>
          <p:spPr>
            <a:xfrm>
              <a:off x="2512835" y="3003230"/>
              <a:ext cx="6078272" cy="1569660"/>
            </a:xfrm>
            <a:prstGeom prst="rect">
              <a:avLst/>
            </a:prstGeom>
          </p:spPr>
          <p:txBody>
            <a:bodyPr wrap="square">
              <a:spAutoFit/>
            </a:bodyPr>
            <a:lstStyle/>
            <a:p>
              <a:r>
                <a:rPr lang="en-GB" sz="2400" dirty="0">
                  <a:solidFill>
                    <a:schemeClr val="bg1"/>
                  </a:solidFill>
                </a:rPr>
                <a:t>Your teacher will read out statements about peer pressure. If you think it is a myth, stick your thumb down, if you think it is a truth, do a thumbs up!</a:t>
              </a: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157" y="4795034"/>
            <a:ext cx="3019846" cy="127176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0003" y="5061623"/>
            <a:ext cx="1037484" cy="48392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229" y="5358256"/>
            <a:ext cx="1035928" cy="454957"/>
          </a:xfrm>
          <a:prstGeom prst="rect">
            <a:avLst/>
          </a:prstGeom>
        </p:spPr>
      </p:pic>
    </p:spTree>
    <p:extLst>
      <p:ext uri="{BB962C8B-B14F-4D97-AF65-F5344CB8AC3E}">
        <p14:creationId xmlns:p14="http://schemas.microsoft.com/office/powerpoint/2010/main" val="2304239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1946" y="5987344"/>
            <a:ext cx="6292720" cy="672478"/>
          </a:xfrm>
        </p:spPr>
        <p:txBody>
          <a:bodyPr>
            <a:normAutofit fontScale="85000" lnSpcReduction="20000"/>
          </a:bodyPr>
          <a:lstStyle/>
          <a:p>
            <a:pPr marL="0" indent="0" algn="ctr">
              <a:buNone/>
            </a:pPr>
            <a:r>
              <a:rPr lang="en-GB" dirty="0" smtClean="0">
                <a:hlinkClick r:id="rId2"/>
              </a:rPr>
              <a:t>http://</a:t>
            </a:r>
            <a:r>
              <a:rPr lang="en-GB" dirty="0" smtClean="0">
                <a:hlinkClick r:id="rId2"/>
              </a:rPr>
              <a:t>www.childnet.com/resources/pshetoolkit/peer-pressure/back-me-up</a:t>
            </a:r>
            <a:r>
              <a:rPr lang="en-GB" dirty="0" smtClean="0"/>
              <a:t> </a:t>
            </a:r>
            <a:endParaRPr lang="en-GB" dirty="0" smtClean="0"/>
          </a:p>
          <a:p>
            <a:pPr marL="0" indent="0" algn="ctr">
              <a:buNone/>
            </a:pP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951" y="61718"/>
            <a:ext cx="4022355" cy="976610"/>
          </a:xfrm>
          <a:prstGeom prst="rect">
            <a:avLst/>
          </a:prstGeom>
        </p:spPr>
      </p:pic>
      <p:sp>
        <p:nvSpPr>
          <p:cNvPr id="8" name="Rectangle 7"/>
          <p:cNvSpPr/>
          <p:nvPr/>
        </p:nvSpPr>
        <p:spPr>
          <a:xfrm>
            <a:off x="499622" y="321546"/>
            <a:ext cx="3968684" cy="584775"/>
          </a:xfrm>
          <a:prstGeom prst="rect">
            <a:avLst/>
          </a:prstGeom>
        </p:spPr>
        <p:txBody>
          <a:bodyPr wrap="square">
            <a:spAutoFit/>
          </a:bodyPr>
          <a:lstStyle/>
          <a:p>
            <a:pPr algn="ctr"/>
            <a:r>
              <a:rPr lang="en-GB" sz="3200" dirty="0" smtClean="0">
                <a:solidFill>
                  <a:prstClr val="white"/>
                </a:solidFill>
              </a:rPr>
              <a:t>Watch </a:t>
            </a:r>
            <a:r>
              <a:rPr lang="en-GB" sz="3200" dirty="0" smtClean="0">
                <a:solidFill>
                  <a:prstClr val="white"/>
                </a:solidFill>
              </a:rPr>
              <a:t>“</a:t>
            </a:r>
            <a:r>
              <a:rPr lang="en-GB" sz="3200" b="1" dirty="0" smtClean="0">
                <a:solidFill>
                  <a:prstClr val="white"/>
                </a:solidFill>
              </a:rPr>
              <a:t>Back me up</a:t>
            </a:r>
            <a:r>
              <a:rPr lang="en-GB" sz="3200" dirty="0" smtClean="0">
                <a:solidFill>
                  <a:prstClr val="white"/>
                </a:solidFill>
              </a:rPr>
              <a:t>”</a:t>
            </a:r>
            <a:endParaRPr lang="en-GB" sz="3200" b="1" dirty="0">
              <a:solidFill>
                <a:prstClr val="white"/>
              </a:solidFill>
            </a:endParaRPr>
          </a:p>
        </p:txBody>
      </p:sp>
      <p:pic>
        <p:nvPicPr>
          <p:cNvPr id="2" name="Picture 1">
            <a:hlinkClick r:id="rId2"/>
          </p:cNvPr>
          <p:cNvPicPr>
            <a:picLocks noChangeAspect="1"/>
          </p:cNvPicPr>
          <p:nvPr/>
        </p:nvPicPr>
        <p:blipFill>
          <a:blip r:embed="rId4"/>
          <a:stretch>
            <a:fillRect/>
          </a:stretch>
        </p:blipFill>
        <p:spPr>
          <a:xfrm>
            <a:off x="1" y="1138110"/>
            <a:ext cx="9144000" cy="4791075"/>
          </a:xfrm>
          <a:prstGeom prst="rect">
            <a:avLst/>
          </a:prstGeom>
        </p:spPr>
      </p:pic>
    </p:spTree>
    <p:extLst>
      <p:ext uri="{BB962C8B-B14F-4D97-AF65-F5344CB8AC3E}">
        <p14:creationId xmlns:p14="http://schemas.microsoft.com/office/powerpoint/2010/main" val="1118345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49016" y="227705"/>
            <a:ext cx="6116329" cy="2396547"/>
            <a:chOff x="349016" y="227705"/>
            <a:chExt cx="6116329" cy="239654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16" y="227705"/>
              <a:ext cx="6116329" cy="2396547"/>
            </a:xfrm>
            <a:prstGeom prst="rect">
              <a:avLst/>
            </a:prstGeom>
          </p:spPr>
        </p:pic>
        <p:sp>
          <p:nvSpPr>
            <p:cNvPr id="8" name="Rectangle 7"/>
            <p:cNvSpPr/>
            <p:nvPr/>
          </p:nvSpPr>
          <p:spPr>
            <a:xfrm>
              <a:off x="607806" y="494427"/>
              <a:ext cx="5674659" cy="1323439"/>
            </a:xfrm>
            <a:prstGeom prst="rect">
              <a:avLst/>
            </a:prstGeom>
          </p:spPr>
          <p:txBody>
            <a:bodyPr wrap="square">
              <a:spAutoFit/>
            </a:bodyPr>
            <a:lstStyle/>
            <a:p>
              <a:r>
                <a:rPr lang="en-GB" sz="2000" dirty="0">
                  <a:solidFill>
                    <a:schemeClr val="bg1"/>
                  </a:solidFill>
                </a:rPr>
                <a:t>Is this story realistic? Is it difficult sometimes to know what the right thing to do online is, especially when it comes to standing up for and to your friends?</a:t>
              </a:r>
            </a:p>
          </p:txBody>
        </p:sp>
      </p:grpSp>
      <p:grpSp>
        <p:nvGrpSpPr>
          <p:cNvPr id="12" name="Group 11"/>
          <p:cNvGrpSpPr/>
          <p:nvPr/>
        </p:nvGrpSpPr>
        <p:grpSpPr>
          <a:xfrm>
            <a:off x="3092823" y="2247972"/>
            <a:ext cx="5981252" cy="2818717"/>
            <a:chOff x="3092823" y="2247972"/>
            <a:chExt cx="5981252" cy="281871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92823" y="2247972"/>
              <a:ext cx="5981252" cy="2818717"/>
            </a:xfrm>
            <a:prstGeom prst="rect">
              <a:avLst/>
            </a:prstGeom>
          </p:spPr>
        </p:pic>
        <p:sp>
          <p:nvSpPr>
            <p:cNvPr id="9" name="Rectangle 8"/>
            <p:cNvSpPr/>
            <p:nvPr/>
          </p:nvSpPr>
          <p:spPr>
            <a:xfrm>
              <a:off x="3407180" y="2618760"/>
              <a:ext cx="5564698" cy="1323439"/>
            </a:xfrm>
            <a:prstGeom prst="rect">
              <a:avLst/>
            </a:prstGeom>
          </p:spPr>
          <p:txBody>
            <a:bodyPr wrap="square">
              <a:spAutoFit/>
            </a:bodyPr>
            <a:lstStyle/>
            <a:p>
              <a:r>
                <a:rPr lang="en-GB" sz="2000" dirty="0"/>
                <a:t>The title of this toolkit is called ‘Crossing the Line’. </a:t>
              </a:r>
              <a:r>
                <a:rPr lang="en-GB" sz="2000" dirty="0" smtClean="0"/>
                <a:t>Leah </a:t>
              </a:r>
              <a:r>
                <a:rPr lang="en-GB" sz="2000" dirty="0"/>
                <a:t>says in the film that Charlie always goes “too far”. In this film, where do you think the line was crossed from harmless banter, to cyberbullying?</a:t>
              </a:r>
            </a:p>
          </p:txBody>
        </p:sp>
      </p:grpSp>
      <p:grpSp>
        <p:nvGrpSpPr>
          <p:cNvPr id="13" name="Group 12"/>
          <p:cNvGrpSpPr/>
          <p:nvPr/>
        </p:nvGrpSpPr>
        <p:grpSpPr>
          <a:xfrm>
            <a:off x="395936" y="4419602"/>
            <a:ext cx="5393774" cy="2113430"/>
            <a:chOff x="395936" y="4419602"/>
            <a:chExt cx="5393774" cy="211343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936" y="4419602"/>
              <a:ext cx="5393774" cy="2113430"/>
            </a:xfrm>
            <a:prstGeom prst="rect">
              <a:avLst/>
            </a:prstGeom>
          </p:spPr>
        </p:pic>
        <p:sp>
          <p:nvSpPr>
            <p:cNvPr id="10" name="Rectangle 9"/>
            <p:cNvSpPr/>
            <p:nvPr/>
          </p:nvSpPr>
          <p:spPr>
            <a:xfrm>
              <a:off x="607806" y="4705604"/>
              <a:ext cx="5023822" cy="1015663"/>
            </a:xfrm>
            <a:prstGeom prst="rect">
              <a:avLst/>
            </a:prstGeom>
          </p:spPr>
          <p:txBody>
            <a:bodyPr wrap="square">
              <a:spAutoFit/>
            </a:bodyPr>
            <a:lstStyle/>
            <a:p>
              <a:r>
                <a:rPr lang="en-GB" sz="2000" dirty="0">
                  <a:solidFill>
                    <a:schemeClr val="bg1"/>
                  </a:solidFill>
                </a:rPr>
                <a:t>This film is about how friends deal with online bullying. Which friend’s response do you relate to most? Jenna? Ben? Leah? Jack? Why?</a:t>
              </a:r>
            </a:p>
          </p:txBody>
        </p:sp>
      </p:grpSp>
    </p:spTree>
    <p:extLst>
      <p:ext uri="{BB962C8B-B14F-4D97-AF65-F5344CB8AC3E}">
        <p14:creationId xmlns:p14="http://schemas.microsoft.com/office/powerpoint/2010/main" val="363884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189806" y="1561094"/>
            <a:ext cx="3958814" cy="2993689"/>
            <a:chOff x="5185186" y="1748118"/>
            <a:chExt cx="3958814" cy="299368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85186" y="1748118"/>
              <a:ext cx="3958814" cy="2993689"/>
            </a:xfrm>
            <a:prstGeom prst="rect">
              <a:avLst/>
            </a:prstGeom>
          </p:spPr>
        </p:pic>
        <p:sp>
          <p:nvSpPr>
            <p:cNvPr id="11" name="Rectangle 10"/>
            <p:cNvSpPr/>
            <p:nvPr/>
          </p:nvSpPr>
          <p:spPr>
            <a:xfrm>
              <a:off x="5511288" y="2215063"/>
              <a:ext cx="3412180" cy="1323439"/>
            </a:xfrm>
            <a:prstGeom prst="rect">
              <a:avLst/>
            </a:prstGeom>
          </p:spPr>
          <p:txBody>
            <a:bodyPr wrap="square">
              <a:spAutoFit/>
            </a:bodyPr>
            <a:lstStyle/>
            <a:p>
              <a:r>
                <a:rPr lang="en-GB" sz="2000" dirty="0"/>
                <a:t>Are Jack and Charlie equally responsible for bullying Jason? </a:t>
              </a:r>
              <a:r>
                <a:rPr lang="en-GB" sz="2000" dirty="0" err="1" smtClean="0"/>
                <a:t>eg</a:t>
              </a:r>
              <a:r>
                <a:rPr lang="en-GB" sz="2000" dirty="0"/>
                <a:t>. because Jack allowed Charlie to use </a:t>
              </a:r>
              <a:r>
                <a:rPr lang="en-GB" sz="2000" dirty="0" smtClean="0"/>
                <a:t>his </a:t>
              </a:r>
              <a:r>
                <a:rPr lang="en-GB" sz="2000" dirty="0"/>
                <a:t>phone?</a:t>
              </a: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89621">
            <a:off x="231289" y="285280"/>
            <a:ext cx="6667726" cy="580711"/>
          </a:xfrm>
          <a:prstGeom prst="rect">
            <a:avLst/>
          </a:prstGeom>
        </p:spPr>
      </p:pic>
      <p:grpSp>
        <p:nvGrpSpPr>
          <p:cNvPr id="12" name="Group 11"/>
          <p:cNvGrpSpPr/>
          <p:nvPr/>
        </p:nvGrpSpPr>
        <p:grpSpPr>
          <a:xfrm>
            <a:off x="219772" y="1335183"/>
            <a:ext cx="5336400" cy="2090949"/>
            <a:chOff x="219772" y="1335183"/>
            <a:chExt cx="5336400" cy="2090949"/>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772" y="1335183"/>
              <a:ext cx="5336400" cy="2090949"/>
            </a:xfrm>
            <a:prstGeom prst="rect">
              <a:avLst/>
            </a:prstGeom>
          </p:spPr>
        </p:pic>
        <p:sp>
          <p:nvSpPr>
            <p:cNvPr id="10" name="Rectangle 9"/>
            <p:cNvSpPr/>
            <p:nvPr/>
          </p:nvSpPr>
          <p:spPr>
            <a:xfrm>
              <a:off x="492086" y="1497950"/>
              <a:ext cx="4746888" cy="1200329"/>
            </a:xfrm>
            <a:prstGeom prst="rect">
              <a:avLst/>
            </a:prstGeom>
          </p:spPr>
          <p:txBody>
            <a:bodyPr wrap="square">
              <a:spAutoFit/>
            </a:bodyPr>
            <a:lstStyle/>
            <a:p>
              <a:r>
                <a:rPr lang="en-GB" sz="2400" dirty="0" smtClean="0">
                  <a:solidFill>
                    <a:schemeClr val="bg1"/>
                  </a:solidFill>
                </a:rPr>
                <a:t>Why </a:t>
              </a:r>
              <a:r>
                <a:rPr lang="en-GB" sz="2400" dirty="0">
                  <a:solidFill>
                    <a:schemeClr val="bg1"/>
                  </a:solidFill>
                </a:rPr>
                <a:t>does Jack go along with what Charlie is doing? Why is Charlie able to manipulate him?</a:t>
              </a:r>
            </a:p>
          </p:txBody>
        </p:sp>
      </p:grpSp>
      <p:grpSp>
        <p:nvGrpSpPr>
          <p:cNvPr id="17" name="Group 16"/>
          <p:cNvGrpSpPr/>
          <p:nvPr/>
        </p:nvGrpSpPr>
        <p:grpSpPr>
          <a:xfrm>
            <a:off x="234661" y="3538502"/>
            <a:ext cx="4174727" cy="2090949"/>
            <a:chOff x="234661" y="3538502"/>
            <a:chExt cx="4174727" cy="2090949"/>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661" y="3538502"/>
              <a:ext cx="4174727" cy="2090949"/>
            </a:xfrm>
            <a:prstGeom prst="rect">
              <a:avLst/>
            </a:prstGeom>
          </p:spPr>
        </p:pic>
        <p:sp>
          <p:nvSpPr>
            <p:cNvPr id="14" name="Rectangle 13"/>
            <p:cNvSpPr/>
            <p:nvPr/>
          </p:nvSpPr>
          <p:spPr>
            <a:xfrm>
              <a:off x="355761" y="3720589"/>
              <a:ext cx="3909646" cy="1200329"/>
            </a:xfrm>
            <a:prstGeom prst="rect">
              <a:avLst/>
            </a:prstGeom>
          </p:spPr>
          <p:txBody>
            <a:bodyPr wrap="square">
              <a:spAutoFit/>
            </a:bodyPr>
            <a:lstStyle/>
            <a:p>
              <a:r>
                <a:rPr lang="en-GB" sz="2400" dirty="0">
                  <a:solidFill>
                    <a:schemeClr val="bg1"/>
                  </a:solidFill>
                </a:rPr>
                <a:t>If others like the pictures or share them, are they also joining in with the bullying?</a:t>
              </a:r>
            </a:p>
          </p:txBody>
        </p:sp>
      </p:grpSp>
      <p:grpSp>
        <p:nvGrpSpPr>
          <p:cNvPr id="16" name="Group 15"/>
          <p:cNvGrpSpPr/>
          <p:nvPr/>
        </p:nvGrpSpPr>
        <p:grpSpPr>
          <a:xfrm>
            <a:off x="4265407" y="4227755"/>
            <a:ext cx="4753088" cy="2630245"/>
            <a:chOff x="4265407" y="4227755"/>
            <a:chExt cx="4753088" cy="2630245"/>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65407" y="4227755"/>
              <a:ext cx="4753088" cy="2630245"/>
            </a:xfrm>
            <a:prstGeom prst="rect">
              <a:avLst/>
            </a:prstGeom>
          </p:spPr>
        </p:pic>
        <p:sp>
          <p:nvSpPr>
            <p:cNvPr id="15" name="Rectangle 14"/>
            <p:cNvSpPr/>
            <p:nvPr/>
          </p:nvSpPr>
          <p:spPr>
            <a:xfrm>
              <a:off x="4555241" y="4428428"/>
              <a:ext cx="4317401" cy="1631216"/>
            </a:xfrm>
            <a:prstGeom prst="rect">
              <a:avLst/>
            </a:prstGeom>
          </p:spPr>
          <p:txBody>
            <a:bodyPr wrap="square">
              <a:spAutoFit/>
            </a:bodyPr>
            <a:lstStyle/>
            <a:p>
              <a:r>
                <a:rPr lang="en-GB" sz="2000" dirty="0"/>
                <a:t>A bystander is someone who sees bullying happen and although they don’t get involved, they don’t speak out against it either. Can you name the bystanders in this film?</a:t>
              </a:r>
            </a:p>
          </p:txBody>
        </p:sp>
      </p:grpSp>
      <p:grpSp>
        <p:nvGrpSpPr>
          <p:cNvPr id="19" name="Group 18"/>
          <p:cNvGrpSpPr/>
          <p:nvPr/>
        </p:nvGrpSpPr>
        <p:grpSpPr>
          <a:xfrm>
            <a:off x="210585" y="5740411"/>
            <a:ext cx="3981895" cy="1006629"/>
            <a:chOff x="774574" y="5972136"/>
            <a:chExt cx="1782050" cy="447678"/>
          </a:xfrm>
        </p:grpSpPr>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4671" y="5972136"/>
              <a:ext cx="361953" cy="44767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7470" y="5972136"/>
              <a:ext cx="347665" cy="447678"/>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574" y="5972136"/>
              <a:ext cx="1081095" cy="447678"/>
            </a:xfrm>
            <a:prstGeom prst="rect">
              <a:avLst/>
            </a:prstGeom>
          </p:spPr>
        </p:pic>
      </p:grpSp>
    </p:spTree>
    <p:extLst>
      <p:ext uri="{BB962C8B-B14F-4D97-AF65-F5344CB8AC3E}">
        <p14:creationId xmlns:p14="http://schemas.microsoft.com/office/powerpoint/2010/main" val="345311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TotalTime>
  <Words>982</Words>
  <Application>Microsoft Office PowerPoint</Application>
  <PresentationFormat>On-screen Show (4:3)</PresentationFormat>
  <Paragraphs>84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HelveticaNeue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1 -</vt:lpstr>
      <vt:lpstr>Activity 1 continued-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Cliodhna Purdue</dc:creator>
  <cp:lastModifiedBy>Gareth Cort</cp:lastModifiedBy>
  <cp:revision>25</cp:revision>
  <dcterms:created xsi:type="dcterms:W3CDTF">2016-02-16T16:59:32Z</dcterms:created>
  <dcterms:modified xsi:type="dcterms:W3CDTF">2016-11-06T21:01:49Z</dcterms:modified>
</cp:coreProperties>
</file>