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73"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753" autoAdjust="0"/>
  </p:normalViewPr>
  <p:slideViewPr>
    <p:cSldViewPr snapToGrid="0">
      <p:cViewPr varScale="1">
        <p:scale>
          <a:sx n="74" d="100"/>
          <a:sy n="74" d="100"/>
        </p:scale>
        <p:origin x="17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12F04-A6C0-4317-ABB7-69B00F96AB09}" type="datetimeFigureOut">
              <a:rPr lang="en-GB" smtClean="0"/>
              <a:t>06/11/2016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3470B-3080-4250-B78D-CA0A7BE1A287}" type="slidenum">
              <a:rPr lang="en-GB" smtClean="0"/>
              <a:t>‹#›</a:t>
            </a:fld>
            <a:endParaRPr lang="en-GB"/>
          </a:p>
        </p:txBody>
      </p:sp>
    </p:spTree>
    <p:extLst>
      <p:ext uri="{BB962C8B-B14F-4D97-AF65-F5344CB8AC3E}">
        <p14:creationId xmlns:p14="http://schemas.microsoft.com/office/powerpoint/2010/main" val="149032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3470B-3080-4250-B78D-CA0A7BE1A287}" type="slidenum">
              <a:rPr lang="en-GB" smtClean="0"/>
              <a:t>6</a:t>
            </a:fld>
            <a:endParaRPr lang="en-GB"/>
          </a:p>
        </p:txBody>
      </p:sp>
    </p:spTree>
    <p:extLst>
      <p:ext uri="{BB962C8B-B14F-4D97-AF65-F5344CB8AC3E}">
        <p14:creationId xmlns:p14="http://schemas.microsoft.com/office/powerpoint/2010/main" val="286031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0EF68-8587-407A-AD8B-D478780B4FBB}"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321164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EF68-8587-407A-AD8B-D478780B4FBB}"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258436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EF68-8587-407A-AD8B-D478780B4FBB}"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274004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EF68-8587-407A-AD8B-D478780B4FBB}"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216987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0EF68-8587-407A-AD8B-D478780B4FBB}"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355319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0EF68-8587-407A-AD8B-D478780B4FBB}"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317003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00EF68-8587-407A-AD8B-D478780B4FBB}" type="datetimeFigureOut">
              <a:rPr lang="en-GB" smtClean="0"/>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413921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00EF68-8587-407A-AD8B-D478780B4FBB}" type="datetimeFigureOut">
              <a:rPr lang="en-GB" smtClean="0"/>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297806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0EF68-8587-407A-AD8B-D478780B4FBB}" type="datetimeFigureOut">
              <a:rPr lang="en-GB" smtClean="0"/>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132543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0EF68-8587-407A-AD8B-D478780B4FBB}"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296330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0EF68-8587-407A-AD8B-D478780B4FBB}"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F366BB-4875-48EA-9CF9-F1BB9A0DACEE}" type="slidenum">
              <a:rPr lang="en-GB" smtClean="0"/>
              <a:t>‹#›</a:t>
            </a:fld>
            <a:endParaRPr lang="en-GB"/>
          </a:p>
        </p:txBody>
      </p:sp>
    </p:spTree>
    <p:extLst>
      <p:ext uri="{BB962C8B-B14F-4D97-AF65-F5344CB8AC3E}">
        <p14:creationId xmlns:p14="http://schemas.microsoft.com/office/powerpoint/2010/main" val="193689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0EF68-8587-407A-AD8B-D478780B4FBB}" type="datetimeFigureOut">
              <a:rPr lang="en-GB" smtClean="0"/>
              <a:t>06/11/2016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366BB-4875-48EA-9CF9-F1BB9A0DACEE}" type="slidenum">
              <a:rPr lang="en-GB" smtClean="0"/>
              <a:t>‹#›</a:t>
            </a:fld>
            <a:endParaRPr lang="en-GB"/>
          </a:p>
        </p:txBody>
      </p:sp>
    </p:spTree>
    <p:extLst>
      <p:ext uri="{BB962C8B-B14F-4D97-AF65-F5344CB8AC3E}">
        <p14:creationId xmlns:p14="http://schemas.microsoft.com/office/powerpoint/2010/main" val="771556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hyperlink" Target="http://www.childnet.com/resources/www.childnet.com/star" TargetMode="External"/><Relationship Id="rId3" Type="http://schemas.openxmlformats.org/officeDocument/2006/relationships/hyperlink" Target="http://www.childnet.com/pshetoolkit" TargetMode="External"/><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hyperlink" Target="http://www.childnet.com/resources/pshetoolkit/self-esteem/ev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childnet.com/resources/pshetoolkit/self-esteem/brandon" TargetMode="External"/><Relationship Id="rId10" Type="http://schemas.openxmlformats.org/officeDocument/2006/relationships/image" Target="../media/image15.png"/><Relationship Id="rId4" Type="http://schemas.openxmlformats.org/officeDocument/2006/relationships/hyperlink" Target="http://www.childnet.com/resources/pshetoolkit/self-esteem/talking-heads" TargetMode="External"/><Relationship Id="rId9" Type="http://schemas.openxmlformats.org/officeDocument/2006/relationships/hyperlink" Target="http://www.childnet.com/resources/pshetoolkit/self-esteem/lea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7619334" cy="68580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52318" y="235126"/>
            <a:ext cx="2166170" cy="593213"/>
          </a:xfrm>
          <a:prstGeom prst="rect">
            <a:avLst/>
          </a:prstGeom>
        </p:spPr>
      </p:pic>
    </p:spTree>
    <p:extLst>
      <p:ext uri="{BB962C8B-B14F-4D97-AF65-F5344CB8AC3E}">
        <p14:creationId xmlns:p14="http://schemas.microsoft.com/office/powerpoint/2010/main" val="177199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19" y="2190971"/>
            <a:ext cx="8793125" cy="4454378"/>
          </a:xfrm>
          <a:prstGeom prst="rect">
            <a:avLst/>
          </a:prstGeom>
        </p:spPr>
      </p:pic>
      <p:sp>
        <p:nvSpPr>
          <p:cNvPr id="3" name="Content Placeholder 2"/>
          <p:cNvSpPr>
            <a:spLocks noGrp="1"/>
          </p:cNvSpPr>
          <p:nvPr>
            <p:ph idx="1"/>
          </p:nvPr>
        </p:nvSpPr>
        <p:spPr>
          <a:xfrm>
            <a:off x="803422" y="2679629"/>
            <a:ext cx="6639368" cy="2469929"/>
          </a:xfrm>
        </p:spPr>
        <p:txBody>
          <a:bodyPr>
            <a:noAutofit/>
          </a:bodyPr>
          <a:lstStyle/>
          <a:p>
            <a:pPr marL="0" indent="0">
              <a:buNone/>
            </a:pPr>
            <a:r>
              <a:rPr lang="en-GB" sz="2400" dirty="0" smtClean="0">
                <a:solidFill>
                  <a:schemeClr val="bg1"/>
                </a:solidFill>
              </a:rPr>
              <a:t>In groups of </a:t>
            </a:r>
            <a:r>
              <a:rPr lang="en-GB" sz="2400" dirty="0" smtClean="0">
                <a:solidFill>
                  <a:schemeClr val="bg1"/>
                </a:solidFill>
              </a:rPr>
              <a:t>four, </a:t>
            </a:r>
            <a:r>
              <a:rPr lang="en-GB" sz="2400" dirty="0" smtClean="0">
                <a:solidFill>
                  <a:schemeClr val="bg1"/>
                </a:solidFill>
              </a:rPr>
              <a:t>look at the profile pictures </a:t>
            </a:r>
            <a:r>
              <a:rPr lang="en-GB" sz="2400" dirty="0" smtClean="0">
                <a:solidFill>
                  <a:schemeClr val="bg1"/>
                </a:solidFill>
              </a:rPr>
              <a:t/>
            </a:r>
            <a:br>
              <a:rPr lang="en-GB" sz="2400" dirty="0" smtClean="0">
                <a:solidFill>
                  <a:schemeClr val="bg1"/>
                </a:solidFill>
              </a:rPr>
            </a:br>
            <a:r>
              <a:rPr lang="en-GB" sz="2400" dirty="0" smtClean="0">
                <a:solidFill>
                  <a:schemeClr val="bg1"/>
                </a:solidFill>
              </a:rPr>
              <a:t>on </a:t>
            </a:r>
            <a:r>
              <a:rPr lang="en-GB" sz="2400" dirty="0" smtClean="0">
                <a:solidFill>
                  <a:schemeClr val="bg1"/>
                </a:solidFill>
              </a:rPr>
              <a:t>worksheet 4.1. </a:t>
            </a:r>
          </a:p>
          <a:p>
            <a:pPr marL="0" indent="0">
              <a:buNone/>
            </a:pPr>
            <a:r>
              <a:rPr lang="en-GB" sz="2400" dirty="0" smtClean="0">
                <a:solidFill>
                  <a:schemeClr val="bg1"/>
                </a:solidFill>
              </a:rPr>
              <a:t>Discuss and write answers for the following:</a:t>
            </a:r>
          </a:p>
          <a:p>
            <a:pPr marL="385763" indent="-385763">
              <a:buAutoNum type="arabicParenR"/>
            </a:pPr>
            <a:r>
              <a:rPr lang="en-GB" sz="2400" dirty="0">
                <a:solidFill>
                  <a:schemeClr val="bg1"/>
                </a:solidFill>
              </a:rPr>
              <a:t>W</a:t>
            </a:r>
            <a:r>
              <a:rPr lang="en-GB" sz="2400" dirty="0" smtClean="0">
                <a:solidFill>
                  <a:schemeClr val="bg1"/>
                </a:solidFill>
              </a:rPr>
              <a:t>hy did these people choose this profile picture?</a:t>
            </a:r>
          </a:p>
          <a:p>
            <a:pPr marL="385763" indent="-385763">
              <a:buAutoNum type="arabicParenR"/>
            </a:pPr>
            <a:r>
              <a:rPr lang="en-GB" sz="2400" dirty="0" smtClean="0">
                <a:solidFill>
                  <a:schemeClr val="bg1"/>
                </a:solidFill>
              </a:rPr>
              <a:t>What 3 adjectives would you use to describe these people? </a:t>
            </a:r>
          </a:p>
          <a:p>
            <a:pPr marL="0" indent="0">
              <a:buNone/>
            </a:pPr>
            <a:r>
              <a:rPr lang="en-GB" sz="2400" dirty="0" smtClean="0">
                <a:solidFill>
                  <a:schemeClr val="bg1"/>
                </a:solidFill>
              </a:rPr>
              <a:t>Then, read the diaries on worksheet 4.2 and try to guess which diary entry goes with which profile picture</a:t>
            </a:r>
          </a:p>
        </p:txBody>
      </p:sp>
      <p:grpSp>
        <p:nvGrpSpPr>
          <p:cNvPr id="8" name="Group 7"/>
          <p:cNvGrpSpPr/>
          <p:nvPr/>
        </p:nvGrpSpPr>
        <p:grpSpPr>
          <a:xfrm>
            <a:off x="2385592" y="331396"/>
            <a:ext cx="4180615" cy="1807535"/>
            <a:chOff x="2080390" y="108112"/>
            <a:chExt cx="4180615" cy="1807535"/>
          </a:xfrm>
        </p:grpSpPr>
        <p:sp>
          <p:nvSpPr>
            <p:cNvPr id="4" name="Rectangle 3"/>
            <p:cNvSpPr/>
            <p:nvPr/>
          </p:nvSpPr>
          <p:spPr>
            <a:xfrm>
              <a:off x="2711320" y="750847"/>
              <a:ext cx="3549685" cy="584775"/>
            </a:xfrm>
            <a:prstGeom prst="rect">
              <a:avLst/>
            </a:prstGeom>
          </p:spPr>
          <p:txBody>
            <a:bodyPr wrap="square">
              <a:spAutoFit/>
            </a:bodyPr>
            <a:lstStyle/>
            <a:p>
              <a:r>
                <a:rPr lang="en-GB" sz="3200" dirty="0"/>
                <a:t>Can you guess </a:t>
              </a:r>
              <a:r>
                <a:rPr lang="en-GB" sz="3200" dirty="0" smtClean="0"/>
                <a:t>from</a:t>
              </a:r>
              <a:endParaRPr lang="en-GB" sz="3200" dirty="0"/>
            </a:p>
          </p:txBody>
        </p:sp>
        <p:sp>
          <p:nvSpPr>
            <p:cNvPr id="5" name="Rectangle 4"/>
            <p:cNvSpPr/>
            <p:nvPr/>
          </p:nvSpPr>
          <p:spPr>
            <a:xfrm>
              <a:off x="2542732" y="183171"/>
              <a:ext cx="2167581" cy="646331"/>
            </a:xfrm>
            <a:prstGeom prst="rect">
              <a:avLst/>
            </a:prstGeom>
          </p:spPr>
          <p:txBody>
            <a:bodyPr wrap="none">
              <a:spAutoFit/>
            </a:bodyPr>
            <a:lstStyle/>
            <a:p>
              <a:r>
                <a:rPr lang="en-GB" sz="3600" dirty="0"/>
                <a:t>Activity </a:t>
              </a:r>
              <a:r>
                <a:rPr lang="en-GB" sz="3600" dirty="0" smtClean="0"/>
                <a:t>1 -</a:t>
              </a:r>
              <a:endParaRPr lang="en-GB" sz="3600" dirty="0"/>
            </a:p>
          </p:txBody>
        </p:sp>
        <p:sp>
          <p:nvSpPr>
            <p:cNvPr id="6" name="Rectangle 5"/>
            <p:cNvSpPr/>
            <p:nvPr/>
          </p:nvSpPr>
          <p:spPr>
            <a:xfrm>
              <a:off x="2973953" y="1291545"/>
              <a:ext cx="3024418" cy="584775"/>
            </a:xfrm>
            <a:prstGeom prst="rect">
              <a:avLst/>
            </a:prstGeom>
          </p:spPr>
          <p:txBody>
            <a:bodyPr wrap="none">
              <a:spAutoFit/>
            </a:bodyPr>
            <a:lstStyle/>
            <a:p>
              <a:r>
                <a:rPr lang="en-GB" sz="3200" dirty="0"/>
                <a:t>a profile picture?</a:t>
              </a: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80390" y="108112"/>
              <a:ext cx="924684" cy="1807535"/>
            </a:xfrm>
            <a:prstGeom prst="rect">
              <a:avLst/>
            </a:prstGeom>
          </p:spPr>
        </p:pic>
      </p:gr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02981" y="3633388"/>
            <a:ext cx="1015985" cy="1015985"/>
          </a:xfrm>
          <a:prstGeom prst="rect">
            <a:avLst/>
          </a:prstGeom>
        </p:spPr>
      </p:pic>
      <p:sp>
        <p:nvSpPr>
          <p:cNvPr id="11" name="TextBox 10"/>
          <p:cNvSpPr txBox="1"/>
          <p:nvPr/>
        </p:nvSpPr>
        <p:spPr>
          <a:xfrm>
            <a:off x="7087853" y="4556074"/>
            <a:ext cx="1246239" cy="369332"/>
          </a:xfrm>
          <a:prstGeom prst="rect">
            <a:avLst/>
          </a:prstGeom>
          <a:noFill/>
        </p:spPr>
        <p:txBody>
          <a:bodyPr wrap="none" rtlCol="0">
            <a:spAutoFit/>
          </a:bodyPr>
          <a:lstStyle/>
          <a:p>
            <a:r>
              <a:rPr lang="en-GB" b="1" dirty="0" smtClean="0"/>
              <a:t>10 minutes</a:t>
            </a:r>
            <a:endParaRPr lang="en-GB" b="1" dirty="0"/>
          </a:p>
        </p:txBody>
      </p:sp>
    </p:spTree>
    <p:extLst>
      <p:ext uri="{BB962C8B-B14F-4D97-AF65-F5344CB8AC3E}">
        <p14:creationId xmlns:p14="http://schemas.microsoft.com/office/powerpoint/2010/main" val="4262723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754" y="3263146"/>
            <a:ext cx="8793125" cy="2955187"/>
          </a:xfrm>
          <a:prstGeom prst="rect">
            <a:avLst/>
          </a:prstGeom>
        </p:spPr>
      </p:pic>
      <p:sp>
        <p:nvSpPr>
          <p:cNvPr id="3" name="Content Placeholder 2"/>
          <p:cNvSpPr>
            <a:spLocks noGrp="1"/>
          </p:cNvSpPr>
          <p:nvPr>
            <p:ph idx="1"/>
          </p:nvPr>
        </p:nvSpPr>
        <p:spPr>
          <a:xfrm>
            <a:off x="609714" y="3896292"/>
            <a:ext cx="6644020" cy="2246645"/>
          </a:xfrm>
        </p:spPr>
        <p:txBody>
          <a:bodyPr>
            <a:normAutofit/>
          </a:bodyPr>
          <a:lstStyle/>
          <a:p>
            <a:pPr marL="0" indent="0">
              <a:buNone/>
            </a:pPr>
            <a:r>
              <a:rPr lang="en-GB" sz="2400" dirty="0" smtClean="0">
                <a:solidFill>
                  <a:schemeClr val="bg1"/>
                </a:solidFill>
              </a:rPr>
              <a:t>In groups of </a:t>
            </a:r>
            <a:r>
              <a:rPr lang="en-GB" sz="2400" dirty="0" smtClean="0">
                <a:solidFill>
                  <a:schemeClr val="bg1"/>
                </a:solidFill>
              </a:rPr>
              <a:t>three, </a:t>
            </a:r>
            <a:r>
              <a:rPr lang="en-GB" sz="2400" dirty="0" smtClean="0">
                <a:solidFill>
                  <a:schemeClr val="bg1"/>
                </a:solidFill>
              </a:rPr>
              <a:t>write your advice for each problem on an A4 page.</a:t>
            </a:r>
          </a:p>
          <a:p>
            <a:pPr marL="0" indent="0">
              <a:buNone/>
            </a:pPr>
            <a:r>
              <a:rPr lang="en-GB" sz="2400" dirty="0" smtClean="0">
                <a:solidFill>
                  <a:schemeClr val="bg1"/>
                </a:solidFill>
              </a:rPr>
              <a:t>Remember, it is very brave of these people to share their problems, try to be tactful and diplomatic in your answers!</a:t>
            </a:r>
            <a:endParaRPr lang="en-GB" sz="2400" dirty="0">
              <a:solidFill>
                <a:schemeClr val="bg1"/>
              </a:solidFill>
            </a:endParaRPr>
          </a:p>
        </p:txBody>
      </p:sp>
      <p:sp>
        <p:nvSpPr>
          <p:cNvPr id="4" name="Rectangle 3"/>
          <p:cNvSpPr/>
          <p:nvPr/>
        </p:nvSpPr>
        <p:spPr>
          <a:xfrm>
            <a:off x="5167681" y="568583"/>
            <a:ext cx="3504226" cy="2554545"/>
          </a:xfrm>
          <a:prstGeom prst="rect">
            <a:avLst/>
          </a:prstGeom>
        </p:spPr>
        <p:txBody>
          <a:bodyPr wrap="square">
            <a:spAutoFit/>
          </a:bodyPr>
          <a:lstStyle/>
          <a:p>
            <a:pPr algn="ctr"/>
            <a:r>
              <a:rPr lang="en-GB" sz="2000" i="1" dirty="0"/>
              <a:t>The school council is rolling out a PSHE campaign to see if they can help students more online. Students share their problems with things online anonymously and in groups, you must give advice on how they can solve their problem. </a:t>
            </a:r>
          </a:p>
        </p:txBody>
      </p:sp>
      <p:grpSp>
        <p:nvGrpSpPr>
          <p:cNvPr id="6" name="Group 5"/>
          <p:cNvGrpSpPr/>
          <p:nvPr/>
        </p:nvGrpSpPr>
        <p:grpSpPr>
          <a:xfrm>
            <a:off x="833238" y="602637"/>
            <a:ext cx="4215700" cy="1807535"/>
            <a:chOff x="2080390" y="108112"/>
            <a:chExt cx="4215700" cy="1807535"/>
          </a:xfrm>
        </p:grpSpPr>
        <p:sp>
          <p:nvSpPr>
            <p:cNvPr id="7" name="Rectangle 6"/>
            <p:cNvSpPr/>
            <p:nvPr/>
          </p:nvSpPr>
          <p:spPr>
            <a:xfrm>
              <a:off x="2746405" y="904561"/>
              <a:ext cx="3549685" cy="584775"/>
            </a:xfrm>
            <a:prstGeom prst="rect">
              <a:avLst/>
            </a:prstGeom>
          </p:spPr>
          <p:txBody>
            <a:bodyPr wrap="square">
              <a:spAutoFit/>
            </a:bodyPr>
            <a:lstStyle/>
            <a:p>
              <a:r>
                <a:rPr lang="en-GB" sz="3200" dirty="0" smtClean="0"/>
                <a:t>How can you help?</a:t>
              </a:r>
              <a:endParaRPr lang="en-GB" sz="3200" dirty="0"/>
            </a:p>
          </p:txBody>
        </p:sp>
        <p:sp>
          <p:nvSpPr>
            <p:cNvPr id="8" name="Rectangle 7"/>
            <p:cNvSpPr/>
            <p:nvPr/>
          </p:nvSpPr>
          <p:spPr>
            <a:xfrm>
              <a:off x="2627662" y="258230"/>
              <a:ext cx="2167581" cy="646331"/>
            </a:xfrm>
            <a:prstGeom prst="rect">
              <a:avLst/>
            </a:prstGeom>
          </p:spPr>
          <p:txBody>
            <a:bodyPr wrap="none">
              <a:spAutoFit/>
            </a:bodyPr>
            <a:lstStyle/>
            <a:p>
              <a:r>
                <a:rPr lang="en-GB" sz="3600" dirty="0"/>
                <a:t>Activity 2</a:t>
              </a:r>
              <a:r>
                <a:rPr lang="en-GB" sz="3600" dirty="0" smtClean="0"/>
                <a:t> -</a:t>
              </a:r>
              <a:endParaRPr lang="en-GB" sz="3600"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80390" y="108112"/>
              <a:ext cx="924684" cy="1807535"/>
            </a:xfrm>
            <a:prstGeom prst="rect">
              <a:avLst/>
            </a:prstGeom>
          </p:spPr>
        </p:pic>
      </p:gr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68862" y="4301515"/>
            <a:ext cx="1015985" cy="1015985"/>
          </a:xfrm>
          <a:prstGeom prst="rect">
            <a:avLst/>
          </a:prstGeom>
        </p:spPr>
      </p:pic>
      <p:sp>
        <p:nvSpPr>
          <p:cNvPr id="12" name="TextBox 11"/>
          <p:cNvSpPr txBox="1"/>
          <p:nvPr/>
        </p:nvSpPr>
        <p:spPr>
          <a:xfrm>
            <a:off x="7253734" y="5224201"/>
            <a:ext cx="1246239" cy="369332"/>
          </a:xfrm>
          <a:prstGeom prst="rect">
            <a:avLst/>
          </a:prstGeom>
          <a:noFill/>
        </p:spPr>
        <p:txBody>
          <a:bodyPr wrap="none" rtlCol="0">
            <a:spAutoFit/>
          </a:bodyPr>
          <a:lstStyle/>
          <a:p>
            <a:r>
              <a:rPr lang="en-GB" b="1" dirty="0" smtClean="0"/>
              <a:t>10 minutes</a:t>
            </a:r>
            <a:endParaRPr lang="en-GB" b="1" dirty="0"/>
          </a:p>
        </p:txBody>
      </p:sp>
      <p:sp>
        <p:nvSpPr>
          <p:cNvPr id="14" name="Rectangle 13"/>
          <p:cNvSpPr/>
          <p:nvPr/>
        </p:nvSpPr>
        <p:spPr>
          <a:xfrm>
            <a:off x="5167680" y="340242"/>
            <a:ext cx="3625445" cy="2922904"/>
          </a:xfrm>
          <a:prstGeom prst="rect">
            <a:avLst/>
          </a:prstGeom>
          <a:noFill/>
          <a:ln w="28575">
            <a:solidFill>
              <a:srgbClr val="00A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08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548" y="478465"/>
            <a:ext cx="8761228" cy="5964865"/>
          </a:xfrm>
          <a:prstGeom prst="rect">
            <a:avLst/>
          </a:prstGeom>
        </p:spPr>
      </p:pic>
      <p:sp>
        <p:nvSpPr>
          <p:cNvPr id="3" name="Content Placeholder 2"/>
          <p:cNvSpPr>
            <a:spLocks noGrp="1"/>
          </p:cNvSpPr>
          <p:nvPr>
            <p:ph idx="1"/>
          </p:nvPr>
        </p:nvSpPr>
        <p:spPr>
          <a:xfrm>
            <a:off x="649915" y="1921319"/>
            <a:ext cx="7886700" cy="4351338"/>
          </a:xfrm>
        </p:spPr>
        <p:txBody>
          <a:bodyPr>
            <a:normAutofit/>
          </a:bodyPr>
          <a:lstStyle/>
          <a:p>
            <a:pPr marL="514350" indent="-514350">
              <a:buFont typeface="+mj-lt"/>
              <a:buAutoNum type="arabicPeriod"/>
            </a:pPr>
            <a:r>
              <a:rPr lang="en-GB" sz="2400" dirty="0" smtClean="0">
                <a:solidFill>
                  <a:schemeClr val="bg1"/>
                </a:solidFill>
              </a:rPr>
              <a:t>Show you have listened and understood the problem</a:t>
            </a:r>
          </a:p>
          <a:p>
            <a:pPr marL="514350" indent="-514350">
              <a:buFont typeface="+mj-lt"/>
              <a:buAutoNum type="arabicPeriod"/>
            </a:pPr>
            <a:r>
              <a:rPr lang="en-GB" sz="2400" dirty="0" smtClean="0">
                <a:solidFill>
                  <a:schemeClr val="bg1"/>
                </a:solidFill>
              </a:rPr>
              <a:t>You can offer personal anecdotes or support if you wish, if you think it will make the other person feel better</a:t>
            </a:r>
          </a:p>
          <a:p>
            <a:pPr marL="514350" indent="-514350">
              <a:buFont typeface="+mj-lt"/>
              <a:buAutoNum type="arabicPeriod"/>
            </a:pPr>
            <a:r>
              <a:rPr lang="en-GB" sz="2400" dirty="0" smtClean="0">
                <a:solidFill>
                  <a:schemeClr val="bg1"/>
                </a:solidFill>
              </a:rPr>
              <a:t>Phrases like </a:t>
            </a:r>
            <a:r>
              <a:rPr lang="en-GB" sz="2400" dirty="0" smtClean="0">
                <a:solidFill>
                  <a:schemeClr val="bg1"/>
                </a:solidFill>
              </a:rPr>
              <a:t>‘It </a:t>
            </a:r>
            <a:r>
              <a:rPr lang="en-GB" sz="2400" dirty="0" smtClean="0">
                <a:solidFill>
                  <a:schemeClr val="bg1"/>
                </a:solidFill>
              </a:rPr>
              <a:t>can get </a:t>
            </a:r>
            <a:r>
              <a:rPr lang="en-GB" sz="2400" dirty="0" smtClean="0">
                <a:solidFill>
                  <a:schemeClr val="bg1"/>
                </a:solidFill>
              </a:rPr>
              <a:t>better.’ and ‘Hang </a:t>
            </a:r>
            <a:r>
              <a:rPr lang="en-GB" sz="2400" dirty="0" smtClean="0">
                <a:solidFill>
                  <a:schemeClr val="bg1"/>
                </a:solidFill>
              </a:rPr>
              <a:t>in there, you’re not </a:t>
            </a:r>
            <a:r>
              <a:rPr lang="en-GB" sz="2400" dirty="0" smtClean="0">
                <a:solidFill>
                  <a:schemeClr val="bg1"/>
                </a:solidFill>
              </a:rPr>
              <a:t>alone.’ </a:t>
            </a:r>
            <a:r>
              <a:rPr lang="en-GB" sz="2400" dirty="0" smtClean="0">
                <a:solidFill>
                  <a:schemeClr val="bg1"/>
                </a:solidFill>
              </a:rPr>
              <a:t>can help</a:t>
            </a:r>
          </a:p>
          <a:p>
            <a:pPr marL="514350" indent="-514350">
              <a:buFont typeface="+mj-lt"/>
              <a:buAutoNum type="arabicPeriod"/>
            </a:pPr>
            <a:r>
              <a:rPr lang="en-GB" sz="2400" dirty="0" smtClean="0">
                <a:solidFill>
                  <a:schemeClr val="bg1"/>
                </a:solidFill>
              </a:rPr>
              <a:t>Emphasize that talking about the issues and problems really help</a:t>
            </a:r>
          </a:p>
          <a:p>
            <a:pPr marL="514350" indent="-514350">
              <a:buFont typeface="+mj-lt"/>
              <a:buAutoNum type="arabicPeriod"/>
            </a:pPr>
            <a:r>
              <a:rPr lang="en-GB" sz="2400" dirty="0" smtClean="0">
                <a:solidFill>
                  <a:schemeClr val="bg1"/>
                </a:solidFill>
              </a:rPr>
              <a:t>Point out who they could speak to about their issues: a friend, Childline, a teacher at school</a:t>
            </a:r>
          </a:p>
          <a:p>
            <a:pPr marL="514350" indent="-514350">
              <a:buFont typeface="+mj-lt"/>
              <a:buAutoNum type="arabicPeriod"/>
            </a:pPr>
            <a:r>
              <a:rPr lang="en-GB" sz="2400" dirty="0" smtClean="0">
                <a:solidFill>
                  <a:schemeClr val="bg1"/>
                </a:solidFill>
              </a:rPr>
              <a:t>Emphasize balance and doing things they enjoy</a:t>
            </a:r>
            <a:endParaRPr lang="en-GB" sz="2400"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429298">
            <a:off x="664463" y="744929"/>
            <a:ext cx="6339565" cy="743629"/>
          </a:xfrm>
          <a:prstGeom prst="rect">
            <a:avLst/>
          </a:prstGeom>
        </p:spPr>
      </p:pic>
    </p:spTree>
    <p:extLst>
      <p:ext uri="{BB962C8B-B14F-4D97-AF65-F5344CB8AC3E}">
        <p14:creationId xmlns:p14="http://schemas.microsoft.com/office/powerpoint/2010/main" val="2864509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754" y="3056504"/>
            <a:ext cx="8793125" cy="3161830"/>
          </a:xfrm>
          <a:prstGeom prst="rect">
            <a:avLst/>
          </a:prstGeom>
        </p:spPr>
      </p:pic>
      <p:grpSp>
        <p:nvGrpSpPr>
          <p:cNvPr id="5" name="Group 4"/>
          <p:cNvGrpSpPr/>
          <p:nvPr/>
        </p:nvGrpSpPr>
        <p:grpSpPr>
          <a:xfrm>
            <a:off x="1928891" y="774446"/>
            <a:ext cx="5439971" cy="1807535"/>
            <a:chOff x="2080390" y="108112"/>
            <a:chExt cx="5439971" cy="1807535"/>
          </a:xfrm>
        </p:grpSpPr>
        <p:sp>
          <p:nvSpPr>
            <p:cNvPr id="6" name="Rectangle 5"/>
            <p:cNvSpPr/>
            <p:nvPr/>
          </p:nvSpPr>
          <p:spPr>
            <a:xfrm>
              <a:off x="2746405" y="904561"/>
              <a:ext cx="4773956" cy="584775"/>
            </a:xfrm>
            <a:prstGeom prst="rect">
              <a:avLst/>
            </a:prstGeom>
          </p:spPr>
          <p:txBody>
            <a:bodyPr wrap="square">
              <a:spAutoFit/>
            </a:bodyPr>
            <a:lstStyle/>
            <a:p>
              <a:r>
                <a:rPr lang="en-GB" sz="3200" dirty="0" smtClean="0"/>
                <a:t>How to boost self-esteem</a:t>
              </a:r>
              <a:endParaRPr lang="en-GB" sz="3200" dirty="0"/>
            </a:p>
          </p:txBody>
        </p:sp>
        <p:sp>
          <p:nvSpPr>
            <p:cNvPr id="7" name="Rectangle 6"/>
            <p:cNvSpPr/>
            <p:nvPr/>
          </p:nvSpPr>
          <p:spPr>
            <a:xfrm>
              <a:off x="2627662" y="258230"/>
              <a:ext cx="2167581" cy="646331"/>
            </a:xfrm>
            <a:prstGeom prst="rect">
              <a:avLst/>
            </a:prstGeom>
          </p:spPr>
          <p:txBody>
            <a:bodyPr wrap="none">
              <a:spAutoFit/>
            </a:bodyPr>
            <a:lstStyle/>
            <a:p>
              <a:r>
                <a:rPr lang="en-GB" sz="3600" dirty="0"/>
                <a:t>Activity </a:t>
              </a:r>
              <a:r>
                <a:rPr lang="en-GB" sz="3600" dirty="0" smtClean="0"/>
                <a:t>3 -</a:t>
              </a:r>
              <a:endParaRPr lang="en-GB" sz="3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80390" y="108112"/>
              <a:ext cx="924684" cy="1807535"/>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68862" y="4301515"/>
            <a:ext cx="1015985" cy="1015985"/>
          </a:xfrm>
          <a:prstGeom prst="rect">
            <a:avLst/>
          </a:prstGeom>
        </p:spPr>
      </p:pic>
      <p:sp>
        <p:nvSpPr>
          <p:cNvPr id="10" name="TextBox 9"/>
          <p:cNvSpPr txBox="1"/>
          <p:nvPr/>
        </p:nvSpPr>
        <p:spPr>
          <a:xfrm>
            <a:off x="7253734" y="5224201"/>
            <a:ext cx="1129220" cy="369332"/>
          </a:xfrm>
          <a:prstGeom prst="rect">
            <a:avLst/>
          </a:prstGeom>
          <a:noFill/>
        </p:spPr>
        <p:txBody>
          <a:bodyPr wrap="none" rtlCol="0">
            <a:spAutoFit/>
          </a:bodyPr>
          <a:lstStyle/>
          <a:p>
            <a:r>
              <a:rPr lang="en-GB" b="1" dirty="0" smtClean="0"/>
              <a:t>3 minutes</a:t>
            </a:r>
            <a:endParaRPr lang="en-GB" b="1" dirty="0"/>
          </a:p>
        </p:txBody>
      </p:sp>
      <p:sp>
        <p:nvSpPr>
          <p:cNvPr id="3" name="Content Placeholder 2"/>
          <p:cNvSpPr>
            <a:spLocks noGrp="1"/>
          </p:cNvSpPr>
          <p:nvPr>
            <p:ph idx="1"/>
          </p:nvPr>
        </p:nvSpPr>
        <p:spPr>
          <a:xfrm>
            <a:off x="679740" y="3482815"/>
            <a:ext cx="6410104" cy="2554989"/>
          </a:xfrm>
        </p:spPr>
        <p:txBody>
          <a:bodyPr>
            <a:normAutofit lnSpcReduction="10000"/>
          </a:bodyPr>
          <a:lstStyle/>
          <a:p>
            <a:pPr marL="0" indent="0">
              <a:buNone/>
            </a:pPr>
            <a:r>
              <a:rPr lang="en-GB" sz="2400" dirty="0" smtClean="0">
                <a:solidFill>
                  <a:schemeClr val="bg1"/>
                </a:solidFill>
              </a:rPr>
              <a:t>This is a private task:</a:t>
            </a:r>
          </a:p>
          <a:p>
            <a:pPr marL="0" indent="0">
              <a:buNone/>
            </a:pPr>
            <a:r>
              <a:rPr lang="en-GB" sz="2400" dirty="0" smtClean="0">
                <a:solidFill>
                  <a:schemeClr val="bg1"/>
                </a:solidFill>
              </a:rPr>
              <a:t>Individually, write a list of things you are happy and proud about yourself. </a:t>
            </a:r>
            <a:r>
              <a:rPr lang="en-GB" sz="2400" dirty="0">
                <a:solidFill>
                  <a:schemeClr val="bg1"/>
                </a:solidFill>
              </a:rPr>
              <a:t>E</a:t>
            </a:r>
            <a:r>
              <a:rPr lang="en-GB" sz="2400" dirty="0" smtClean="0">
                <a:solidFill>
                  <a:schemeClr val="bg1"/>
                </a:solidFill>
              </a:rPr>
              <a:t>xamples could include: </a:t>
            </a:r>
          </a:p>
          <a:p>
            <a:pPr marL="0" indent="0">
              <a:buNone/>
            </a:pPr>
            <a:r>
              <a:rPr lang="en-GB" sz="2400" i="1" dirty="0" smtClean="0">
                <a:solidFill>
                  <a:schemeClr val="bg1"/>
                </a:solidFill>
              </a:rPr>
              <a:t>I have a nice smile, I’m a good listener, I’m </a:t>
            </a:r>
            <a:r>
              <a:rPr lang="en-GB" sz="2400" i="1" dirty="0" smtClean="0">
                <a:solidFill>
                  <a:schemeClr val="bg1"/>
                </a:solidFill>
              </a:rPr>
              <a:t>talented </a:t>
            </a:r>
            <a:r>
              <a:rPr lang="en-GB" sz="2400" i="1" dirty="0" smtClean="0">
                <a:solidFill>
                  <a:schemeClr val="bg1"/>
                </a:solidFill>
              </a:rPr>
              <a:t>at sports</a:t>
            </a:r>
            <a:r>
              <a:rPr lang="en-GB" sz="2400" dirty="0" smtClean="0">
                <a:solidFill>
                  <a:schemeClr val="bg1"/>
                </a:solidFill>
              </a:rPr>
              <a:t>. </a:t>
            </a:r>
          </a:p>
          <a:p>
            <a:pPr marL="0" indent="0">
              <a:buNone/>
            </a:pPr>
            <a:r>
              <a:rPr lang="en-GB" sz="2400" b="1" dirty="0" smtClean="0">
                <a:solidFill>
                  <a:schemeClr val="bg1"/>
                </a:solidFill>
              </a:rPr>
              <a:t>No one will see this list</a:t>
            </a:r>
            <a:r>
              <a:rPr lang="en-GB" sz="2400" b="1" dirty="0">
                <a:solidFill>
                  <a:schemeClr val="bg1"/>
                </a:solidFill>
              </a:rPr>
              <a:t> </a:t>
            </a:r>
            <a:r>
              <a:rPr lang="en-GB" sz="2400" b="1" dirty="0" smtClean="0">
                <a:solidFill>
                  <a:schemeClr val="bg1"/>
                </a:solidFill>
              </a:rPr>
              <a:t>and you won’t be asked about it. </a:t>
            </a:r>
          </a:p>
          <a:p>
            <a:pPr>
              <a:buFontTx/>
              <a:buChar char="-"/>
            </a:pPr>
            <a:endParaRPr lang="en-GB" b="1" dirty="0"/>
          </a:p>
          <a:p>
            <a:pPr marL="0" indent="0">
              <a:buNone/>
            </a:pPr>
            <a:endParaRPr lang="en-GB" dirty="0"/>
          </a:p>
        </p:txBody>
      </p:sp>
    </p:spTree>
    <p:extLst>
      <p:ext uri="{BB962C8B-B14F-4D97-AF65-F5344CB8AC3E}">
        <p14:creationId xmlns:p14="http://schemas.microsoft.com/office/powerpoint/2010/main" val="3263952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754" y="3056504"/>
            <a:ext cx="8793125" cy="3161830"/>
          </a:xfrm>
          <a:prstGeom prst="rect">
            <a:avLst/>
          </a:prstGeom>
        </p:spPr>
      </p:pic>
      <p:grpSp>
        <p:nvGrpSpPr>
          <p:cNvPr id="6" name="Group 5"/>
          <p:cNvGrpSpPr/>
          <p:nvPr/>
        </p:nvGrpSpPr>
        <p:grpSpPr>
          <a:xfrm>
            <a:off x="1928891" y="761030"/>
            <a:ext cx="5439971" cy="1820951"/>
            <a:chOff x="2080390" y="94696"/>
            <a:chExt cx="5439971" cy="1820951"/>
          </a:xfrm>
        </p:grpSpPr>
        <p:sp>
          <p:nvSpPr>
            <p:cNvPr id="7" name="Rectangle 6"/>
            <p:cNvSpPr/>
            <p:nvPr/>
          </p:nvSpPr>
          <p:spPr>
            <a:xfrm>
              <a:off x="2746405" y="648410"/>
              <a:ext cx="4773956" cy="584775"/>
            </a:xfrm>
            <a:prstGeom prst="rect">
              <a:avLst/>
            </a:prstGeom>
          </p:spPr>
          <p:txBody>
            <a:bodyPr wrap="square">
              <a:spAutoFit/>
            </a:bodyPr>
            <a:lstStyle/>
            <a:p>
              <a:r>
                <a:rPr lang="en-GB" sz="3200" dirty="0" smtClean="0"/>
                <a:t>How to boost self-esteem</a:t>
              </a:r>
              <a:endParaRPr lang="en-GB" sz="3200" dirty="0"/>
            </a:p>
          </p:txBody>
        </p:sp>
        <p:sp>
          <p:nvSpPr>
            <p:cNvPr id="8" name="Rectangle 7"/>
            <p:cNvSpPr/>
            <p:nvPr/>
          </p:nvSpPr>
          <p:spPr>
            <a:xfrm>
              <a:off x="2561234" y="94696"/>
              <a:ext cx="2167581" cy="646331"/>
            </a:xfrm>
            <a:prstGeom prst="rect">
              <a:avLst/>
            </a:prstGeom>
          </p:spPr>
          <p:txBody>
            <a:bodyPr wrap="none">
              <a:spAutoFit/>
            </a:bodyPr>
            <a:lstStyle/>
            <a:p>
              <a:r>
                <a:rPr lang="en-GB" sz="3600" dirty="0"/>
                <a:t>Activity </a:t>
              </a:r>
              <a:r>
                <a:rPr lang="en-GB" sz="3600" dirty="0" smtClean="0"/>
                <a:t>3 -</a:t>
              </a:r>
              <a:endParaRPr lang="en-GB" sz="360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80390" y="108112"/>
              <a:ext cx="924684" cy="1807535"/>
            </a:xfrm>
            <a:prstGeom prst="rect">
              <a:avLst/>
            </a:prstGeom>
          </p:spPr>
        </p:pic>
      </p:gr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68862" y="4301515"/>
            <a:ext cx="1015985" cy="1015985"/>
          </a:xfrm>
          <a:prstGeom prst="rect">
            <a:avLst/>
          </a:prstGeom>
        </p:spPr>
      </p:pic>
      <p:sp>
        <p:nvSpPr>
          <p:cNvPr id="11" name="TextBox 10"/>
          <p:cNvSpPr txBox="1"/>
          <p:nvPr/>
        </p:nvSpPr>
        <p:spPr>
          <a:xfrm>
            <a:off x="7253734" y="5224201"/>
            <a:ext cx="1129220" cy="369332"/>
          </a:xfrm>
          <a:prstGeom prst="rect">
            <a:avLst/>
          </a:prstGeom>
          <a:noFill/>
        </p:spPr>
        <p:txBody>
          <a:bodyPr wrap="none" rtlCol="0">
            <a:spAutoFit/>
          </a:bodyPr>
          <a:lstStyle/>
          <a:p>
            <a:r>
              <a:rPr lang="en-GB" b="1" dirty="0" smtClean="0"/>
              <a:t>3 minutes</a:t>
            </a:r>
            <a:endParaRPr lang="en-GB" b="1" dirty="0"/>
          </a:p>
        </p:txBody>
      </p:sp>
      <p:sp>
        <p:nvSpPr>
          <p:cNvPr id="12" name="Rectangle 11"/>
          <p:cNvSpPr/>
          <p:nvPr/>
        </p:nvSpPr>
        <p:spPr>
          <a:xfrm>
            <a:off x="2853575" y="1899519"/>
            <a:ext cx="2016137" cy="584775"/>
          </a:xfrm>
          <a:prstGeom prst="rect">
            <a:avLst/>
          </a:prstGeom>
        </p:spPr>
        <p:txBody>
          <a:bodyPr wrap="square">
            <a:spAutoFit/>
          </a:bodyPr>
          <a:lstStyle/>
          <a:p>
            <a:r>
              <a:rPr lang="en-GB" sz="3200" dirty="0" smtClean="0"/>
              <a:t>Continued </a:t>
            </a:r>
            <a:endParaRPr lang="en-GB" sz="3200" dirty="0"/>
          </a:p>
        </p:txBody>
      </p:sp>
      <p:sp>
        <p:nvSpPr>
          <p:cNvPr id="3" name="Content Placeholder 2"/>
          <p:cNvSpPr>
            <a:spLocks noGrp="1"/>
          </p:cNvSpPr>
          <p:nvPr>
            <p:ph idx="1"/>
          </p:nvPr>
        </p:nvSpPr>
        <p:spPr>
          <a:xfrm>
            <a:off x="588144" y="3572989"/>
            <a:ext cx="6780718" cy="2473036"/>
          </a:xfrm>
        </p:spPr>
        <p:txBody>
          <a:bodyPr>
            <a:normAutofit fontScale="92500" lnSpcReduction="10000"/>
          </a:bodyPr>
          <a:lstStyle/>
          <a:p>
            <a:pPr marL="0" indent="0">
              <a:buNone/>
            </a:pPr>
            <a:r>
              <a:rPr lang="en-GB" dirty="0" smtClean="0">
                <a:solidFill>
                  <a:schemeClr val="bg1"/>
                </a:solidFill>
              </a:rPr>
              <a:t>Then, write a list of things you would like to improve about yourself. </a:t>
            </a:r>
          </a:p>
          <a:p>
            <a:pPr marL="0" indent="0">
              <a:buNone/>
            </a:pPr>
            <a:r>
              <a:rPr lang="en-GB" b="1" dirty="0" smtClean="0">
                <a:solidFill>
                  <a:schemeClr val="bg1"/>
                </a:solidFill>
              </a:rPr>
              <a:t>No one will see this list and you won’t be asked about it.</a:t>
            </a:r>
            <a:endParaRPr lang="en-GB" b="1" dirty="0">
              <a:solidFill>
                <a:schemeClr val="bg1"/>
              </a:solidFill>
            </a:endParaRPr>
          </a:p>
          <a:p>
            <a:pPr marL="0" indent="0">
              <a:buNone/>
            </a:pPr>
            <a:r>
              <a:rPr lang="en-GB" b="1" dirty="0" smtClean="0">
                <a:solidFill>
                  <a:schemeClr val="bg1"/>
                </a:solidFill>
              </a:rPr>
              <a:t>Feedback: </a:t>
            </a:r>
            <a:r>
              <a:rPr lang="en-GB" dirty="0" smtClean="0">
                <a:solidFill>
                  <a:schemeClr val="bg1"/>
                </a:solidFill>
              </a:rPr>
              <a:t>In general, </a:t>
            </a:r>
            <a:r>
              <a:rPr lang="en-GB" dirty="0">
                <a:solidFill>
                  <a:schemeClr val="bg1"/>
                </a:solidFill>
              </a:rPr>
              <a:t>w</a:t>
            </a:r>
            <a:r>
              <a:rPr lang="en-GB" dirty="0" smtClean="0">
                <a:solidFill>
                  <a:schemeClr val="bg1"/>
                </a:solidFill>
              </a:rPr>
              <a:t>hich list is usually easier to write? Why?</a:t>
            </a:r>
          </a:p>
        </p:txBody>
      </p:sp>
    </p:spTree>
    <p:extLst>
      <p:ext uri="{BB962C8B-B14F-4D97-AF65-F5344CB8AC3E}">
        <p14:creationId xmlns:p14="http://schemas.microsoft.com/office/powerpoint/2010/main" val="2466451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754" y="3056504"/>
            <a:ext cx="8793125" cy="316183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68862" y="4301515"/>
            <a:ext cx="1015985" cy="1015985"/>
          </a:xfrm>
          <a:prstGeom prst="rect">
            <a:avLst/>
          </a:prstGeom>
        </p:spPr>
      </p:pic>
      <p:sp>
        <p:nvSpPr>
          <p:cNvPr id="11" name="TextBox 10"/>
          <p:cNvSpPr txBox="1"/>
          <p:nvPr/>
        </p:nvSpPr>
        <p:spPr>
          <a:xfrm>
            <a:off x="7253734" y="5224201"/>
            <a:ext cx="1129220" cy="369332"/>
          </a:xfrm>
          <a:prstGeom prst="rect">
            <a:avLst/>
          </a:prstGeom>
          <a:noFill/>
        </p:spPr>
        <p:txBody>
          <a:bodyPr wrap="none" rtlCol="0">
            <a:spAutoFit/>
          </a:bodyPr>
          <a:lstStyle/>
          <a:p>
            <a:r>
              <a:rPr lang="en-GB" b="1" dirty="0"/>
              <a:t>5</a:t>
            </a:r>
            <a:r>
              <a:rPr lang="en-GB" b="1" dirty="0" smtClean="0"/>
              <a:t> minutes</a:t>
            </a:r>
            <a:endParaRPr lang="en-GB" b="1" dirty="0"/>
          </a:p>
        </p:txBody>
      </p:sp>
      <p:grpSp>
        <p:nvGrpSpPr>
          <p:cNvPr id="15" name="Group 14"/>
          <p:cNvGrpSpPr/>
          <p:nvPr/>
        </p:nvGrpSpPr>
        <p:grpSpPr>
          <a:xfrm>
            <a:off x="1716749" y="565907"/>
            <a:ext cx="5986391" cy="2293139"/>
            <a:chOff x="1716749" y="565907"/>
            <a:chExt cx="5986391" cy="2293139"/>
          </a:xfrm>
        </p:grpSpPr>
        <p:grpSp>
          <p:nvGrpSpPr>
            <p:cNvPr id="6" name="Group 5"/>
            <p:cNvGrpSpPr/>
            <p:nvPr/>
          </p:nvGrpSpPr>
          <p:grpSpPr>
            <a:xfrm>
              <a:off x="1716749" y="565907"/>
              <a:ext cx="5562051" cy="2293139"/>
              <a:chOff x="1868248" y="-100427"/>
              <a:chExt cx="5562051" cy="2293139"/>
            </a:xfrm>
          </p:grpSpPr>
          <p:sp>
            <p:nvSpPr>
              <p:cNvPr id="7" name="Rectangle 6"/>
              <p:cNvSpPr/>
              <p:nvPr/>
            </p:nvSpPr>
            <p:spPr>
              <a:xfrm>
                <a:off x="2656343" y="470457"/>
                <a:ext cx="4773956" cy="584775"/>
              </a:xfrm>
              <a:prstGeom prst="rect">
                <a:avLst/>
              </a:prstGeom>
            </p:spPr>
            <p:txBody>
              <a:bodyPr wrap="square">
                <a:spAutoFit/>
              </a:bodyPr>
              <a:lstStyle/>
              <a:p>
                <a:r>
                  <a:rPr lang="en-GB" sz="3200" dirty="0" smtClean="0"/>
                  <a:t>How to boost self-esteem</a:t>
                </a:r>
                <a:endParaRPr lang="en-GB" sz="3200" dirty="0"/>
              </a:p>
            </p:txBody>
          </p:sp>
          <p:sp>
            <p:nvSpPr>
              <p:cNvPr id="8" name="Rectangle 7"/>
              <p:cNvSpPr/>
              <p:nvPr/>
            </p:nvSpPr>
            <p:spPr>
              <a:xfrm>
                <a:off x="2413398" y="-45824"/>
                <a:ext cx="2167581" cy="646331"/>
              </a:xfrm>
              <a:prstGeom prst="rect">
                <a:avLst/>
              </a:prstGeom>
            </p:spPr>
            <p:txBody>
              <a:bodyPr wrap="none">
                <a:spAutoFit/>
              </a:bodyPr>
              <a:lstStyle/>
              <a:p>
                <a:r>
                  <a:rPr lang="en-GB" sz="3600" dirty="0"/>
                  <a:t>Activity </a:t>
                </a:r>
                <a:r>
                  <a:rPr lang="en-GB" sz="3600" dirty="0" smtClean="0"/>
                  <a:t>3 -</a:t>
                </a:r>
                <a:endParaRPr lang="en-GB" sz="3600"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68248" y="-100427"/>
                <a:ext cx="1173105" cy="2293139"/>
              </a:xfrm>
              <a:prstGeom prst="rect">
                <a:avLst/>
              </a:prstGeom>
            </p:spPr>
          </p:pic>
        </p:grpSp>
        <p:sp>
          <p:nvSpPr>
            <p:cNvPr id="12" name="Rectangle 11"/>
            <p:cNvSpPr/>
            <p:nvPr/>
          </p:nvSpPr>
          <p:spPr>
            <a:xfrm>
              <a:off x="2717014" y="1599157"/>
              <a:ext cx="4773956" cy="584775"/>
            </a:xfrm>
            <a:prstGeom prst="rect">
              <a:avLst/>
            </a:prstGeom>
          </p:spPr>
          <p:txBody>
            <a:bodyPr wrap="square">
              <a:spAutoFit/>
            </a:bodyPr>
            <a:lstStyle/>
            <a:p>
              <a:r>
                <a:rPr lang="en-GB" sz="3200" dirty="0" smtClean="0"/>
                <a:t>Continued </a:t>
              </a:r>
              <a:endParaRPr lang="en-GB" sz="3200" dirty="0"/>
            </a:p>
          </p:txBody>
        </p:sp>
        <p:sp>
          <p:nvSpPr>
            <p:cNvPr id="13" name="Rectangle 12"/>
            <p:cNvSpPr/>
            <p:nvPr/>
          </p:nvSpPr>
          <p:spPr>
            <a:xfrm>
              <a:off x="2929184" y="2072685"/>
              <a:ext cx="4773956" cy="584775"/>
            </a:xfrm>
            <a:prstGeom prst="rect">
              <a:avLst/>
            </a:prstGeom>
          </p:spPr>
          <p:txBody>
            <a:bodyPr wrap="square">
              <a:spAutoFit/>
            </a:bodyPr>
            <a:lstStyle/>
            <a:p>
              <a:r>
                <a:rPr lang="en-GB" sz="3200" dirty="0" smtClean="0"/>
                <a:t>Positive thinking </a:t>
              </a:r>
              <a:endParaRPr lang="en-GB" sz="3200" dirty="0"/>
            </a:p>
          </p:txBody>
        </p:sp>
      </p:grpSp>
      <p:sp>
        <p:nvSpPr>
          <p:cNvPr id="3" name="Content Placeholder 2"/>
          <p:cNvSpPr>
            <a:spLocks noGrp="1"/>
          </p:cNvSpPr>
          <p:nvPr>
            <p:ph idx="1"/>
          </p:nvPr>
        </p:nvSpPr>
        <p:spPr>
          <a:xfrm>
            <a:off x="803607" y="3738656"/>
            <a:ext cx="5942402" cy="1854877"/>
          </a:xfrm>
        </p:spPr>
        <p:txBody>
          <a:bodyPr>
            <a:normAutofit/>
          </a:bodyPr>
          <a:lstStyle/>
          <a:p>
            <a:pPr marL="0" indent="0">
              <a:buNone/>
            </a:pPr>
            <a:r>
              <a:rPr lang="en-GB" dirty="0" smtClean="0">
                <a:solidFill>
                  <a:schemeClr val="bg1"/>
                </a:solidFill>
              </a:rPr>
              <a:t>In pairs, on worksheet 4.4, try to correct the negative thinking that some people </a:t>
            </a:r>
            <a:r>
              <a:rPr lang="en-GB" dirty="0" smtClean="0">
                <a:solidFill>
                  <a:schemeClr val="bg1"/>
                </a:solidFill>
              </a:rPr>
              <a:t>express </a:t>
            </a:r>
            <a:r>
              <a:rPr lang="en-GB" dirty="0" smtClean="0">
                <a:solidFill>
                  <a:schemeClr val="bg1"/>
                </a:solidFill>
              </a:rPr>
              <a:t>and rephrase it so it is positive instead.</a:t>
            </a:r>
          </a:p>
        </p:txBody>
      </p:sp>
    </p:spTree>
    <p:extLst>
      <p:ext uri="{BB962C8B-B14F-4D97-AF65-F5344CB8AC3E}">
        <p14:creationId xmlns:p14="http://schemas.microsoft.com/office/powerpoint/2010/main" val="357211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0754" y="3056504"/>
            <a:ext cx="8793125" cy="316183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68862" y="4301515"/>
            <a:ext cx="1015985" cy="1015985"/>
          </a:xfrm>
          <a:prstGeom prst="rect">
            <a:avLst/>
          </a:prstGeom>
        </p:spPr>
      </p:pic>
      <p:sp>
        <p:nvSpPr>
          <p:cNvPr id="6" name="TextBox 5"/>
          <p:cNvSpPr txBox="1"/>
          <p:nvPr/>
        </p:nvSpPr>
        <p:spPr>
          <a:xfrm>
            <a:off x="7253734" y="5224201"/>
            <a:ext cx="1316771" cy="369332"/>
          </a:xfrm>
          <a:prstGeom prst="rect">
            <a:avLst/>
          </a:prstGeom>
          <a:noFill/>
        </p:spPr>
        <p:txBody>
          <a:bodyPr wrap="none" rtlCol="0">
            <a:spAutoFit/>
          </a:bodyPr>
          <a:lstStyle/>
          <a:p>
            <a:r>
              <a:rPr lang="en-GB" b="1" dirty="0" smtClean="0"/>
              <a:t>5-7 minutes</a:t>
            </a:r>
            <a:endParaRPr lang="en-GB" b="1" dirty="0"/>
          </a:p>
        </p:txBody>
      </p:sp>
      <p:grpSp>
        <p:nvGrpSpPr>
          <p:cNvPr id="7" name="Group 6"/>
          <p:cNvGrpSpPr/>
          <p:nvPr/>
        </p:nvGrpSpPr>
        <p:grpSpPr>
          <a:xfrm>
            <a:off x="1431252" y="487332"/>
            <a:ext cx="6953595" cy="2293139"/>
            <a:chOff x="1716749" y="565907"/>
            <a:chExt cx="6953595" cy="2293139"/>
          </a:xfrm>
        </p:grpSpPr>
        <p:grpSp>
          <p:nvGrpSpPr>
            <p:cNvPr id="8" name="Group 7"/>
            <p:cNvGrpSpPr/>
            <p:nvPr/>
          </p:nvGrpSpPr>
          <p:grpSpPr>
            <a:xfrm>
              <a:off x="1716749" y="565907"/>
              <a:ext cx="5562051" cy="2293139"/>
              <a:chOff x="1868248" y="-100427"/>
              <a:chExt cx="5562051" cy="2293139"/>
            </a:xfrm>
          </p:grpSpPr>
          <p:sp>
            <p:nvSpPr>
              <p:cNvPr id="11" name="Rectangle 10"/>
              <p:cNvSpPr/>
              <p:nvPr/>
            </p:nvSpPr>
            <p:spPr>
              <a:xfrm>
                <a:off x="2656343" y="470457"/>
                <a:ext cx="4773956" cy="584775"/>
              </a:xfrm>
              <a:prstGeom prst="rect">
                <a:avLst/>
              </a:prstGeom>
            </p:spPr>
            <p:txBody>
              <a:bodyPr wrap="square">
                <a:spAutoFit/>
              </a:bodyPr>
              <a:lstStyle/>
              <a:p>
                <a:r>
                  <a:rPr lang="en-GB" sz="3200" dirty="0" smtClean="0"/>
                  <a:t>How to boost self-esteem</a:t>
                </a:r>
                <a:endParaRPr lang="en-GB" sz="3200" dirty="0"/>
              </a:p>
            </p:txBody>
          </p:sp>
          <p:sp>
            <p:nvSpPr>
              <p:cNvPr id="12" name="Rectangle 11"/>
              <p:cNvSpPr/>
              <p:nvPr/>
            </p:nvSpPr>
            <p:spPr>
              <a:xfrm>
                <a:off x="2413398" y="-45824"/>
                <a:ext cx="2167581" cy="646331"/>
              </a:xfrm>
              <a:prstGeom prst="rect">
                <a:avLst/>
              </a:prstGeom>
            </p:spPr>
            <p:txBody>
              <a:bodyPr wrap="none">
                <a:spAutoFit/>
              </a:bodyPr>
              <a:lstStyle/>
              <a:p>
                <a:r>
                  <a:rPr lang="en-GB" sz="3600" dirty="0"/>
                  <a:t>Activity </a:t>
                </a:r>
                <a:r>
                  <a:rPr lang="en-GB" sz="3600" dirty="0" smtClean="0"/>
                  <a:t>3 -</a:t>
                </a:r>
                <a:endParaRPr lang="en-GB" sz="36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68248" y="-100427"/>
                <a:ext cx="1173105" cy="2293139"/>
              </a:xfrm>
              <a:prstGeom prst="rect">
                <a:avLst/>
              </a:prstGeom>
            </p:spPr>
          </p:pic>
        </p:grpSp>
        <p:sp>
          <p:nvSpPr>
            <p:cNvPr id="9" name="Rectangle 8"/>
            <p:cNvSpPr/>
            <p:nvPr/>
          </p:nvSpPr>
          <p:spPr>
            <a:xfrm>
              <a:off x="2717014" y="1599157"/>
              <a:ext cx="4773956" cy="584775"/>
            </a:xfrm>
            <a:prstGeom prst="rect">
              <a:avLst/>
            </a:prstGeom>
          </p:spPr>
          <p:txBody>
            <a:bodyPr wrap="square">
              <a:spAutoFit/>
            </a:bodyPr>
            <a:lstStyle/>
            <a:p>
              <a:r>
                <a:rPr lang="en-GB" sz="3200" dirty="0" smtClean="0"/>
                <a:t>Continued </a:t>
              </a:r>
              <a:endParaRPr lang="en-GB" sz="3200" dirty="0"/>
            </a:p>
          </p:txBody>
        </p:sp>
        <p:sp>
          <p:nvSpPr>
            <p:cNvPr id="10" name="Rectangle 9"/>
            <p:cNvSpPr/>
            <p:nvPr/>
          </p:nvSpPr>
          <p:spPr>
            <a:xfrm>
              <a:off x="2929183" y="2072685"/>
              <a:ext cx="5741161" cy="584775"/>
            </a:xfrm>
            <a:prstGeom prst="rect">
              <a:avLst/>
            </a:prstGeom>
          </p:spPr>
          <p:txBody>
            <a:bodyPr wrap="square">
              <a:spAutoFit/>
            </a:bodyPr>
            <a:lstStyle/>
            <a:p>
              <a:r>
                <a:rPr lang="en-GB" sz="3200" dirty="0" smtClean="0"/>
                <a:t>How to feel great: a guide to life</a:t>
              </a:r>
              <a:endParaRPr lang="en-GB" sz="3200" dirty="0"/>
            </a:p>
          </p:txBody>
        </p:sp>
      </p:grpSp>
      <p:sp>
        <p:nvSpPr>
          <p:cNvPr id="15" name="Rectangle 14"/>
          <p:cNvSpPr/>
          <p:nvPr/>
        </p:nvSpPr>
        <p:spPr>
          <a:xfrm>
            <a:off x="782052" y="3731618"/>
            <a:ext cx="5882650" cy="1938992"/>
          </a:xfrm>
          <a:prstGeom prst="rect">
            <a:avLst/>
          </a:prstGeom>
        </p:spPr>
        <p:txBody>
          <a:bodyPr wrap="square">
            <a:spAutoFit/>
          </a:bodyPr>
          <a:lstStyle/>
          <a:p>
            <a:r>
              <a:rPr lang="en-GB" sz="2400" dirty="0">
                <a:solidFill>
                  <a:schemeClr val="bg1"/>
                </a:solidFill>
              </a:rPr>
              <a:t>In groups of </a:t>
            </a:r>
            <a:r>
              <a:rPr lang="en-GB" sz="2400" dirty="0" smtClean="0">
                <a:solidFill>
                  <a:schemeClr val="bg1"/>
                </a:solidFill>
              </a:rPr>
              <a:t>four, </a:t>
            </a:r>
            <a:r>
              <a:rPr lang="en-GB" sz="2400" dirty="0">
                <a:solidFill>
                  <a:schemeClr val="bg1"/>
                </a:solidFill>
              </a:rPr>
              <a:t>devise and write 5 strategies that will help people boost their self-esteem</a:t>
            </a:r>
            <a:r>
              <a:rPr lang="en-GB" sz="2400" dirty="0" smtClean="0">
                <a:solidFill>
                  <a:schemeClr val="bg1"/>
                </a:solidFill>
              </a:rPr>
              <a:t>.</a:t>
            </a:r>
          </a:p>
          <a:p>
            <a:endParaRPr lang="en-GB" sz="2400" dirty="0">
              <a:solidFill>
                <a:schemeClr val="bg1"/>
              </a:solidFill>
            </a:endParaRPr>
          </a:p>
          <a:p>
            <a:r>
              <a:rPr lang="en-GB" sz="2400" dirty="0" smtClean="0">
                <a:solidFill>
                  <a:schemeClr val="bg1"/>
                </a:solidFill>
              </a:rPr>
              <a:t>There are some helpful pointers on the next page. </a:t>
            </a:r>
            <a:endParaRPr lang="en-GB" sz="2400" dirty="0">
              <a:solidFill>
                <a:schemeClr val="bg1"/>
              </a:solidFill>
            </a:endParaRPr>
          </a:p>
        </p:txBody>
      </p:sp>
    </p:spTree>
    <p:extLst>
      <p:ext uri="{BB962C8B-B14F-4D97-AF65-F5344CB8AC3E}">
        <p14:creationId xmlns:p14="http://schemas.microsoft.com/office/powerpoint/2010/main" val="286098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078" y="785307"/>
            <a:ext cx="8546951" cy="5572461"/>
          </a:xfrm>
          <a:prstGeom prst="rect">
            <a:avLst/>
          </a:prstGeom>
        </p:spPr>
      </p:pic>
      <p:sp>
        <p:nvSpPr>
          <p:cNvPr id="3" name="Content Placeholder 2"/>
          <p:cNvSpPr>
            <a:spLocks noGrp="1"/>
          </p:cNvSpPr>
          <p:nvPr>
            <p:ph idx="1"/>
          </p:nvPr>
        </p:nvSpPr>
        <p:spPr>
          <a:xfrm>
            <a:off x="811530" y="1733812"/>
            <a:ext cx="7886700" cy="4351338"/>
          </a:xfrm>
        </p:spPr>
        <p:txBody>
          <a:bodyPr>
            <a:noAutofit/>
          </a:bodyPr>
          <a:lstStyle/>
          <a:p>
            <a:pPr marL="0" indent="0">
              <a:buNone/>
            </a:pPr>
            <a:r>
              <a:rPr lang="en-GB" u="sng" dirty="0" smtClean="0">
                <a:solidFill>
                  <a:schemeClr val="bg1"/>
                </a:solidFill>
              </a:rPr>
              <a:t>Examples could include:</a:t>
            </a:r>
          </a:p>
          <a:p>
            <a:pPr>
              <a:buFontTx/>
              <a:buChar char="-"/>
            </a:pPr>
            <a:r>
              <a:rPr lang="en-GB" dirty="0" smtClean="0">
                <a:solidFill>
                  <a:schemeClr val="bg1"/>
                </a:solidFill>
              </a:rPr>
              <a:t>Don’t compare yourself to others</a:t>
            </a:r>
          </a:p>
          <a:p>
            <a:pPr>
              <a:buFontTx/>
              <a:buChar char="-"/>
            </a:pPr>
            <a:r>
              <a:rPr lang="en-GB" dirty="0" smtClean="0">
                <a:solidFill>
                  <a:schemeClr val="bg1"/>
                </a:solidFill>
              </a:rPr>
              <a:t>Don’t judge others</a:t>
            </a:r>
          </a:p>
          <a:p>
            <a:pPr>
              <a:buFontTx/>
              <a:buChar char="-"/>
            </a:pPr>
            <a:r>
              <a:rPr lang="en-GB" dirty="0" smtClean="0">
                <a:solidFill>
                  <a:schemeClr val="bg1"/>
                </a:solidFill>
              </a:rPr>
              <a:t>Write down compliments people give you</a:t>
            </a:r>
          </a:p>
          <a:p>
            <a:pPr>
              <a:buFontTx/>
              <a:buChar char="-"/>
            </a:pPr>
            <a:r>
              <a:rPr lang="en-GB" dirty="0" smtClean="0">
                <a:solidFill>
                  <a:schemeClr val="bg1"/>
                </a:solidFill>
              </a:rPr>
              <a:t>Eat well</a:t>
            </a:r>
          </a:p>
          <a:p>
            <a:pPr>
              <a:buFontTx/>
              <a:buChar char="-"/>
            </a:pPr>
            <a:r>
              <a:rPr lang="en-GB" dirty="0" smtClean="0">
                <a:solidFill>
                  <a:schemeClr val="bg1"/>
                </a:solidFill>
              </a:rPr>
              <a:t>Remember a time you did something well</a:t>
            </a:r>
          </a:p>
          <a:p>
            <a:pPr>
              <a:buFontTx/>
              <a:buChar char="-"/>
            </a:pPr>
            <a:r>
              <a:rPr lang="en-GB" dirty="0" smtClean="0">
                <a:solidFill>
                  <a:schemeClr val="bg1"/>
                </a:solidFill>
              </a:rPr>
              <a:t>Take deep breaths and exercise</a:t>
            </a:r>
          </a:p>
          <a:p>
            <a:pPr>
              <a:buFontTx/>
              <a:buChar char="-"/>
            </a:pPr>
            <a:r>
              <a:rPr lang="en-GB" dirty="0" smtClean="0">
                <a:solidFill>
                  <a:schemeClr val="bg1"/>
                </a:solidFill>
              </a:rPr>
              <a:t>Be nice and friendly to others, usually you will be treated the same in return.</a:t>
            </a:r>
            <a:endParaRPr lang="en-GB"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335671">
            <a:off x="500230" y="747204"/>
            <a:ext cx="7255911" cy="55985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flipH="1">
            <a:off x="6312176" y="1218805"/>
            <a:ext cx="1863636" cy="1518518"/>
          </a:xfrm>
          <a:prstGeom prst="rect">
            <a:avLst/>
          </a:prstGeom>
        </p:spPr>
      </p:pic>
    </p:spTree>
    <p:extLst>
      <p:ext uri="{BB962C8B-B14F-4D97-AF65-F5344CB8AC3E}">
        <p14:creationId xmlns:p14="http://schemas.microsoft.com/office/powerpoint/2010/main" val="3757398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319" y="3045535"/>
            <a:ext cx="4093286" cy="3473600"/>
          </a:xfrm>
          <a:prstGeom prst="rect">
            <a:avLst/>
          </a:prstGeom>
        </p:spPr>
      </p:pic>
      <p:sp>
        <p:nvSpPr>
          <p:cNvPr id="6" name="Rectangle 5"/>
          <p:cNvSpPr/>
          <p:nvPr/>
        </p:nvSpPr>
        <p:spPr>
          <a:xfrm>
            <a:off x="5209390" y="3826364"/>
            <a:ext cx="3367143" cy="2308324"/>
          </a:xfrm>
          <a:prstGeom prst="rect">
            <a:avLst/>
          </a:prstGeom>
        </p:spPr>
        <p:txBody>
          <a:bodyPr wrap="square">
            <a:spAutoFit/>
          </a:bodyPr>
          <a:lstStyle/>
          <a:p>
            <a:r>
              <a:rPr lang="en-GB" sz="2400" dirty="0">
                <a:solidFill>
                  <a:schemeClr val="bg1"/>
                </a:solidFill>
              </a:rPr>
              <a:t>Fill out exit slip and tear off any question you have and put it in the anonymous question box. This will be answered at the next lesson. </a:t>
            </a:r>
          </a:p>
        </p:txBody>
      </p:sp>
      <p:grpSp>
        <p:nvGrpSpPr>
          <p:cNvPr id="12" name="Group 11"/>
          <p:cNvGrpSpPr/>
          <p:nvPr/>
        </p:nvGrpSpPr>
        <p:grpSpPr>
          <a:xfrm>
            <a:off x="3783578" y="421443"/>
            <a:ext cx="5005419" cy="2063574"/>
            <a:chOff x="3580732" y="469851"/>
            <a:chExt cx="5484134" cy="2226833"/>
          </a:xfrm>
        </p:grpSpPr>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80732" y="469851"/>
              <a:ext cx="1139185" cy="2226833"/>
            </a:xfrm>
            <a:prstGeom prst="rect">
              <a:avLst/>
            </a:prstGeom>
          </p:spPr>
        </p:pic>
        <p:sp>
          <p:nvSpPr>
            <p:cNvPr id="9" name="TextBox 8"/>
            <p:cNvSpPr txBox="1"/>
            <p:nvPr/>
          </p:nvSpPr>
          <p:spPr>
            <a:xfrm>
              <a:off x="4150324" y="677533"/>
              <a:ext cx="3874202" cy="523220"/>
            </a:xfrm>
            <a:prstGeom prst="rect">
              <a:avLst/>
            </a:prstGeom>
            <a:noFill/>
          </p:spPr>
          <p:txBody>
            <a:bodyPr wrap="none" rtlCol="0">
              <a:spAutoFit/>
            </a:bodyPr>
            <a:lstStyle/>
            <a:p>
              <a:r>
                <a:rPr lang="en-GB" sz="2800" dirty="0" smtClean="0"/>
                <a:t>How will you help others </a:t>
              </a:r>
              <a:endParaRPr lang="en-GB" sz="2800" dirty="0"/>
            </a:p>
          </p:txBody>
        </p:sp>
        <p:sp>
          <p:nvSpPr>
            <p:cNvPr id="10" name="TextBox 9"/>
            <p:cNvSpPr txBox="1"/>
            <p:nvPr/>
          </p:nvSpPr>
          <p:spPr>
            <a:xfrm>
              <a:off x="4356846" y="1248524"/>
              <a:ext cx="4708020" cy="523220"/>
            </a:xfrm>
            <a:prstGeom prst="rect">
              <a:avLst/>
            </a:prstGeom>
            <a:noFill/>
          </p:spPr>
          <p:txBody>
            <a:bodyPr wrap="none" rtlCol="0">
              <a:spAutoFit/>
            </a:bodyPr>
            <a:lstStyle/>
            <a:p>
              <a:r>
                <a:rPr lang="en-GB" sz="2800" dirty="0" smtClean="0"/>
                <a:t>to feel good about themselves </a:t>
              </a:r>
              <a:endParaRPr lang="en-GB" sz="2800" dirty="0"/>
            </a:p>
          </p:txBody>
        </p:sp>
        <p:sp>
          <p:nvSpPr>
            <p:cNvPr id="11" name="TextBox 10"/>
            <p:cNvSpPr txBox="1"/>
            <p:nvPr/>
          </p:nvSpPr>
          <p:spPr>
            <a:xfrm>
              <a:off x="4625454" y="1819515"/>
              <a:ext cx="1308371" cy="523220"/>
            </a:xfrm>
            <a:prstGeom prst="rect">
              <a:avLst/>
            </a:prstGeom>
            <a:noFill/>
          </p:spPr>
          <p:txBody>
            <a:bodyPr wrap="none" rtlCol="0">
              <a:spAutoFit/>
            </a:bodyPr>
            <a:lstStyle/>
            <a:p>
              <a:r>
                <a:rPr lang="en-GB" sz="2800" dirty="0" smtClean="0"/>
                <a:t>online?</a:t>
              </a:r>
              <a:endParaRPr lang="en-GB" sz="2800" dirty="0"/>
            </a:p>
          </p:txBody>
        </p:sp>
      </p:grpSp>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266999">
            <a:off x="254541" y="255851"/>
            <a:ext cx="2192826" cy="712989"/>
          </a:xfrm>
          <a:prstGeom prst="rect">
            <a:avLst/>
          </a:prstGeom>
        </p:spPr>
      </p:pic>
      <p:pic>
        <p:nvPicPr>
          <p:cNvPr id="2" name="Picture 1"/>
          <p:cNvPicPr>
            <a:picLocks noChangeAspect="1"/>
          </p:cNvPicPr>
          <p:nvPr/>
        </p:nvPicPr>
        <p:blipFill rotWithShape="1">
          <a:blip r:embed="rId5"/>
          <a:srcRect b="12106"/>
          <a:stretch/>
        </p:blipFill>
        <p:spPr>
          <a:xfrm rot="21096085">
            <a:off x="452121" y="1230691"/>
            <a:ext cx="3843675" cy="4781017"/>
          </a:xfrm>
          <a:prstGeom prst="rect">
            <a:avLst/>
          </a:prstGeom>
          <a:ln>
            <a:solidFill>
              <a:schemeClr val="tx1"/>
            </a:solidFill>
          </a:ln>
        </p:spPr>
      </p:pic>
    </p:spTree>
    <p:extLst>
      <p:ext uri="{BB962C8B-B14F-4D97-AF65-F5344CB8AC3E}">
        <p14:creationId xmlns:p14="http://schemas.microsoft.com/office/powerpoint/2010/main" val="982758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3766" y="279146"/>
            <a:ext cx="3518084" cy="461665"/>
          </a:xfrm>
          <a:prstGeom prst="rect">
            <a:avLst/>
          </a:prstGeom>
          <a:noFill/>
        </p:spPr>
        <p:txBody>
          <a:bodyPr wrap="square" rtlCol="0">
            <a:spAutoFit/>
          </a:bodyPr>
          <a:lstStyle/>
          <a:p>
            <a:r>
              <a:rPr lang="en-GB" sz="2400" dirty="0" smtClean="0">
                <a:solidFill>
                  <a:prstClr val="black"/>
                </a:solidFill>
              </a:rPr>
              <a:t>Part of the</a:t>
            </a:r>
            <a:endParaRPr lang="en-GB" sz="2400" dirty="0">
              <a:solidFill>
                <a:prstClr val="black"/>
              </a:solidFill>
            </a:endParaRPr>
          </a:p>
        </p:txBody>
      </p:sp>
      <p:sp>
        <p:nvSpPr>
          <p:cNvPr id="12" name="TextBox 11"/>
          <p:cNvSpPr txBox="1"/>
          <p:nvPr/>
        </p:nvSpPr>
        <p:spPr>
          <a:xfrm>
            <a:off x="2152846" y="2318995"/>
            <a:ext cx="3518084" cy="461665"/>
          </a:xfrm>
          <a:prstGeom prst="rect">
            <a:avLst/>
          </a:prstGeom>
          <a:noFill/>
        </p:spPr>
        <p:txBody>
          <a:bodyPr wrap="square" rtlCol="0">
            <a:spAutoFit/>
          </a:bodyPr>
          <a:lstStyle/>
          <a:p>
            <a:r>
              <a:rPr lang="en-GB" sz="2400" dirty="0" smtClean="0">
                <a:solidFill>
                  <a:prstClr val="black"/>
                </a:solidFill>
              </a:rPr>
              <a:t>PSHE Toolkit</a:t>
            </a:r>
            <a:endParaRPr lang="en-GB" sz="2400" dirty="0">
              <a:solidFill>
                <a:prstClr val="black"/>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l="38350" r="25361" b="27561"/>
          <a:stretch/>
        </p:blipFill>
        <p:spPr>
          <a:xfrm>
            <a:off x="543690" y="740812"/>
            <a:ext cx="3318236" cy="1597036"/>
          </a:xfrm>
          <a:prstGeom prst="rect">
            <a:avLst/>
          </a:prstGeom>
        </p:spPr>
      </p:pic>
      <p:sp>
        <p:nvSpPr>
          <p:cNvPr id="13" name="TextBox 12"/>
          <p:cNvSpPr txBox="1"/>
          <p:nvPr/>
        </p:nvSpPr>
        <p:spPr>
          <a:xfrm>
            <a:off x="2522063" y="3587241"/>
            <a:ext cx="4133261" cy="461665"/>
          </a:xfrm>
          <a:prstGeom prst="rect">
            <a:avLst/>
          </a:prstGeom>
          <a:noFill/>
        </p:spPr>
        <p:txBody>
          <a:bodyPr wrap="square" rtlCol="0">
            <a:spAutoFit/>
          </a:bodyPr>
          <a:lstStyle/>
          <a:p>
            <a:r>
              <a:rPr lang="en-GB" sz="2400" dirty="0" smtClean="0">
                <a:solidFill>
                  <a:prstClr val="black"/>
                </a:solidFill>
                <a:hlinkClick r:id="rId3"/>
              </a:rPr>
              <a:t>www.childnet.com/pshetoolkit</a:t>
            </a:r>
            <a:r>
              <a:rPr lang="en-GB" sz="2400" dirty="0" smtClean="0">
                <a:solidFill>
                  <a:prstClr val="black"/>
                </a:solidFill>
              </a:rPr>
              <a:t> </a:t>
            </a:r>
            <a:endParaRPr lang="en-GB" sz="2400" dirty="0">
              <a:solidFill>
                <a:prstClr val="black"/>
              </a:solidFill>
            </a:endParaRPr>
          </a:p>
        </p:txBody>
      </p:sp>
      <p:sp>
        <p:nvSpPr>
          <p:cNvPr id="14" name="TextBox 13"/>
          <p:cNvSpPr txBox="1"/>
          <p:nvPr/>
        </p:nvSpPr>
        <p:spPr>
          <a:xfrm>
            <a:off x="2829651" y="3220471"/>
            <a:ext cx="3518084" cy="461665"/>
          </a:xfrm>
          <a:prstGeom prst="rect">
            <a:avLst/>
          </a:prstGeom>
          <a:noFill/>
        </p:spPr>
        <p:txBody>
          <a:bodyPr wrap="square" rtlCol="0">
            <a:spAutoFit/>
          </a:bodyPr>
          <a:lstStyle/>
          <a:p>
            <a:r>
              <a:rPr lang="en-GB" sz="2400" dirty="0" smtClean="0">
                <a:solidFill>
                  <a:prstClr val="black"/>
                </a:solidFill>
              </a:rPr>
              <a:t>Available to download at:</a:t>
            </a:r>
            <a:endParaRPr lang="en-GB" sz="2400" dirty="0">
              <a:solidFill>
                <a:prstClr val="black"/>
              </a:solidFill>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53993" y="990999"/>
            <a:ext cx="4164954" cy="1140587"/>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43690" y="4917882"/>
            <a:ext cx="1931927" cy="781228"/>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760474" y="4917882"/>
            <a:ext cx="1804255" cy="876692"/>
          </a:xfrm>
          <a:prstGeom prst="rect">
            <a:avLst/>
          </a:prstGeom>
        </p:spPr>
      </p:pic>
      <p:sp>
        <p:nvSpPr>
          <p:cNvPr id="18" name="TextBox 17"/>
          <p:cNvSpPr txBox="1"/>
          <p:nvPr/>
        </p:nvSpPr>
        <p:spPr>
          <a:xfrm>
            <a:off x="6651088" y="4548550"/>
            <a:ext cx="1504553" cy="369332"/>
          </a:xfrm>
          <a:prstGeom prst="rect">
            <a:avLst/>
          </a:prstGeom>
          <a:noFill/>
        </p:spPr>
        <p:txBody>
          <a:bodyPr wrap="square" rtlCol="0">
            <a:spAutoFit/>
          </a:bodyPr>
          <a:lstStyle/>
          <a:p>
            <a:r>
              <a:rPr lang="en-GB" dirty="0" smtClean="0">
                <a:solidFill>
                  <a:prstClr val="black"/>
                </a:solidFill>
              </a:rPr>
              <a:t>Co-funded by</a:t>
            </a:r>
            <a:endParaRPr lang="en-GB" dirty="0">
              <a:solidFill>
                <a:prstClr val="black"/>
              </a:solidFill>
            </a:endParaRPr>
          </a:p>
        </p:txBody>
      </p:sp>
      <p:pic>
        <p:nvPicPr>
          <p:cNvPr id="19" name="Picture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864660" y="5210129"/>
            <a:ext cx="3506771" cy="488981"/>
          </a:xfrm>
          <a:prstGeom prst="rect">
            <a:avLst/>
          </a:prstGeom>
        </p:spPr>
      </p:pic>
      <p:sp>
        <p:nvSpPr>
          <p:cNvPr id="2" name="Rectangle 1"/>
          <p:cNvSpPr/>
          <p:nvPr/>
        </p:nvSpPr>
        <p:spPr>
          <a:xfrm>
            <a:off x="1720140" y="6145587"/>
            <a:ext cx="4935184" cy="415498"/>
          </a:xfrm>
          <a:prstGeom prst="rect">
            <a:avLst/>
          </a:prstGeom>
        </p:spPr>
        <p:txBody>
          <a:bodyPr wrap="square">
            <a:spAutoFit/>
          </a:bodyPr>
          <a:lstStyle/>
          <a:p>
            <a:r>
              <a:rPr lang="en-GB" sz="1050" dirty="0">
                <a:solidFill>
                  <a:srgbClr val="5C5C5C"/>
                </a:solidFill>
              </a:rPr>
              <a:t>Crossing the </a:t>
            </a:r>
            <a:r>
              <a:rPr lang="en-GB" sz="1050" dirty="0" smtClean="0">
                <a:solidFill>
                  <a:srgbClr val="5C5C5C"/>
                </a:solidFill>
              </a:rPr>
              <a:t>Line </a:t>
            </a:r>
            <a:r>
              <a:rPr lang="en-GB" sz="1050" dirty="0">
                <a:solidFill>
                  <a:srgbClr val="5C5C5C"/>
                </a:solidFill>
              </a:rPr>
              <a:t>PSHE toolkit 2016 by </a:t>
            </a:r>
            <a:r>
              <a:rPr lang="en-GB" sz="1050" dirty="0">
                <a:solidFill>
                  <a:srgbClr val="FF6600"/>
                </a:solidFill>
                <a:hlinkClick r:id="rId8"/>
              </a:rPr>
              <a:t>Childnet International</a:t>
            </a:r>
            <a:r>
              <a:rPr lang="en-GB" sz="1050" dirty="0">
                <a:solidFill>
                  <a:srgbClr val="5C5C5C"/>
                </a:solidFill>
              </a:rPr>
              <a:t> is licensed under a </a:t>
            </a:r>
            <a:r>
              <a:rPr lang="en-GB" sz="1050" dirty="0">
                <a:solidFill>
                  <a:srgbClr val="FF6600"/>
                </a:solidFill>
                <a:hlinkClick r:id="rId9"/>
              </a:rPr>
              <a:t>Creative Commons Attribution-</a:t>
            </a:r>
            <a:r>
              <a:rPr lang="en-GB" sz="1050" dirty="0" err="1">
                <a:solidFill>
                  <a:srgbClr val="FF6600"/>
                </a:solidFill>
                <a:hlinkClick r:id="rId9"/>
              </a:rPr>
              <a:t>NonCommercial</a:t>
            </a:r>
            <a:r>
              <a:rPr lang="en-GB" sz="1050" dirty="0">
                <a:solidFill>
                  <a:srgbClr val="FF6600"/>
                </a:solidFill>
                <a:hlinkClick r:id="rId9"/>
              </a:rPr>
              <a:t>-</a:t>
            </a:r>
            <a:r>
              <a:rPr lang="en-GB" sz="1050" dirty="0" err="1">
                <a:solidFill>
                  <a:srgbClr val="FF6600"/>
                </a:solidFill>
                <a:hlinkClick r:id="rId9"/>
              </a:rPr>
              <a:t>ShareAlike</a:t>
            </a:r>
            <a:r>
              <a:rPr lang="en-GB" sz="1050" dirty="0">
                <a:solidFill>
                  <a:srgbClr val="FF6600"/>
                </a:solidFill>
                <a:hlinkClick r:id="rId9"/>
              </a:rPr>
              <a:t> 4.0 International License</a:t>
            </a:r>
            <a:r>
              <a:rPr lang="en-GB" sz="1050" dirty="0">
                <a:solidFill>
                  <a:srgbClr val="5C5C5C"/>
                </a:solidFill>
              </a:rPr>
              <a:t>.</a:t>
            </a:r>
            <a:endParaRPr lang="en-GB" sz="1050" dirty="0">
              <a:solidFill>
                <a:prstClr val="black"/>
              </a:solidFill>
            </a:endParaRPr>
          </a:p>
        </p:txBody>
      </p:sp>
      <p:pic>
        <p:nvPicPr>
          <p:cNvPr id="4" name="Picture 3"/>
          <p:cNvPicPr>
            <a:picLocks noChangeAspect="1"/>
          </p:cNvPicPr>
          <p:nvPr/>
        </p:nvPicPr>
        <p:blipFill>
          <a:blip r:embed="rId10"/>
          <a:stretch>
            <a:fillRect/>
          </a:stretch>
        </p:blipFill>
        <p:spPr>
          <a:xfrm>
            <a:off x="490053" y="6126821"/>
            <a:ext cx="1230087" cy="430683"/>
          </a:xfrm>
          <a:prstGeom prst="rect">
            <a:avLst/>
          </a:prstGeom>
        </p:spPr>
      </p:pic>
    </p:spTree>
    <p:extLst>
      <p:ext uri="{BB962C8B-B14F-4D97-AF65-F5344CB8AC3E}">
        <p14:creationId xmlns:p14="http://schemas.microsoft.com/office/powerpoint/2010/main" val="347433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45086" y="262389"/>
            <a:ext cx="4358451" cy="1093078"/>
          </a:xfrm>
          <a:prstGeom prst="rect">
            <a:avLst/>
          </a:prstGeom>
        </p:spPr>
      </p:pic>
      <p:grpSp>
        <p:nvGrpSpPr>
          <p:cNvPr id="6" name="Group 5"/>
          <p:cNvGrpSpPr/>
          <p:nvPr/>
        </p:nvGrpSpPr>
        <p:grpSpPr>
          <a:xfrm>
            <a:off x="487987" y="1635161"/>
            <a:ext cx="7080018" cy="922025"/>
            <a:chOff x="334472" y="1162370"/>
            <a:chExt cx="6909382" cy="937682"/>
          </a:xfrm>
        </p:grpSpPr>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4472" y="1162370"/>
              <a:ext cx="6909382" cy="937682"/>
            </a:xfrm>
            <a:prstGeom prst="rect">
              <a:avLst/>
            </a:prstGeom>
          </p:spPr>
        </p:pic>
        <p:sp>
          <p:nvSpPr>
            <p:cNvPr id="8" name="Rectangle 7"/>
            <p:cNvSpPr/>
            <p:nvPr/>
          </p:nvSpPr>
          <p:spPr>
            <a:xfrm>
              <a:off x="675603" y="1317785"/>
              <a:ext cx="6310569" cy="738664"/>
            </a:xfrm>
            <a:prstGeom prst="rect">
              <a:avLst/>
            </a:prstGeom>
          </p:spPr>
          <p:txBody>
            <a:bodyPr wrap="square">
              <a:spAutoFit/>
            </a:bodyPr>
            <a:lstStyle/>
            <a:p>
              <a:r>
                <a:rPr lang="en-GB" sz="2100" dirty="0">
                  <a:solidFill>
                    <a:schemeClr val="bg1"/>
                  </a:solidFill>
                </a:rPr>
                <a:t>Students can </a:t>
              </a:r>
              <a:r>
                <a:rPr lang="en-GB" sz="2100" u="sng" dirty="0" smtClean="0">
                  <a:solidFill>
                    <a:schemeClr val="bg1"/>
                  </a:solidFill>
                </a:rPr>
                <a:t>reflect on how life online can idealised</a:t>
              </a:r>
              <a:r>
                <a:rPr lang="en-GB" sz="2100" dirty="0" smtClean="0">
                  <a:solidFill>
                    <a:schemeClr val="bg1"/>
                  </a:solidFill>
                </a:rPr>
                <a:t> and may not reflect reality</a:t>
              </a:r>
              <a:endParaRPr lang="en-GB" sz="2100" dirty="0">
                <a:solidFill>
                  <a:schemeClr val="bg1"/>
                </a:solidFill>
              </a:endParaRPr>
            </a:p>
          </p:txBody>
        </p:sp>
      </p:grpSp>
      <p:grpSp>
        <p:nvGrpSpPr>
          <p:cNvPr id="9" name="Group 8"/>
          <p:cNvGrpSpPr/>
          <p:nvPr/>
        </p:nvGrpSpPr>
        <p:grpSpPr>
          <a:xfrm>
            <a:off x="921867" y="2849311"/>
            <a:ext cx="7246438" cy="968166"/>
            <a:chOff x="975655" y="2262616"/>
            <a:chExt cx="7246438" cy="968166"/>
          </a:xfrm>
        </p:grpSpPr>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5655" y="2262616"/>
              <a:ext cx="7246438" cy="968166"/>
            </a:xfrm>
            <a:prstGeom prst="rect">
              <a:avLst/>
            </a:prstGeom>
          </p:spPr>
        </p:pic>
        <p:sp>
          <p:nvSpPr>
            <p:cNvPr id="11" name="Rectangle 10"/>
            <p:cNvSpPr/>
            <p:nvPr/>
          </p:nvSpPr>
          <p:spPr>
            <a:xfrm>
              <a:off x="1816734" y="2454463"/>
              <a:ext cx="6317979" cy="738664"/>
            </a:xfrm>
            <a:prstGeom prst="rect">
              <a:avLst/>
            </a:prstGeom>
          </p:spPr>
          <p:txBody>
            <a:bodyPr wrap="square">
              <a:spAutoFit/>
            </a:bodyPr>
            <a:lstStyle/>
            <a:p>
              <a:r>
                <a:rPr lang="en-GB" sz="2100" dirty="0">
                  <a:solidFill>
                    <a:schemeClr val="bg1"/>
                  </a:solidFill>
                </a:rPr>
                <a:t>Students can </a:t>
              </a:r>
              <a:r>
                <a:rPr lang="en-GB" sz="2100" u="sng" dirty="0" smtClean="0">
                  <a:solidFill>
                    <a:schemeClr val="bg1"/>
                  </a:solidFill>
                </a:rPr>
                <a:t>empathise with others and offer advice</a:t>
              </a:r>
              <a:r>
                <a:rPr lang="en-GB" sz="2100" dirty="0" smtClean="0">
                  <a:solidFill>
                    <a:schemeClr val="bg1"/>
                  </a:solidFill>
                </a:rPr>
                <a:t> to those who may be struggling online</a:t>
              </a:r>
              <a:endParaRPr lang="en-GB" sz="2100" dirty="0">
                <a:solidFill>
                  <a:schemeClr val="bg1"/>
                </a:solidFill>
              </a:endParaRPr>
            </a:p>
          </p:txBody>
        </p:sp>
      </p:grpSp>
      <p:grpSp>
        <p:nvGrpSpPr>
          <p:cNvPr id="12" name="Group 11"/>
          <p:cNvGrpSpPr/>
          <p:nvPr/>
        </p:nvGrpSpPr>
        <p:grpSpPr>
          <a:xfrm>
            <a:off x="834677" y="4178341"/>
            <a:ext cx="7528393" cy="1087587"/>
            <a:chOff x="334472" y="3403799"/>
            <a:chExt cx="7528393" cy="1087587"/>
          </a:xfrm>
        </p:grpSpPr>
        <p:pic>
          <p:nvPicPr>
            <p:cNvPr id="13" name="Picture 1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34472" y="3403799"/>
              <a:ext cx="7528393" cy="1087587"/>
            </a:xfrm>
            <a:prstGeom prst="rect">
              <a:avLst/>
            </a:prstGeom>
          </p:spPr>
        </p:pic>
        <p:sp>
          <p:nvSpPr>
            <p:cNvPr id="14" name="Rectangle 13"/>
            <p:cNvSpPr/>
            <p:nvPr/>
          </p:nvSpPr>
          <p:spPr>
            <a:xfrm>
              <a:off x="877854" y="3600382"/>
              <a:ext cx="6832761" cy="738664"/>
            </a:xfrm>
            <a:prstGeom prst="rect">
              <a:avLst/>
            </a:prstGeom>
          </p:spPr>
          <p:txBody>
            <a:bodyPr wrap="square">
              <a:spAutoFit/>
            </a:bodyPr>
            <a:lstStyle/>
            <a:p>
              <a:r>
                <a:rPr lang="en-GB" sz="2100" dirty="0">
                  <a:solidFill>
                    <a:schemeClr val="bg1"/>
                  </a:solidFill>
                </a:rPr>
                <a:t>Students can</a:t>
              </a:r>
              <a:r>
                <a:rPr lang="en-GB" sz="2100" b="1" dirty="0">
                  <a:solidFill>
                    <a:schemeClr val="bg1"/>
                  </a:solidFill>
                </a:rPr>
                <a:t> </a:t>
              </a:r>
              <a:r>
                <a:rPr lang="en-GB" sz="2100" u="sng" dirty="0" smtClean="0">
                  <a:solidFill>
                    <a:schemeClr val="bg1"/>
                  </a:solidFill>
                </a:rPr>
                <a:t>devise strategies to boost their self-esteem</a:t>
              </a:r>
              <a:r>
                <a:rPr lang="en-GB" sz="2100" dirty="0" smtClean="0">
                  <a:solidFill>
                    <a:schemeClr val="bg1"/>
                  </a:solidFill>
                </a:rPr>
                <a:t> and consider ‘how to be happy’ </a:t>
              </a:r>
              <a:endParaRPr lang="en-GB" sz="2100" dirty="0">
                <a:solidFill>
                  <a:schemeClr val="bg1"/>
                </a:solidFill>
              </a:endParaRPr>
            </a:p>
          </p:txBody>
        </p:sp>
      </p:grpSp>
    </p:spTree>
    <p:extLst>
      <p:ext uri="{BB962C8B-B14F-4D97-AF65-F5344CB8AC3E}">
        <p14:creationId xmlns:p14="http://schemas.microsoft.com/office/powerpoint/2010/main" val="333078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8650" y="585552"/>
            <a:ext cx="4372984" cy="11938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5" y="1997746"/>
            <a:ext cx="6825727" cy="4074945"/>
          </a:xfrm>
          <a:prstGeom prst="rect">
            <a:avLst/>
          </a:prstGeom>
        </p:spPr>
      </p:pic>
      <p:sp>
        <p:nvSpPr>
          <p:cNvPr id="7" name="Rectangle 6"/>
          <p:cNvSpPr/>
          <p:nvPr/>
        </p:nvSpPr>
        <p:spPr>
          <a:xfrm>
            <a:off x="1881962" y="2434478"/>
            <a:ext cx="5046739" cy="3477875"/>
          </a:xfrm>
          <a:prstGeom prst="rect">
            <a:avLst/>
          </a:prstGeom>
        </p:spPr>
        <p:txBody>
          <a:bodyPr wrap="square">
            <a:spAutoFit/>
          </a:bodyPr>
          <a:lstStyle/>
          <a:p>
            <a:r>
              <a:rPr lang="en-GB" sz="2200" dirty="0" smtClean="0">
                <a:solidFill>
                  <a:schemeClr val="bg1"/>
                </a:solidFill>
              </a:rPr>
              <a:t>Starter discussion</a:t>
            </a:r>
            <a:endParaRPr lang="en-GB" sz="2200" dirty="0">
              <a:solidFill>
                <a:schemeClr val="bg1"/>
              </a:solidFill>
            </a:endParaRPr>
          </a:p>
          <a:p>
            <a:r>
              <a:rPr lang="en-GB" sz="2200" dirty="0">
                <a:solidFill>
                  <a:schemeClr val="bg1"/>
                </a:solidFill>
              </a:rPr>
              <a:t>Watch 3 short films</a:t>
            </a:r>
          </a:p>
          <a:p>
            <a:r>
              <a:rPr lang="en-GB" sz="2200" dirty="0">
                <a:solidFill>
                  <a:schemeClr val="bg1"/>
                </a:solidFill>
              </a:rPr>
              <a:t>Discussion of themes of </a:t>
            </a:r>
            <a:r>
              <a:rPr lang="en-GB" sz="2200" dirty="0" smtClean="0">
                <a:solidFill>
                  <a:schemeClr val="bg1"/>
                </a:solidFill>
              </a:rPr>
              <a:t>films</a:t>
            </a:r>
          </a:p>
          <a:p>
            <a:r>
              <a:rPr lang="en-GB" sz="2200" dirty="0" smtClean="0">
                <a:solidFill>
                  <a:schemeClr val="bg1"/>
                </a:solidFill>
              </a:rPr>
              <a:t>--------------------------------------------------------</a:t>
            </a:r>
            <a:endParaRPr lang="en-GB" sz="2200" dirty="0">
              <a:solidFill>
                <a:schemeClr val="bg1"/>
              </a:solidFill>
            </a:endParaRPr>
          </a:p>
          <a:p>
            <a:r>
              <a:rPr lang="en-GB" sz="2200" dirty="0">
                <a:solidFill>
                  <a:schemeClr val="bg1"/>
                </a:solidFill>
              </a:rPr>
              <a:t>Activity 1: What can you guess from a profile picture?</a:t>
            </a:r>
          </a:p>
          <a:p>
            <a:r>
              <a:rPr lang="en-GB" sz="2200" dirty="0">
                <a:solidFill>
                  <a:schemeClr val="bg1"/>
                </a:solidFill>
              </a:rPr>
              <a:t>Activity 2: How can you help? Advice for self-esteem problems</a:t>
            </a:r>
          </a:p>
          <a:p>
            <a:r>
              <a:rPr lang="en-GB" sz="2200" dirty="0">
                <a:solidFill>
                  <a:schemeClr val="bg1"/>
                </a:solidFill>
              </a:rPr>
              <a:t>Activity 3: How to boost self-esteem</a:t>
            </a:r>
          </a:p>
          <a:p>
            <a:r>
              <a:rPr lang="en-GB" sz="2200" dirty="0" smtClean="0">
                <a:solidFill>
                  <a:schemeClr val="bg1"/>
                </a:solidFill>
              </a:rPr>
              <a:t>Plenary</a:t>
            </a:r>
            <a:endParaRPr lang="en-GB" sz="2200" dirty="0">
              <a:solidFill>
                <a:schemeClr val="bg1"/>
              </a:solidFill>
            </a:endParaRPr>
          </a:p>
        </p:txBody>
      </p:sp>
    </p:spTree>
    <p:extLst>
      <p:ext uri="{BB962C8B-B14F-4D97-AF65-F5344CB8AC3E}">
        <p14:creationId xmlns:p14="http://schemas.microsoft.com/office/powerpoint/2010/main" val="219102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46" y="3005563"/>
            <a:ext cx="7676707" cy="3234755"/>
          </a:xfrm>
          <a:prstGeom prst="rect">
            <a:avLst/>
          </a:prstGeom>
        </p:spPr>
      </p:pic>
      <p:grpSp>
        <p:nvGrpSpPr>
          <p:cNvPr id="11" name="Group 10"/>
          <p:cNvGrpSpPr/>
          <p:nvPr/>
        </p:nvGrpSpPr>
        <p:grpSpPr>
          <a:xfrm>
            <a:off x="1564321" y="550696"/>
            <a:ext cx="6537688" cy="2096584"/>
            <a:chOff x="1968359" y="437379"/>
            <a:chExt cx="6537688" cy="2096584"/>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68359" y="437379"/>
              <a:ext cx="1072553" cy="2096584"/>
            </a:xfrm>
            <a:prstGeom prst="rect">
              <a:avLst/>
            </a:prstGeom>
          </p:spPr>
        </p:pic>
        <p:sp>
          <p:nvSpPr>
            <p:cNvPr id="6" name="TextBox 5"/>
            <p:cNvSpPr txBox="1"/>
            <p:nvPr/>
          </p:nvSpPr>
          <p:spPr>
            <a:xfrm>
              <a:off x="2504635" y="493480"/>
              <a:ext cx="2146742" cy="646331"/>
            </a:xfrm>
            <a:prstGeom prst="rect">
              <a:avLst/>
            </a:prstGeom>
            <a:noFill/>
          </p:spPr>
          <p:txBody>
            <a:bodyPr wrap="none" rtlCol="0">
              <a:spAutoFit/>
            </a:bodyPr>
            <a:lstStyle/>
            <a:p>
              <a:r>
                <a:rPr lang="en-GB" sz="3600" dirty="0" smtClean="0"/>
                <a:t>Discussion</a:t>
              </a:r>
              <a:endParaRPr lang="en-GB" sz="3600" dirty="0"/>
            </a:p>
          </p:txBody>
        </p:sp>
        <p:sp>
          <p:nvSpPr>
            <p:cNvPr id="7" name="Rectangle 6"/>
            <p:cNvSpPr/>
            <p:nvPr/>
          </p:nvSpPr>
          <p:spPr>
            <a:xfrm>
              <a:off x="2870791" y="1139811"/>
              <a:ext cx="5635256" cy="954107"/>
            </a:xfrm>
            <a:prstGeom prst="rect">
              <a:avLst/>
            </a:prstGeom>
          </p:spPr>
          <p:txBody>
            <a:bodyPr wrap="square">
              <a:spAutoFit/>
            </a:bodyPr>
            <a:lstStyle/>
            <a:p>
              <a:r>
                <a:rPr lang="en-GB" sz="2800" dirty="0"/>
                <a:t>“When young people go online, they feel better about themselves”</a:t>
              </a:r>
            </a:p>
          </p:txBody>
        </p:sp>
      </p:grpSp>
      <p:sp>
        <p:nvSpPr>
          <p:cNvPr id="9" name="Rectangle 8"/>
          <p:cNvSpPr/>
          <p:nvPr/>
        </p:nvSpPr>
        <p:spPr>
          <a:xfrm>
            <a:off x="1307804" y="3658728"/>
            <a:ext cx="4572000" cy="1200329"/>
          </a:xfrm>
          <a:prstGeom prst="rect">
            <a:avLst/>
          </a:prstGeom>
        </p:spPr>
        <p:txBody>
          <a:bodyPr>
            <a:spAutoFit/>
          </a:bodyPr>
          <a:lstStyle/>
          <a:p>
            <a:r>
              <a:rPr lang="en-GB" sz="2400" dirty="0">
                <a:solidFill>
                  <a:schemeClr val="bg1"/>
                </a:solidFill>
              </a:rPr>
              <a:t>In pairs, talk to the person beside you. Do you agree? Do you disagree? Why?</a:t>
            </a:r>
          </a:p>
        </p:txBody>
      </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23826" y="4876339"/>
            <a:ext cx="3019846" cy="1271765"/>
          </a:xfrm>
          <a:prstGeom prst="rect">
            <a:avLst/>
          </a:prstGeom>
        </p:spPr>
      </p:pic>
      <p:sp>
        <p:nvSpPr>
          <p:cNvPr id="12" name="TextBox 11"/>
          <p:cNvSpPr txBox="1"/>
          <p:nvPr/>
        </p:nvSpPr>
        <p:spPr>
          <a:xfrm>
            <a:off x="1945758" y="5406746"/>
            <a:ext cx="1733107" cy="461665"/>
          </a:xfrm>
          <a:prstGeom prst="rect">
            <a:avLst/>
          </a:prstGeom>
          <a:noFill/>
        </p:spPr>
        <p:txBody>
          <a:bodyPr wrap="square" rtlCol="0">
            <a:spAutoFit/>
          </a:bodyPr>
          <a:lstStyle/>
          <a:p>
            <a:pPr algn="ctr"/>
            <a:r>
              <a:rPr lang="en-GB" sz="2400" b="1" dirty="0" smtClean="0">
                <a:solidFill>
                  <a:schemeClr val="bg1"/>
                </a:solidFill>
              </a:rPr>
              <a:t>Class vote</a:t>
            </a:r>
            <a:endParaRPr lang="en-GB" sz="2400" b="1" dirty="0">
              <a:solidFill>
                <a:schemeClr val="bg1"/>
              </a:solidFill>
            </a:endParaRPr>
          </a:p>
        </p:txBody>
      </p:sp>
      <p:sp>
        <p:nvSpPr>
          <p:cNvPr id="14" name="Rectangle 13"/>
          <p:cNvSpPr/>
          <p:nvPr/>
        </p:nvSpPr>
        <p:spPr>
          <a:xfrm>
            <a:off x="1945758" y="5316279"/>
            <a:ext cx="1733107" cy="6592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954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5423" y="376554"/>
            <a:ext cx="7921255" cy="5439456"/>
          </a:xfrm>
          <a:prstGeom prst="rect">
            <a:avLst/>
          </a:prstGeom>
        </p:spPr>
      </p:pic>
      <p:sp>
        <p:nvSpPr>
          <p:cNvPr id="4" name="Rectangle 3"/>
          <p:cNvSpPr/>
          <p:nvPr/>
        </p:nvSpPr>
        <p:spPr>
          <a:xfrm rot="21447330">
            <a:off x="839973" y="832746"/>
            <a:ext cx="4572000" cy="830997"/>
          </a:xfrm>
          <a:prstGeom prst="rect">
            <a:avLst/>
          </a:prstGeom>
        </p:spPr>
        <p:txBody>
          <a:bodyPr>
            <a:spAutoFit/>
          </a:bodyPr>
          <a:lstStyle/>
          <a:p>
            <a:r>
              <a:rPr lang="en-GB" sz="2400" dirty="0">
                <a:solidFill>
                  <a:schemeClr val="bg1"/>
                </a:solidFill>
              </a:rPr>
              <a:t>Can the internet be a source of comfort and support for people?</a:t>
            </a:r>
          </a:p>
        </p:txBody>
      </p:sp>
      <p:sp>
        <p:nvSpPr>
          <p:cNvPr id="5" name="Rectangle 4"/>
          <p:cNvSpPr/>
          <p:nvPr/>
        </p:nvSpPr>
        <p:spPr>
          <a:xfrm rot="428761">
            <a:off x="3838021" y="2145013"/>
            <a:ext cx="4572000" cy="1569660"/>
          </a:xfrm>
          <a:prstGeom prst="rect">
            <a:avLst/>
          </a:prstGeom>
        </p:spPr>
        <p:txBody>
          <a:bodyPr>
            <a:spAutoFit/>
          </a:bodyPr>
          <a:lstStyle/>
          <a:p>
            <a:r>
              <a:rPr lang="en-GB" sz="2400" dirty="0">
                <a:solidFill>
                  <a:schemeClr val="bg1"/>
                </a:solidFill>
              </a:rPr>
              <a:t>Do you think this statement rings true for both girls and boys, or are girls affected more by the images and content they might see online?</a:t>
            </a:r>
          </a:p>
        </p:txBody>
      </p:sp>
      <p:sp>
        <p:nvSpPr>
          <p:cNvPr id="6" name="Rectangle 5"/>
          <p:cNvSpPr/>
          <p:nvPr/>
        </p:nvSpPr>
        <p:spPr>
          <a:xfrm rot="21325039">
            <a:off x="765545" y="2269586"/>
            <a:ext cx="2934586" cy="1569660"/>
          </a:xfrm>
          <a:prstGeom prst="rect">
            <a:avLst/>
          </a:prstGeom>
        </p:spPr>
        <p:txBody>
          <a:bodyPr wrap="square">
            <a:spAutoFit/>
          </a:bodyPr>
          <a:lstStyle/>
          <a:p>
            <a:r>
              <a:rPr lang="en-GB" sz="2400" dirty="0">
                <a:solidFill>
                  <a:schemeClr val="bg1"/>
                </a:solidFill>
              </a:rPr>
              <a:t>These short ‘talking heads’ are about </a:t>
            </a:r>
            <a:r>
              <a:rPr lang="en-GB" sz="2400" b="1" dirty="0">
                <a:solidFill>
                  <a:schemeClr val="bg1"/>
                </a:solidFill>
              </a:rPr>
              <a:t>self-esteem, </a:t>
            </a:r>
            <a:r>
              <a:rPr lang="en-GB" sz="2400" dirty="0">
                <a:solidFill>
                  <a:schemeClr val="bg1"/>
                </a:solidFill>
              </a:rPr>
              <a:t>what does self-esteem mean?</a:t>
            </a:r>
          </a:p>
        </p:txBody>
      </p:sp>
      <p:sp>
        <p:nvSpPr>
          <p:cNvPr id="7" name="TextBox 6"/>
          <p:cNvSpPr txBox="1"/>
          <p:nvPr/>
        </p:nvSpPr>
        <p:spPr>
          <a:xfrm>
            <a:off x="6858000" y="1343514"/>
            <a:ext cx="851515" cy="523220"/>
          </a:xfrm>
          <a:prstGeom prst="rect">
            <a:avLst/>
          </a:prstGeom>
          <a:noFill/>
        </p:spPr>
        <p:txBody>
          <a:bodyPr wrap="none" rtlCol="0">
            <a:spAutoFit/>
          </a:bodyPr>
          <a:lstStyle/>
          <a:p>
            <a:r>
              <a:rPr lang="en-GB" sz="2800" dirty="0" smtClean="0">
                <a:solidFill>
                  <a:schemeClr val="bg1"/>
                </a:solidFill>
              </a:rPr>
              <a:t>????</a:t>
            </a:r>
            <a:endParaRPr lang="en-GB" sz="2800" dirty="0">
              <a:solidFill>
                <a:schemeClr val="bg1"/>
              </a:solidFill>
            </a:endParaRPr>
          </a:p>
        </p:txBody>
      </p:sp>
      <p:sp>
        <p:nvSpPr>
          <p:cNvPr id="8" name="TextBox 7"/>
          <p:cNvSpPr txBox="1"/>
          <p:nvPr/>
        </p:nvSpPr>
        <p:spPr>
          <a:xfrm>
            <a:off x="3704535" y="3808817"/>
            <a:ext cx="535724" cy="523220"/>
          </a:xfrm>
          <a:prstGeom prst="rect">
            <a:avLst/>
          </a:prstGeom>
          <a:noFill/>
        </p:spPr>
        <p:txBody>
          <a:bodyPr wrap="none" rtlCol="0">
            <a:spAutoFit/>
          </a:bodyPr>
          <a:lstStyle/>
          <a:p>
            <a:r>
              <a:rPr lang="en-GB" sz="2800" dirty="0" smtClean="0">
                <a:solidFill>
                  <a:schemeClr val="bg1"/>
                </a:solidFill>
              </a:rPr>
              <a:t>!!!</a:t>
            </a:r>
            <a:endParaRPr lang="en-GB" sz="2800" dirty="0">
              <a:solidFill>
                <a:schemeClr val="bg1"/>
              </a:solidFill>
            </a:endParaRPr>
          </a:p>
        </p:txBody>
      </p:sp>
      <p:sp>
        <p:nvSpPr>
          <p:cNvPr id="9" name="TextBox 8"/>
          <p:cNvSpPr txBox="1"/>
          <p:nvPr/>
        </p:nvSpPr>
        <p:spPr>
          <a:xfrm>
            <a:off x="5470110" y="860034"/>
            <a:ext cx="723275" cy="523220"/>
          </a:xfrm>
          <a:prstGeom prst="rect">
            <a:avLst/>
          </a:prstGeom>
          <a:noFill/>
        </p:spPr>
        <p:txBody>
          <a:bodyPr wrap="none" rtlCol="0">
            <a:spAutoFit/>
          </a:bodyPr>
          <a:lstStyle/>
          <a:p>
            <a:r>
              <a:rPr lang="en-GB" sz="2800" dirty="0" smtClean="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354396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8104" y="96046"/>
            <a:ext cx="5540520" cy="1016919"/>
          </a:xfrm>
          <a:prstGeom prst="rect">
            <a:avLst/>
          </a:prstGeom>
        </p:spPr>
      </p:pic>
      <p:sp>
        <p:nvSpPr>
          <p:cNvPr id="3" name="Content Placeholder 2"/>
          <p:cNvSpPr>
            <a:spLocks noGrp="1"/>
          </p:cNvSpPr>
          <p:nvPr>
            <p:ph idx="1"/>
          </p:nvPr>
        </p:nvSpPr>
        <p:spPr>
          <a:xfrm>
            <a:off x="1073921" y="5940425"/>
            <a:ext cx="6844595" cy="672478"/>
          </a:xfrm>
        </p:spPr>
        <p:txBody>
          <a:bodyPr>
            <a:normAutofit fontScale="92500" lnSpcReduction="20000"/>
          </a:bodyPr>
          <a:lstStyle/>
          <a:p>
            <a:pPr marL="0" indent="0" algn="ctr">
              <a:buNone/>
            </a:pPr>
            <a:r>
              <a:rPr lang="en-GB" dirty="0" smtClean="0">
                <a:hlinkClick r:id="rId4"/>
              </a:rPr>
              <a:t>http://</a:t>
            </a:r>
            <a:r>
              <a:rPr lang="en-GB" dirty="0" smtClean="0">
                <a:hlinkClick r:id="rId4"/>
              </a:rPr>
              <a:t>www.childnet.com/resources/pshetoolkit/self-esteem/talking-heads</a:t>
            </a:r>
            <a:r>
              <a:rPr lang="en-GB" dirty="0" smtClean="0"/>
              <a:t>  </a:t>
            </a:r>
            <a:endParaRPr lang="en-GB" dirty="0" smtClean="0"/>
          </a:p>
          <a:p>
            <a:pPr marL="0" indent="0" algn="ctr">
              <a:buNone/>
            </a:pPr>
            <a:endParaRPr lang="en-GB" dirty="0"/>
          </a:p>
        </p:txBody>
      </p:sp>
      <p:sp>
        <p:nvSpPr>
          <p:cNvPr id="8" name="Rectangle 7"/>
          <p:cNvSpPr/>
          <p:nvPr/>
        </p:nvSpPr>
        <p:spPr>
          <a:xfrm>
            <a:off x="499622" y="321546"/>
            <a:ext cx="5740922" cy="584775"/>
          </a:xfrm>
          <a:prstGeom prst="rect">
            <a:avLst/>
          </a:prstGeom>
        </p:spPr>
        <p:txBody>
          <a:bodyPr wrap="square">
            <a:spAutoFit/>
          </a:bodyPr>
          <a:lstStyle/>
          <a:p>
            <a:pPr algn="ctr"/>
            <a:r>
              <a:rPr lang="en-GB" sz="3200" dirty="0" smtClean="0">
                <a:solidFill>
                  <a:prstClr val="white"/>
                </a:solidFill>
              </a:rPr>
              <a:t>Watch </a:t>
            </a:r>
            <a:r>
              <a:rPr lang="en-GB" sz="3200" dirty="0" smtClean="0">
                <a:solidFill>
                  <a:prstClr val="white"/>
                </a:solidFill>
              </a:rPr>
              <a:t>the three Talking Heads</a:t>
            </a:r>
            <a:endParaRPr lang="en-GB" sz="3200" b="1" dirty="0">
              <a:solidFill>
                <a:prstClr val="white"/>
              </a:solidFill>
            </a:endParaRPr>
          </a:p>
        </p:txBody>
      </p:sp>
      <p:pic>
        <p:nvPicPr>
          <p:cNvPr id="4" name="Picture 3">
            <a:hlinkClick r:id="rId5"/>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25316" y="1239908"/>
            <a:ext cx="1791171" cy="4573573"/>
          </a:xfrm>
          <a:prstGeom prst="rect">
            <a:avLst/>
          </a:prstGeom>
        </p:spPr>
      </p:pic>
      <p:pic>
        <p:nvPicPr>
          <p:cNvPr id="5" name="Picture 4">
            <a:hlinkClick r:id="rId7"/>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216487" y="1239908"/>
            <a:ext cx="2059977" cy="4570461"/>
          </a:xfrm>
          <a:prstGeom prst="rect">
            <a:avLst/>
          </a:prstGeom>
        </p:spPr>
      </p:pic>
      <p:pic>
        <p:nvPicPr>
          <p:cNvPr id="9" name="Picture 8">
            <a:hlinkClick r:id="rId9"/>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276464" y="1239908"/>
            <a:ext cx="2017953" cy="4570461"/>
          </a:xfrm>
          <a:prstGeom prst="rect">
            <a:avLst/>
          </a:prstGeom>
        </p:spPr>
      </p:pic>
    </p:spTree>
    <p:extLst>
      <p:ext uri="{BB962C8B-B14F-4D97-AF65-F5344CB8AC3E}">
        <p14:creationId xmlns:p14="http://schemas.microsoft.com/office/powerpoint/2010/main" val="61399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23953" y="297712"/>
            <a:ext cx="6007396" cy="2509283"/>
            <a:chOff x="2923953" y="297712"/>
            <a:chExt cx="6007396" cy="2509283"/>
          </a:xfrm>
        </p:grpSpPr>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923953" y="297712"/>
              <a:ext cx="6007396" cy="2509283"/>
            </a:xfrm>
            <a:prstGeom prst="rect">
              <a:avLst/>
            </a:prstGeom>
          </p:spPr>
        </p:pic>
        <p:sp>
          <p:nvSpPr>
            <p:cNvPr id="13" name="Rectangle 12"/>
            <p:cNvSpPr/>
            <p:nvPr/>
          </p:nvSpPr>
          <p:spPr>
            <a:xfrm>
              <a:off x="3058435" y="454448"/>
              <a:ext cx="5872914" cy="1631216"/>
            </a:xfrm>
            <a:prstGeom prst="rect">
              <a:avLst/>
            </a:prstGeom>
          </p:spPr>
          <p:txBody>
            <a:bodyPr wrap="square">
              <a:spAutoFit/>
            </a:bodyPr>
            <a:lstStyle/>
            <a:p>
              <a:r>
                <a:rPr lang="en-GB" sz="2000" dirty="0">
                  <a:solidFill>
                    <a:schemeClr val="bg1"/>
                  </a:solidFill>
                </a:rPr>
                <a:t>Eve says it is embarrassing if no one likes or comments on a picture that she has uploaded, why </a:t>
              </a:r>
              <a:r>
                <a:rPr lang="en-GB" sz="2000" dirty="0" smtClean="0">
                  <a:solidFill>
                    <a:schemeClr val="bg1"/>
                  </a:solidFill>
                </a:rPr>
                <a:t>do you think this is? </a:t>
              </a:r>
              <a:r>
                <a:rPr lang="en-GB" sz="2000" dirty="0">
                  <a:solidFill>
                    <a:schemeClr val="bg1"/>
                  </a:solidFill>
                </a:rPr>
                <a:t>How do you feel if others get more likes than you? Do you think it is realistic that someone might delete a picture if they don’t get any ‘likes</a:t>
              </a:r>
              <a:r>
                <a:rPr lang="en-GB" sz="2000" dirty="0" smtClean="0">
                  <a:solidFill>
                    <a:schemeClr val="bg1"/>
                  </a:solidFill>
                </a:rPr>
                <a:t>’?</a:t>
              </a:r>
              <a:endParaRPr lang="en-GB" sz="2000" dirty="0">
                <a:solidFill>
                  <a:schemeClr val="bg1"/>
                </a:solidFill>
              </a:endParaRPr>
            </a:p>
          </p:txBody>
        </p:sp>
      </p:grpSp>
      <p:grpSp>
        <p:nvGrpSpPr>
          <p:cNvPr id="8" name="Group 7"/>
          <p:cNvGrpSpPr/>
          <p:nvPr/>
        </p:nvGrpSpPr>
        <p:grpSpPr>
          <a:xfrm>
            <a:off x="182992" y="130956"/>
            <a:ext cx="2847287" cy="1821924"/>
            <a:chOff x="225522" y="109691"/>
            <a:chExt cx="2847287" cy="1821924"/>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216558">
              <a:off x="225522" y="644771"/>
              <a:ext cx="1273669" cy="75176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l="14644" t="27620" r="12856" b="18571"/>
            <a:stretch/>
          </p:blipFill>
          <p:spPr>
            <a:xfrm>
              <a:off x="1436302" y="109691"/>
              <a:ext cx="1636507" cy="182192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21" name="Group 20"/>
          <p:cNvGrpSpPr/>
          <p:nvPr/>
        </p:nvGrpSpPr>
        <p:grpSpPr>
          <a:xfrm>
            <a:off x="145109" y="2169042"/>
            <a:ext cx="3810203" cy="2275367"/>
            <a:chOff x="145109" y="2169042"/>
            <a:chExt cx="3810203" cy="2275367"/>
          </a:xfrm>
        </p:grpSpPr>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5109" y="2169042"/>
              <a:ext cx="3810203" cy="2275367"/>
            </a:xfrm>
            <a:prstGeom prst="rect">
              <a:avLst/>
            </a:prstGeom>
          </p:spPr>
        </p:pic>
        <p:sp>
          <p:nvSpPr>
            <p:cNvPr id="14" name="Rectangle 13"/>
            <p:cNvSpPr/>
            <p:nvPr/>
          </p:nvSpPr>
          <p:spPr>
            <a:xfrm>
              <a:off x="249863" y="2363566"/>
              <a:ext cx="3705449" cy="1200329"/>
            </a:xfrm>
            <a:prstGeom prst="rect">
              <a:avLst/>
            </a:prstGeom>
          </p:spPr>
          <p:txBody>
            <a:bodyPr wrap="square">
              <a:spAutoFit/>
            </a:bodyPr>
            <a:lstStyle/>
            <a:p>
              <a:r>
                <a:rPr lang="en-GB" dirty="0"/>
                <a:t>Do you agree with Eve that people’s lives seem so much better online than they do offline? Why is this? Do they seem realistic?</a:t>
              </a:r>
            </a:p>
          </p:txBody>
        </p:sp>
      </p:grpSp>
      <p:grpSp>
        <p:nvGrpSpPr>
          <p:cNvPr id="19" name="Group 18"/>
          <p:cNvGrpSpPr/>
          <p:nvPr/>
        </p:nvGrpSpPr>
        <p:grpSpPr>
          <a:xfrm>
            <a:off x="4119725" y="3480562"/>
            <a:ext cx="4925925" cy="1746141"/>
            <a:chOff x="3841011" y="3662114"/>
            <a:chExt cx="5204639" cy="1844939"/>
          </a:xfrm>
        </p:grpSpPr>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flipH="1">
              <a:off x="3841011" y="3662114"/>
              <a:ext cx="5204639" cy="1844939"/>
            </a:xfrm>
            <a:prstGeom prst="rect">
              <a:avLst/>
            </a:prstGeom>
          </p:spPr>
        </p:pic>
        <p:sp>
          <p:nvSpPr>
            <p:cNvPr id="15" name="Rectangle 14"/>
            <p:cNvSpPr/>
            <p:nvPr/>
          </p:nvSpPr>
          <p:spPr>
            <a:xfrm>
              <a:off x="3955312" y="3793347"/>
              <a:ext cx="4816548" cy="1323439"/>
            </a:xfrm>
            <a:prstGeom prst="rect">
              <a:avLst/>
            </a:prstGeom>
          </p:spPr>
          <p:txBody>
            <a:bodyPr wrap="square">
              <a:spAutoFit/>
            </a:bodyPr>
            <a:lstStyle/>
            <a:p>
              <a:r>
                <a:rPr lang="en-GB" sz="2000" dirty="0">
                  <a:solidFill>
                    <a:schemeClr val="bg1"/>
                  </a:solidFill>
                </a:rPr>
                <a:t>Do you think people might think twice about uploading content online as they are worried people might think differently of them? Why?</a:t>
              </a:r>
            </a:p>
          </p:txBody>
        </p:sp>
      </p:grpSp>
      <p:grpSp>
        <p:nvGrpSpPr>
          <p:cNvPr id="24" name="Group 23"/>
          <p:cNvGrpSpPr/>
          <p:nvPr/>
        </p:nvGrpSpPr>
        <p:grpSpPr>
          <a:xfrm>
            <a:off x="200598" y="4798747"/>
            <a:ext cx="4022853" cy="1947011"/>
            <a:chOff x="200598" y="4798747"/>
            <a:chExt cx="4022853" cy="1947011"/>
          </a:xfrm>
        </p:grpSpPr>
        <p:pic>
          <p:nvPicPr>
            <p:cNvPr id="12" name="Picture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flipH="1">
              <a:off x="200598" y="4798747"/>
              <a:ext cx="4022853" cy="1947011"/>
            </a:xfrm>
            <a:prstGeom prst="rect">
              <a:avLst/>
            </a:prstGeom>
          </p:spPr>
        </p:pic>
        <p:sp>
          <p:nvSpPr>
            <p:cNvPr id="22" name="Rectangle 21"/>
            <p:cNvSpPr/>
            <p:nvPr/>
          </p:nvSpPr>
          <p:spPr>
            <a:xfrm>
              <a:off x="365011" y="4981842"/>
              <a:ext cx="3694025" cy="1015663"/>
            </a:xfrm>
            <a:prstGeom prst="rect">
              <a:avLst/>
            </a:prstGeom>
          </p:spPr>
          <p:txBody>
            <a:bodyPr wrap="square">
              <a:spAutoFit/>
            </a:bodyPr>
            <a:lstStyle/>
            <a:p>
              <a:r>
                <a:rPr lang="en-GB" sz="2000" dirty="0"/>
                <a:t>Do people judge others by how they portray themselves online? What do they judge?</a:t>
              </a:r>
            </a:p>
          </p:txBody>
        </p:sp>
      </p:grpSp>
    </p:spTree>
    <p:extLst>
      <p:ext uri="{BB962C8B-B14F-4D97-AF65-F5344CB8AC3E}">
        <p14:creationId xmlns:p14="http://schemas.microsoft.com/office/powerpoint/2010/main" val="26781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80623" y="170120"/>
            <a:ext cx="3565666" cy="1879181"/>
            <a:chOff x="4674567" y="170120"/>
            <a:chExt cx="3565666" cy="1879181"/>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1344158">
              <a:off x="4674567" y="856896"/>
              <a:ext cx="1742410" cy="505626"/>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l="14651" t="20776" r="15116" b="31938"/>
            <a:stretch/>
          </p:blipFill>
          <p:spPr>
            <a:xfrm>
              <a:off x="6379535" y="170120"/>
              <a:ext cx="1860698" cy="187918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13" name="Group 12"/>
          <p:cNvGrpSpPr/>
          <p:nvPr/>
        </p:nvGrpSpPr>
        <p:grpSpPr>
          <a:xfrm>
            <a:off x="310025" y="296210"/>
            <a:ext cx="4874241" cy="2287501"/>
            <a:chOff x="310025" y="296210"/>
            <a:chExt cx="4874241" cy="2287501"/>
          </a:xfrm>
        </p:grpSpPr>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0025" y="296210"/>
              <a:ext cx="4874241" cy="2287501"/>
            </a:xfrm>
            <a:prstGeom prst="rect">
              <a:avLst/>
            </a:prstGeom>
          </p:spPr>
        </p:pic>
        <p:sp>
          <p:nvSpPr>
            <p:cNvPr id="12" name="Rectangle 11"/>
            <p:cNvSpPr/>
            <p:nvPr/>
          </p:nvSpPr>
          <p:spPr>
            <a:xfrm>
              <a:off x="612266" y="601877"/>
              <a:ext cx="4572000" cy="1015663"/>
            </a:xfrm>
            <a:prstGeom prst="rect">
              <a:avLst/>
            </a:prstGeom>
          </p:spPr>
          <p:txBody>
            <a:bodyPr>
              <a:spAutoFit/>
            </a:bodyPr>
            <a:lstStyle/>
            <a:p>
              <a:r>
                <a:rPr lang="en-GB" sz="2000" dirty="0"/>
                <a:t>Do you think girls feel pressure to look a certain way online? Why is this? Do you think it is the same for boys?</a:t>
              </a:r>
            </a:p>
          </p:txBody>
        </p:sp>
      </p:grpSp>
      <p:grpSp>
        <p:nvGrpSpPr>
          <p:cNvPr id="16" name="Group 15"/>
          <p:cNvGrpSpPr/>
          <p:nvPr/>
        </p:nvGrpSpPr>
        <p:grpSpPr>
          <a:xfrm>
            <a:off x="207243" y="3848987"/>
            <a:ext cx="3939455" cy="2923954"/>
            <a:chOff x="207243" y="3848987"/>
            <a:chExt cx="3939455" cy="2923954"/>
          </a:xfrm>
        </p:grpSpPr>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7243" y="3848987"/>
              <a:ext cx="3939455" cy="2923954"/>
            </a:xfrm>
            <a:prstGeom prst="rect">
              <a:avLst/>
            </a:prstGeom>
          </p:spPr>
        </p:pic>
        <p:sp>
          <p:nvSpPr>
            <p:cNvPr id="15" name="Rectangle 14"/>
            <p:cNvSpPr/>
            <p:nvPr/>
          </p:nvSpPr>
          <p:spPr>
            <a:xfrm>
              <a:off x="435092" y="4088849"/>
              <a:ext cx="3531692" cy="1477328"/>
            </a:xfrm>
            <a:prstGeom prst="rect">
              <a:avLst/>
            </a:prstGeom>
          </p:spPr>
          <p:txBody>
            <a:bodyPr wrap="square">
              <a:spAutoFit/>
            </a:bodyPr>
            <a:lstStyle/>
            <a:p>
              <a:r>
                <a:rPr lang="en-GB" dirty="0"/>
                <a:t>An editing app that allows you to make ‘perfect’ selfies reports that it has been downloaded 60,000,000 times. Why do you </a:t>
              </a:r>
              <a:r>
                <a:rPr lang="en-GB" dirty="0" smtClean="0"/>
                <a:t>think people </a:t>
              </a:r>
              <a:r>
                <a:rPr lang="en-GB" dirty="0"/>
                <a:t>use </a:t>
              </a:r>
              <a:r>
                <a:rPr lang="en-GB" dirty="0" smtClean="0"/>
                <a:t>photo editing </a:t>
              </a:r>
              <a:r>
                <a:rPr lang="en-GB" dirty="0"/>
                <a:t>apps?</a:t>
              </a:r>
            </a:p>
          </p:txBody>
        </p:sp>
      </p:grpSp>
      <p:grpSp>
        <p:nvGrpSpPr>
          <p:cNvPr id="19" name="Group 18"/>
          <p:cNvGrpSpPr/>
          <p:nvPr/>
        </p:nvGrpSpPr>
        <p:grpSpPr>
          <a:xfrm>
            <a:off x="3965945" y="4619878"/>
            <a:ext cx="5018568" cy="2153062"/>
            <a:chOff x="3965945" y="4619878"/>
            <a:chExt cx="5018568" cy="2153062"/>
          </a:xfrm>
        </p:grpSpPr>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965945" y="4619878"/>
              <a:ext cx="5018568" cy="2153062"/>
            </a:xfrm>
            <a:prstGeom prst="rect">
              <a:avLst/>
            </a:prstGeom>
          </p:spPr>
        </p:pic>
        <p:sp>
          <p:nvSpPr>
            <p:cNvPr id="18" name="Rectangle 17"/>
            <p:cNvSpPr/>
            <p:nvPr/>
          </p:nvSpPr>
          <p:spPr>
            <a:xfrm>
              <a:off x="4274287" y="4787782"/>
              <a:ext cx="4572000" cy="1323439"/>
            </a:xfrm>
            <a:prstGeom prst="rect">
              <a:avLst/>
            </a:prstGeom>
          </p:spPr>
          <p:txBody>
            <a:bodyPr>
              <a:spAutoFit/>
            </a:bodyPr>
            <a:lstStyle/>
            <a:p>
              <a:r>
                <a:rPr lang="en-GB" sz="2000" dirty="0">
                  <a:solidFill>
                    <a:schemeClr val="bg1"/>
                  </a:solidFill>
                </a:rPr>
                <a:t>Brandon thinks girls are more affected by negative comments online and make a big deal out of them, whereas boys just forget about it. Do you think this is true?</a:t>
              </a:r>
            </a:p>
          </p:txBody>
        </p:sp>
      </p:grpSp>
      <p:grpSp>
        <p:nvGrpSpPr>
          <p:cNvPr id="17" name="Group 16"/>
          <p:cNvGrpSpPr/>
          <p:nvPr/>
        </p:nvGrpSpPr>
        <p:grpSpPr>
          <a:xfrm>
            <a:off x="3179134" y="2132522"/>
            <a:ext cx="5667153" cy="2322267"/>
            <a:chOff x="3179134" y="2132522"/>
            <a:chExt cx="5667153" cy="2322267"/>
          </a:xfrm>
        </p:grpSpPr>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flipH="1">
              <a:off x="3179134" y="2132522"/>
              <a:ext cx="5667153" cy="2322267"/>
            </a:xfrm>
            <a:prstGeom prst="rect">
              <a:avLst/>
            </a:prstGeom>
          </p:spPr>
        </p:pic>
        <p:sp>
          <p:nvSpPr>
            <p:cNvPr id="14" name="Rectangle 13"/>
            <p:cNvSpPr/>
            <p:nvPr/>
          </p:nvSpPr>
          <p:spPr>
            <a:xfrm>
              <a:off x="3379490" y="2436031"/>
              <a:ext cx="5410878" cy="1323439"/>
            </a:xfrm>
            <a:prstGeom prst="rect">
              <a:avLst/>
            </a:prstGeom>
          </p:spPr>
          <p:txBody>
            <a:bodyPr wrap="square">
              <a:spAutoFit/>
            </a:bodyPr>
            <a:lstStyle/>
            <a:p>
              <a:r>
                <a:rPr lang="en-GB" sz="2000" dirty="0">
                  <a:solidFill>
                    <a:schemeClr val="bg1"/>
                  </a:solidFill>
                </a:rPr>
                <a:t>When Brandon says he is surprised that some people put up selfies of themselves and he asks if they have no shame, do you think there are others who feel the same way?</a:t>
              </a:r>
            </a:p>
          </p:txBody>
        </p:sp>
      </p:grpSp>
    </p:spTree>
    <p:extLst>
      <p:ext uri="{BB962C8B-B14F-4D97-AF65-F5344CB8AC3E}">
        <p14:creationId xmlns:p14="http://schemas.microsoft.com/office/powerpoint/2010/main" val="5707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4253" y="1903969"/>
            <a:ext cx="5676105" cy="2395501"/>
            <a:chOff x="310025" y="296210"/>
            <a:chExt cx="4874241" cy="2287501"/>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0025" y="296210"/>
              <a:ext cx="4874241" cy="2287501"/>
            </a:xfrm>
            <a:prstGeom prst="rect">
              <a:avLst/>
            </a:prstGeom>
          </p:spPr>
        </p:pic>
        <p:sp>
          <p:nvSpPr>
            <p:cNvPr id="6" name="Rectangle 5"/>
            <p:cNvSpPr/>
            <p:nvPr/>
          </p:nvSpPr>
          <p:spPr>
            <a:xfrm>
              <a:off x="601899" y="535108"/>
              <a:ext cx="4572000" cy="1569660"/>
            </a:xfrm>
            <a:prstGeom prst="rect">
              <a:avLst/>
            </a:prstGeom>
          </p:spPr>
          <p:txBody>
            <a:bodyPr>
              <a:spAutoFit/>
            </a:bodyPr>
            <a:lstStyle/>
            <a:p>
              <a:r>
                <a:rPr lang="en-GB" sz="2400" dirty="0"/>
                <a:t>Leah says that although she is online a lot, she doesn’t post often, for fear of being judged. Why is this?</a:t>
              </a:r>
            </a:p>
          </p:txBody>
        </p:sp>
      </p:grpSp>
      <p:sp>
        <p:nvSpPr>
          <p:cNvPr id="9" name="Rectangle 8"/>
          <p:cNvSpPr/>
          <p:nvPr/>
        </p:nvSpPr>
        <p:spPr>
          <a:xfrm>
            <a:off x="3358225" y="3965446"/>
            <a:ext cx="5410878" cy="400110"/>
          </a:xfrm>
          <a:prstGeom prst="rect">
            <a:avLst/>
          </a:prstGeom>
        </p:spPr>
        <p:txBody>
          <a:bodyPr wrap="square">
            <a:spAutoFit/>
          </a:bodyPr>
          <a:lstStyle/>
          <a:p>
            <a:endParaRPr lang="en-GB" sz="2000" dirty="0">
              <a:solidFill>
                <a:schemeClr val="bg1"/>
              </a:solidFill>
            </a:endParaRPr>
          </a:p>
        </p:txBody>
      </p:sp>
      <p:grpSp>
        <p:nvGrpSpPr>
          <p:cNvPr id="12" name="Group 11"/>
          <p:cNvGrpSpPr/>
          <p:nvPr/>
        </p:nvGrpSpPr>
        <p:grpSpPr>
          <a:xfrm>
            <a:off x="3101950" y="3965446"/>
            <a:ext cx="5667153" cy="2186289"/>
            <a:chOff x="3157869" y="3661937"/>
            <a:chExt cx="5667153" cy="2322267"/>
          </a:xfrm>
        </p:grpSpPr>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3157869" y="3661937"/>
              <a:ext cx="5667153" cy="2322267"/>
            </a:xfrm>
            <a:prstGeom prst="rect">
              <a:avLst/>
            </a:prstGeom>
          </p:spPr>
        </p:pic>
        <p:sp>
          <p:nvSpPr>
            <p:cNvPr id="11" name="Rectangle 10"/>
            <p:cNvSpPr/>
            <p:nvPr/>
          </p:nvSpPr>
          <p:spPr>
            <a:xfrm>
              <a:off x="3466214" y="4042390"/>
              <a:ext cx="4572000" cy="830997"/>
            </a:xfrm>
            <a:prstGeom prst="rect">
              <a:avLst/>
            </a:prstGeom>
          </p:spPr>
          <p:txBody>
            <a:bodyPr>
              <a:spAutoFit/>
            </a:bodyPr>
            <a:lstStyle/>
            <a:p>
              <a:r>
                <a:rPr lang="en-GB" sz="2400" dirty="0">
                  <a:solidFill>
                    <a:schemeClr val="bg1"/>
                  </a:solidFill>
                </a:rPr>
                <a:t>Do you think it is true that guys like the girls who post selfies?</a:t>
              </a:r>
            </a:p>
          </p:txBody>
        </p:sp>
      </p:grpSp>
      <p:pic>
        <p:nvPicPr>
          <p:cNvPr id="15" name="Picture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442223">
            <a:off x="4840082" y="924922"/>
            <a:ext cx="1350336" cy="629855"/>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val="0"/>
              </a:ext>
            </a:extLst>
          </a:blip>
          <a:srcRect l="5349" t="5116" r="6743" b="33798"/>
          <a:stretch/>
        </p:blipFill>
        <p:spPr>
          <a:xfrm>
            <a:off x="6140358" y="174973"/>
            <a:ext cx="2254102" cy="234951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828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999</Words>
  <Application>Microsoft Office PowerPoint</Application>
  <PresentationFormat>On-screen Show (4:3)</PresentationFormat>
  <Paragraphs>101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Cliodhna Purdue</dc:creator>
  <cp:lastModifiedBy>Gareth Cort</cp:lastModifiedBy>
  <cp:revision>28</cp:revision>
  <dcterms:created xsi:type="dcterms:W3CDTF">2016-02-17T09:31:17Z</dcterms:created>
  <dcterms:modified xsi:type="dcterms:W3CDTF">2016-11-06T22:01:17Z</dcterms:modified>
</cp:coreProperties>
</file>