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8" r:id="rId3"/>
    <p:sldId id="259" r:id="rId4"/>
    <p:sldId id="260" r:id="rId5"/>
    <p:sldId id="269" r:id="rId6"/>
    <p:sldId id="262" r:id="rId7"/>
    <p:sldId id="263" r:id="rId8"/>
    <p:sldId id="264" r:id="rId9"/>
    <p:sldId id="265" r:id="rId10"/>
    <p:sldId id="257" r:id="rId11"/>
    <p:sldId id="266" r:id="rId12"/>
    <p:sldId id="267" r:id="rId13"/>
    <p:sldId id="268"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84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2" autoAdjust="0"/>
    <p:restoredTop sz="94660"/>
  </p:normalViewPr>
  <p:slideViewPr>
    <p:cSldViewPr snapToGrid="0">
      <p:cViewPr varScale="1">
        <p:scale>
          <a:sx n="81" d="100"/>
          <a:sy n="81" d="100"/>
        </p:scale>
        <p:origin x="143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48828-F7B8-46C1-B3D9-451B1F137D83}" type="datetimeFigureOut">
              <a:rPr lang="en-GB" smtClean="0"/>
              <a:t>06/11/2016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4E8FB4-4563-435D-B567-87BE06F1A2EC}" type="slidenum">
              <a:rPr lang="en-GB" smtClean="0"/>
              <a:t>‹#›</a:t>
            </a:fld>
            <a:endParaRPr lang="en-GB"/>
          </a:p>
        </p:txBody>
      </p:sp>
    </p:spTree>
    <p:extLst>
      <p:ext uri="{BB962C8B-B14F-4D97-AF65-F5344CB8AC3E}">
        <p14:creationId xmlns:p14="http://schemas.microsoft.com/office/powerpoint/2010/main" val="2413055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Suggested answers for teachers:</a:t>
            </a:r>
          </a:p>
          <a:p>
            <a:r>
              <a:rPr lang="en-GB" dirty="0" smtClean="0"/>
              <a:t>2)</a:t>
            </a:r>
            <a:r>
              <a:rPr lang="en-GB" baseline="0" dirty="0" smtClean="0"/>
              <a:t> When Josh asked for the photo? When </a:t>
            </a:r>
            <a:r>
              <a:rPr lang="en-GB" baseline="0" dirty="0" err="1" smtClean="0"/>
              <a:t>Abi</a:t>
            </a:r>
            <a:r>
              <a:rPr lang="en-GB" baseline="0" dirty="0" smtClean="0"/>
              <a:t> sent the photo? When Brandon shared the photo?</a:t>
            </a:r>
          </a:p>
          <a:p>
            <a:r>
              <a:rPr lang="en-GB" baseline="0" dirty="0" smtClean="0"/>
              <a:t>3) Read more about the laws online in the guidance for educators section</a:t>
            </a:r>
            <a:endParaRPr lang="en-GB" dirty="0"/>
          </a:p>
        </p:txBody>
      </p:sp>
      <p:sp>
        <p:nvSpPr>
          <p:cNvPr id="4" name="Slide Number Placeholder 3"/>
          <p:cNvSpPr>
            <a:spLocks noGrp="1"/>
          </p:cNvSpPr>
          <p:nvPr>
            <p:ph type="sldNum" sz="quarter" idx="10"/>
          </p:nvPr>
        </p:nvSpPr>
        <p:spPr/>
        <p:txBody>
          <a:bodyPr/>
          <a:lstStyle/>
          <a:p>
            <a:fld id="{B04E8FB4-4563-435D-B567-87BE06F1A2EC}" type="slidenum">
              <a:rPr lang="en-GB" smtClean="0"/>
              <a:t>6</a:t>
            </a:fld>
            <a:endParaRPr lang="en-GB"/>
          </a:p>
        </p:txBody>
      </p:sp>
    </p:spTree>
    <p:extLst>
      <p:ext uri="{BB962C8B-B14F-4D97-AF65-F5344CB8AC3E}">
        <p14:creationId xmlns:p14="http://schemas.microsoft.com/office/powerpoint/2010/main" val="2157237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Suggested</a:t>
            </a:r>
            <a:r>
              <a:rPr lang="en-GB" baseline="0" dirty="0" smtClean="0"/>
              <a:t> answers for teachers:</a:t>
            </a:r>
          </a:p>
          <a:p>
            <a:pPr marL="228600" indent="-228600">
              <a:buAutoNum type="arabicParenR"/>
            </a:pPr>
            <a:r>
              <a:rPr lang="en-GB" baseline="0" dirty="0" smtClean="0"/>
              <a:t>Influence from her friends? Pressure from Josh? Wanting to keep Josh as her boyfriend?</a:t>
            </a:r>
          </a:p>
          <a:p>
            <a:pPr marL="228600" indent="-228600">
              <a:buAutoNum type="arabicParenR"/>
            </a:pPr>
            <a:r>
              <a:rPr lang="en-GB" baseline="0" dirty="0" smtClean="0"/>
              <a:t>4) He/she doesn’t pressure you into doing anything you don’t want to, they want to keep you happy</a:t>
            </a:r>
            <a:endParaRPr lang="en-GB" dirty="0"/>
          </a:p>
        </p:txBody>
      </p:sp>
      <p:sp>
        <p:nvSpPr>
          <p:cNvPr id="4" name="Slide Number Placeholder 3"/>
          <p:cNvSpPr>
            <a:spLocks noGrp="1"/>
          </p:cNvSpPr>
          <p:nvPr>
            <p:ph type="sldNum" sz="quarter" idx="10"/>
          </p:nvPr>
        </p:nvSpPr>
        <p:spPr/>
        <p:txBody>
          <a:bodyPr/>
          <a:lstStyle/>
          <a:p>
            <a:fld id="{B04E8FB4-4563-435D-B567-87BE06F1A2EC}" type="slidenum">
              <a:rPr lang="en-GB" smtClean="0"/>
              <a:t>7</a:t>
            </a:fld>
            <a:endParaRPr lang="en-GB"/>
          </a:p>
        </p:txBody>
      </p:sp>
    </p:spTree>
    <p:extLst>
      <p:ext uri="{BB962C8B-B14F-4D97-AF65-F5344CB8AC3E}">
        <p14:creationId xmlns:p14="http://schemas.microsoft.com/office/powerpoint/2010/main" val="3345068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Suggested answers for teachers:</a:t>
            </a:r>
          </a:p>
          <a:p>
            <a:pPr marL="228600" indent="-228600">
              <a:buAutoNum type="arabicParenR"/>
            </a:pPr>
            <a:r>
              <a:rPr lang="en-GB" dirty="0" smtClean="0"/>
              <a:t>Zip-it</a:t>
            </a:r>
            <a:r>
              <a:rPr lang="en-GB" baseline="0" dirty="0" smtClean="0"/>
              <a:t> app, made a joke, shared a selfie of herself but not a naked one</a:t>
            </a:r>
          </a:p>
          <a:p>
            <a:pPr marL="228600" indent="-228600">
              <a:buAutoNum type="arabicParenR"/>
            </a:pPr>
            <a:r>
              <a:rPr lang="en-GB" baseline="0" dirty="0" smtClean="0"/>
              <a:t>A pastoral head in school, a Year Head, </a:t>
            </a:r>
            <a:r>
              <a:rPr lang="en-GB" baseline="0" dirty="0" err="1" smtClean="0"/>
              <a:t>Childline</a:t>
            </a:r>
            <a:r>
              <a:rPr lang="en-GB" baseline="0" dirty="0" smtClean="0"/>
              <a:t>, friends, older brothers and sisters</a:t>
            </a:r>
          </a:p>
          <a:p>
            <a:pPr marL="228600" indent="-228600">
              <a:buAutoNum type="arabicParenR"/>
            </a:pPr>
            <a:r>
              <a:rPr lang="en-GB" baseline="0" dirty="0" smtClean="0"/>
              <a:t>Asked others to delete the picture, not share the picture around, explain/consider the consequences more</a:t>
            </a:r>
            <a:endParaRPr lang="en-GB" dirty="0"/>
          </a:p>
        </p:txBody>
      </p:sp>
      <p:sp>
        <p:nvSpPr>
          <p:cNvPr id="4" name="Slide Number Placeholder 3"/>
          <p:cNvSpPr>
            <a:spLocks noGrp="1"/>
          </p:cNvSpPr>
          <p:nvPr>
            <p:ph type="sldNum" sz="quarter" idx="10"/>
          </p:nvPr>
        </p:nvSpPr>
        <p:spPr/>
        <p:txBody>
          <a:bodyPr/>
          <a:lstStyle/>
          <a:p>
            <a:fld id="{B04E8FB4-4563-435D-B567-87BE06F1A2EC}" type="slidenum">
              <a:rPr lang="en-GB" smtClean="0"/>
              <a:t>9</a:t>
            </a:fld>
            <a:endParaRPr lang="en-GB"/>
          </a:p>
        </p:txBody>
      </p:sp>
    </p:spTree>
    <p:extLst>
      <p:ext uri="{BB962C8B-B14F-4D97-AF65-F5344CB8AC3E}">
        <p14:creationId xmlns:p14="http://schemas.microsoft.com/office/powerpoint/2010/main" val="1999658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9E0AA0B-A7F8-4042-AB7A-B462F7A0EE78}" type="datetimeFigureOut">
              <a:rPr lang="en-GB" smtClean="0"/>
              <a:t>06/11/2016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635014-39BD-4253-B828-70FA8C41EB2F}" type="slidenum">
              <a:rPr lang="en-GB" smtClean="0"/>
              <a:t>‹#›</a:t>
            </a:fld>
            <a:endParaRPr lang="en-GB"/>
          </a:p>
        </p:txBody>
      </p:sp>
    </p:spTree>
    <p:extLst>
      <p:ext uri="{BB962C8B-B14F-4D97-AF65-F5344CB8AC3E}">
        <p14:creationId xmlns:p14="http://schemas.microsoft.com/office/powerpoint/2010/main" val="2917311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E0AA0B-A7F8-4042-AB7A-B462F7A0EE78}" type="datetimeFigureOut">
              <a:rPr lang="en-GB" smtClean="0"/>
              <a:t>06/11/2016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635014-39BD-4253-B828-70FA8C41EB2F}" type="slidenum">
              <a:rPr lang="en-GB" smtClean="0"/>
              <a:t>‹#›</a:t>
            </a:fld>
            <a:endParaRPr lang="en-GB"/>
          </a:p>
        </p:txBody>
      </p:sp>
    </p:spTree>
    <p:extLst>
      <p:ext uri="{BB962C8B-B14F-4D97-AF65-F5344CB8AC3E}">
        <p14:creationId xmlns:p14="http://schemas.microsoft.com/office/powerpoint/2010/main" val="113820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E0AA0B-A7F8-4042-AB7A-B462F7A0EE78}" type="datetimeFigureOut">
              <a:rPr lang="en-GB" smtClean="0"/>
              <a:t>06/11/2016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635014-39BD-4253-B828-70FA8C41EB2F}" type="slidenum">
              <a:rPr lang="en-GB" smtClean="0"/>
              <a:t>‹#›</a:t>
            </a:fld>
            <a:endParaRPr lang="en-GB"/>
          </a:p>
        </p:txBody>
      </p:sp>
    </p:spTree>
    <p:extLst>
      <p:ext uri="{BB962C8B-B14F-4D97-AF65-F5344CB8AC3E}">
        <p14:creationId xmlns:p14="http://schemas.microsoft.com/office/powerpoint/2010/main" val="1307310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E0AA0B-A7F8-4042-AB7A-B462F7A0EE78}" type="datetimeFigureOut">
              <a:rPr lang="en-GB" smtClean="0"/>
              <a:t>06/11/2016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635014-39BD-4253-B828-70FA8C41EB2F}" type="slidenum">
              <a:rPr lang="en-GB" smtClean="0"/>
              <a:t>‹#›</a:t>
            </a:fld>
            <a:endParaRPr lang="en-GB"/>
          </a:p>
        </p:txBody>
      </p:sp>
    </p:spTree>
    <p:extLst>
      <p:ext uri="{BB962C8B-B14F-4D97-AF65-F5344CB8AC3E}">
        <p14:creationId xmlns:p14="http://schemas.microsoft.com/office/powerpoint/2010/main" val="2273285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E0AA0B-A7F8-4042-AB7A-B462F7A0EE78}" type="datetimeFigureOut">
              <a:rPr lang="en-GB" smtClean="0"/>
              <a:t>06/11/2016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635014-39BD-4253-B828-70FA8C41EB2F}" type="slidenum">
              <a:rPr lang="en-GB" smtClean="0"/>
              <a:t>‹#›</a:t>
            </a:fld>
            <a:endParaRPr lang="en-GB"/>
          </a:p>
        </p:txBody>
      </p:sp>
    </p:spTree>
    <p:extLst>
      <p:ext uri="{BB962C8B-B14F-4D97-AF65-F5344CB8AC3E}">
        <p14:creationId xmlns:p14="http://schemas.microsoft.com/office/powerpoint/2010/main" val="27054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E0AA0B-A7F8-4042-AB7A-B462F7A0EE78}" type="datetimeFigureOut">
              <a:rPr lang="en-GB" smtClean="0"/>
              <a:t>06/11/2016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635014-39BD-4253-B828-70FA8C41EB2F}" type="slidenum">
              <a:rPr lang="en-GB" smtClean="0"/>
              <a:t>‹#›</a:t>
            </a:fld>
            <a:endParaRPr lang="en-GB"/>
          </a:p>
        </p:txBody>
      </p:sp>
    </p:spTree>
    <p:extLst>
      <p:ext uri="{BB962C8B-B14F-4D97-AF65-F5344CB8AC3E}">
        <p14:creationId xmlns:p14="http://schemas.microsoft.com/office/powerpoint/2010/main" val="2446757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9E0AA0B-A7F8-4042-AB7A-B462F7A0EE78}" type="datetimeFigureOut">
              <a:rPr lang="en-GB" smtClean="0"/>
              <a:t>06/11/2016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635014-39BD-4253-B828-70FA8C41EB2F}" type="slidenum">
              <a:rPr lang="en-GB" smtClean="0"/>
              <a:t>‹#›</a:t>
            </a:fld>
            <a:endParaRPr lang="en-GB"/>
          </a:p>
        </p:txBody>
      </p:sp>
    </p:spTree>
    <p:extLst>
      <p:ext uri="{BB962C8B-B14F-4D97-AF65-F5344CB8AC3E}">
        <p14:creationId xmlns:p14="http://schemas.microsoft.com/office/powerpoint/2010/main" val="3120896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9E0AA0B-A7F8-4042-AB7A-B462F7A0EE78}" type="datetimeFigureOut">
              <a:rPr lang="en-GB" smtClean="0"/>
              <a:t>06/11/2016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635014-39BD-4253-B828-70FA8C41EB2F}" type="slidenum">
              <a:rPr lang="en-GB" smtClean="0"/>
              <a:t>‹#›</a:t>
            </a:fld>
            <a:endParaRPr lang="en-GB"/>
          </a:p>
        </p:txBody>
      </p:sp>
    </p:spTree>
    <p:extLst>
      <p:ext uri="{BB962C8B-B14F-4D97-AF65-F5344CB8AC3E}">
        <p14:creationId xmlns:p14="http://schemas.microsoft.com/office/powerpoint/2010/main" val="2809075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E0AA0B-A7F8-4042-AB7A-B462F7A0EE78}" type="datetimeFigureOut">
              <a:rPr lang="en-GB" smtClean="0"/>
              <a:t>06/11/2016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635014-39BD-4253-B828-70FA8C41EB2F}" type="slidenum">
              <a:rPr lang="en-GB" smtClean="0"/>
              <a:t>‹#›</a:t>
            </a:fld>
            <a:endParaRPr lang="en-GB"/>
          </a:p>
        </p:txBody>
      </p:sp>
    </p:spTree>
    <p:extLst>
      <p:ext uri="{BB962C8B-B14F-4D97-AF65-F5344CB8AC3E}">
        <p14:creationId xmlns:p14="http://schemas.microsoft.com/office/powerpoint/2010/main" val="3684053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E0AA0B-A7F8-4042-AB7A-B462F7A0EE78}" type="datetimeFigureOut">
              <a:rPr lang="en-GB" smtClean="0"/>
              <a:t>06/11/2016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635014-39BD-4253-B828-70FA8C41EB2F}" type="slidenum">
              <a:rPr lang="en-GB" smtClean="0"/>
              <a:t>‹#›</a:t>
            </a:fld>
            <a:endParaRPr lang="en-GB"/>
          </a:p>
        </p:txBody>
      </p:sp>
    </p:spTree>
    <p:extLst>
      <p:ext uri="{BB962C8B-B14F-4D97-AF65-F5344CB8AC3E}">
        <p14:creationId xmlns:p14="http://schemas.microsoft.com/office/powerpoint/2010/main" val="164336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E0AA0B-A7F8-4042-AB7A-B462F7A0EE78}" type="datetimeFigureOut">
              <a:rPr lang="en-GB" smtClean="0"/>
              <a:t>06/11/2016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635014-39BD-4253-B828-70FA8C41EB2F}" type="slidenum">
              <a:rPr lang="en-GB" smtClean="0"/>
              <a:t>‹#›</a:t>
            </a:fld>
            <a:endParaRPr lang="en-GB"/>
          </a:p>
        </p:txBody>
      </p:sp>
    </p:spTree>
    <p:extLst>
      <p:ext uri="{BB962C8B-B14F-4D97-AF65-F5344CB8AC3E}">
        <p14:creationId xmlns:p14="http://schemas.microsoft.com/office/powerpoint/2010/main" val="3047750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E0AA0B-A7F8-4042-AB7A-B462F7A0EE78}" type="datetimeFigureOut">
              <a:rPr lang="en-GB" smtClean="0"/>
              <a:t>06/11/2016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635014-39BD-4253-B828-70FA8C41EB2F}" type="slidenum">
              <a:rPr lang="en-GB" smtClean="0"/>
              <a:t>‹#›</a:t>
            </a:fld>
            <a:endParaRPr lang="en-GB"/>
          </a:p>
        </p:txBody>
      </p:sp>
    </p:spTree>
    <p:extLst>
      <p:ext uri="{BB962C8B-B14F-4D97-AF65-F5344CB8AC3E}">
        <p14:creationId xmlns:p14="http://schemas.microsoft.com/office/powerpoint/2010/main" val="363979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8.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hyperlink" Target="http://www.childnet.com/resources/www.childnet.com/star" TargetMode="External"/><Relationship Id="rId3" Type="http://schemas.openxmlformats.org/officeDocument/2006/relationships/hyperlink" Target="http://www.childnet.com/pshetoolkit" TargetMode="External"/><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1.png"/><Relationship Id="rId4" Type="http://schemas.openxmlformats.org/officeDocument/2006/relationships/image" Target="../media/image37.png"/><Relationship Id="rId9" Type="http://schemas.openxmlformats.org/officeDocument/2006/relationships/hyperlink" Target="http://creativecommons.org/licenses/by-nc-sa/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hyperlink" Target="http://www.childnet.com/resources/pshetoolkit/sexting/just-send-it"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6.png"/><Relationship Id="rId7" Type="http://schemas.openxmlformats.org/officeDocument/2006/relationships/image" Target="../media/image28.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933908"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2310" y="224506"/>
            <a:ext cx="2700337" cy="739496"/>
          </a:xfrm>
          <a:prstGeom prst="rect">
            <a:avLst/>
          </a:prstGeom>
        </p:spPr>
      </p:pic>
    </p:spTree>
    <p:extLst>
      <p:ext uri="{BB962C8B-B14F-4D97-AF65-F5344CB8AC3E}">
        <p14:creationId xmlns:p14="http://schemas.microsoft.com/office/powerpoint/2010/main" val="2674108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363" y="3115338"/>
            <a:ext cx="7501271" cy="2955851"/>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7669" y="3115338"/>
            <a:ext cx="1015985" cy="101598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9119" y="447397"/>
            <a:ext cx="1162545" cy="2257114"/>
          </a:xfrm>
          <a:prstGeom prst="rect">
            <a:avLst/>
          </a:prstGeom>
        </p:spPr>
      </p:pic>
      <p:sp>
        <p:nvSpPr>
          <p:cNvPr id="8" name="Rectangle 7"/>
          <p:cNvSpPr/>
          <p:nvPr/>
        </p:nvSpPr>
        <p:spPr>
          <a:xfrm>
            <a:off x="1360967" y="3936992"/>
            <a:ext cx="5358183" cy="1631216"/>
          </a:xfrm>
          <a:prstGeom prst="rect">
            <a:avLst/>
          </a:prstGeom>
        </p:spPr>
        <p:txBody>
          <a:bodyPr wrap="square">
            <a:spAutoFit/>
          </a:bodyPr>
          <a:lstStyle/>
          <a:p>
            <a:r>
              <a:rPr lang="en-GB" sz="2000" dirty="0" smtClean="0">
                <a:solidFill>
                  <a:schemeClr val="bg1"/>
                </a:solidFill>
              </a:rPr>
              <a:t>In groups </a:t>
            </a:r>
            <a:r>
              <a:rPr lang="en-GB" sz="2000" dirty="0">
                <a:solidFill>
                  <a:schemeClr val="bg1"/>
                </a:solidFill>
              </a:rPr>
              <a:t>of </a:t>
            </a:r>
            <a:r>
              <a:rPr lang="en-GB" sz="2000" dirty="0" smtClean="0">
                <a:solidFill>
                  <a:schemeClr val="bg1"/>
                </a:solidFill>
              </a:rPr>
              <a:t>three, use worksheet 2.1 to devise </a:t>
            </a:r>
            <a:r>
              <a:rPr lang="en-GB" sz="2000" dirty="0">
                <a:solidFill>
                  <a:schemeClr val="bg1"/>
                </a:solidFill>
              </a:rPr>
              <a:t>the response Abi should have written back to Josh in response for the naked picture, and the conversation she may have had with her friend Jenna about it.</a:t>
            </a:r>
          </a:p>
        </p:txBody>
      </p:sp>
      <p:sp>
        <p:nvSpPr>
          <p:cNvPr id="10" name="Rectangle 9"/>
          <p:cNvSpPr/>
          <p:nvPr/>
        </p:nvSpPr>
        <p:spPr>
          <a:xfrm>
            <a:off x="6776818" y="4010984"/>
            <a:ext cx="1488148" cy="400110"/>
          </a:xfrm>
          <a:prstGeom prst="rect">
            <a:avLst/>
          </a:prstGeom>
        </p:spPr>
        <p:txBody>
          <a:bodyPr wrap="square">
            <a:spAutoFit/>
          </a:bodyPr>
          <a:lstStyle/>
          <a:p>
            <a:r>
              <a:rPr lang="en-GB" sz="2000" b="1" dirty="0"/>
              <a:t>7</a:t>
            </a:r>
            <a:r>
              <a:rPr lang="en-GB" sz="2000" b="1" dirty="0" smtClean="0"/>
              <a:t> minutes</a:t>
            </a:r>
            <a:endParaRPr lang="en-GB" sz="2000" b="1" dirty="0"/>
          </a:p>
        </p:txBody>
      </p:sp>
      <p:sp>
        <p:nvSpPr>
          <p:cNvPr id="11" name="TextBox 10"/>
          <p:cNvSpPr txBox="1"/>
          <p:nvPr/>
        </p:nvSpPr>
        <p:spPr>
          <a:xfrm>
            <a:off x="2704747" y="709734"/>
            <a:ext cx="2613216" cy="769441"/>
          </a:xfrm>
          <a:prstGeom prst="rect">
            <a:avLst/>
          </a:prstGeom>
          <a:noFill/>
        </p:spPr>
        <p:txBody>
          <a:bodyPr wrap="none" rtlCol="0">
            <a:spAutoFit/>
          </a:bodyPr>
          <a:lstStyle/>
          <a:p>
            <a:r>
              <a:rPr lang="en-GB" sz="4400" dirty="0" smtClean="0"/>
              <a:t>Activity 1 </a:t>
            </a:r>
            <a:r>
              <a:rPr lang="en-GB" sz="4400" dirty="0"/>
              <a:t>-</a:t>
            </a:r>
          </a:p>
        </p:txBody>
      </p:sp>
      <p:sp>
        <p:nvSpPr>
          <p:cNvPr id="12" name="TextBox 11"/>
          <p:cNvSpPr txBox="1"/>
          <p:nvPr/>
        </p:nvSpPr>
        <p:spPr>
          <a:xfrm>
            <a:off x="2974349" y="1479175"/>
            <a:ext cx="3859070" cy="769441"/>
          </a:xfrm>
          <a:prstGeom prst="rect">
            <a:avLst/>
          </a:prstGeom>
          <a:noFill/>
        </p:spPr>
        <p:txBody>
          <a:bodyPr wrap="none" rtlCol="0">
            <a:spAutoFit/>
          </a:bodyPr>
          <a:lstStyle/>
          <a:p>
            <a:r>
              <a:rPr lang="en-GB" sz="4400" dirty="0" smtClean="0"/>
              <a:t>How to help Abi</a:t>
            </a:r>
            <a:endParaRPr lang="en-GB" sz="4400" dirty="0"/>
          </a:p>
        </p:txBody>
      </p:sp>
    </p:spTree>
    <p:extLst>
      <p:ext uri="{BB962C8B-B14F-4D97-AF65-F5344CB8AC3E}">
        <p14:creationId xmlns:p14="http://schemas.microsoft.com/office/powerpoint/2010/main" val="1895172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179" y="3133428"/>
            <a:ext cx="7501271" cy="295585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9485" y="3133428"/>
            <a:ext cx="1015985" cy="101598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698" y="413274"/>
            <a:ext cx="1162545" cy="2257114"/>
          </a:xfrm>
          <a:prstGeom prst="rect">
            <a:avLst/>
          </a:prstGeom>
        </p:spPr>
      </p:pic>
      <p:sp>
        <p:nvSpPr>
          <p:cNvPr id="8" name="Rectangle 7"/>
          <p:cNvSpPr/>
          <p:nvPr/>
        </p:nvSpPr>
        <p:spPr>
          <a:xfrm>
            <a:off x="6720965" y="4000793"/>
            <a:ext cx="1455471" cy="400110"/>
          </a:xfrm>
          <a:prstGeom prst="rect">
            <a:avLst/>
          </a:prstGeom>
        </p:spPr>
        <p:txBody>
          <a:bodyPr wrap="square">
            <a:spAutoFit/>
          </a:bodyPr>
          <a:lstStyle/>
          <a:p>
            <a:r>
              <a:rPr lang="en-GB" sz="2000" b="1" dirty="0" smtClean="0"/>
              <a:t>10</a:t>
            </a:r>
            <a:r>
              <a:rPr lang="en-GB" sz="2000" b="1" dirty="0" smtClean="0">
                <a:latin typeface="HelveticaNeue" panose="00000400000000000000" pitchFamily="2" charset="0"/>
              </a:rPr>
              <a:t> </a:t>
            </a:r>
            <a:r>
              <a:rPr lang="en-GB" sz="2000" b="1" dirty="0" smtClean="0"/>
              <a:t>minutes</a:t>
            </a:r>
            <a:endParaRPr lang="en-GB" sz="2000" b="1" dirty="0"/>
          </a:p>
        </p:txBody>
      </p:sp>
      <p:sp>
        <p:nvSpPr>
          <p:cNvPr id="9" name="TextBox 8"/>
          <p:cNvSpPr txBox="1"/>
          <p:nvPr/>
        </p:nvSpPr>
        <p:spPr>
          <a:xfrm>
            <a:off x="1845326" y="675611"/>
            <a:ext cx="2613216" cy="769441"/>
          </a:xfrm>
          <a:prstGeom prst="rect">
            <a:avLst/>
          </a:prstGeom>
          <a:noFill/>
        </p:spPr>
        <p:txBody>
          <a:bodyPr wrap="none" rtlCol="0">
            <a:spAutoFit/>
          </a:bodyPr>
          <a:lstStyle/>
          <a:p>
            <a:r>
              <a:rPr lang="en-GB" sz="4400" dirty="0" smtClean="0"/>
              <a:t>Activity 2 </a:t>
            </a:r>
            <a:r>
              <a:rPr lang="en-GB" sz="4400" dirty="0"/>
              <a:t>-</a:t>
            </a:r>
          </a:p>
        </p:txBody>
      </p:sp>
      <p:sp>
        <p:nvSpPr>
          <p:cNvPr id="10" name="TextBox 9"/>
          <p:cNvSpPr txBox="1"/>
          <p:nvPr/>
        </p:nvSpPr>
        <p:spPr>
          <a:xfrm>
            <a:off x="2114928" y="1445052"/>
            <a:ext cx="5906617" cy="769441"/>
          </a:xfrm>
          <a:prstGeom prst="rect">
            <a:avLst/>
          </a:prstGeom>
          <a:noFill/>
        </p:spPr>
        <p:txBody>
          <a:bodyPr wrap="none" rtlCol="0">
            <a:spAutoFit/>
          </a:bodyPr>
          <a:lstStyle/>
          <a:p>
            <a:r>
              <a:rPr lang="en-GB" sz="4400" dirty="0" smtClean="0"/>
              <a:t>‘What does the law say?’</a:t>
            </a:r>
            <a:endParaRPr lang="en-GB" sz="4400" dirty="0"/>
          </a:p>
        </p:txBody>
      </p:sp>
      <p:sp>
        <p:nvSpPr>
          <p:cNvPr id="12" name="Rectangle 11"/>
          <p:cNvSpPr/>
          <p:nvPr/>
        </p:nvSpPr>
        <p:spPr>
          <a:xfrm>
            <a:off x="1389912" y="3734186"/>
            <a:ext cx="5183039" cy="2215991"/>
          </a:xfrm>
          <a:prstGeom prst="rect">
            <a:avLst/>
          </a:prstGeom>
        </p:spPr>
        <p:txBody>
          <a:bodyPr wrap="square">
            <a:spAutoFit/>
          </a:bodyPr>
          <a:lstStyle/>
          <a:p>
            <a:r>
              <a:rPr lang="en-GB" dirty="0" smtClean="0">
                <a:solidFill>
                  <a:schemeClr val="bg1"/>
                </a:solidFill>
              </a:rPr>
              <a:t>1. Answer </a:t>
            </a:r>
            <a:r>
              <a:rPr lang="en-GB" dirty="0">
                <a:solidFill>
                  <a:schemeClr val="bg1"/>
                </a:solidFill>
              </a:rPr>
              <a:t>the quiz (worksheet 2.2) by yourself, to the best of your </a:t>
            </a:r>
            <a:r>
              <a:rPr lang="en-GB" dirty="0" smtClean="0">
                <a:solidFill>
                  <a:schemeClr val="bg1"/>
                </a:solidFill>
              </a:rPr>
              <a:t>knowledge. </a:t>
            </a:r>
            <a:r>
              <a:rPr lang="en-GB" dirty="0">
                <a:solidFill>
                  <a:schemeClr val="bg1"/>
                </a:solidFill>
              </a:rPr>
              <a:t>(3 </a:t>
            </a:r>
            <a:r>
              <a:rPr lang="en-GB" dirty="0" smtClean="0">
                <a:solidFill>
                  <a:schemeClr val="bg1"/>
                </a:solidFill>
              </a:rPr>
              <a:t>minutes)</a:t>
            </a:r>
          </a:p>
          <a:p>
            <a:pPr marL="342900" indent="-342900">
              <a:buAutoNum type="arabicPeriod"/>
            </a:pPr>
            <a:endParaRPr lang="en-GB" sz="600" dirty="0">
              <a:solidFill>
                <a:schemeClr val="bg1"/>
              </a:solidFill>
            </a:endParaRPr>
          </a:p>
          <a:p>
            <a:r>
              <a:rPr lang="en-GB" dirty="0" smtClean="0">
                <a:solidFill>
                  <a:schemeClr val="bg1"/>
                </a:solidFill>
              </a:rPr>
              <a:t>2. Then</a:t>
            </a:r>
            <a:r>
              <a:rPr lang="en-GB" dirty="0">
                <a:solidFill>
                  <a:schemeClr val="bg1"/>
                </a:solidFill>
              </a:rPr>
              <a:t>, check your answers with the person beside </a:t>
            </a:r>
            <a:r>
              <a:rPr lang="en-GB" dirty="0" smtClean="0">
                <a:solidFill>
                  <a:schemeClr val="bg1"/>
                </a:solidFill>
              </a:rPr>
              <a:t>you. </a:t>
            </a:r>
            <a:r>
              <a:rPr lang="en-GB" dirty="0">
                <a:solidFill>
                  <a:schemeClr val="bg1"/>
                </a:solidFill>
              </a:rPr>
              <a:t>(2 </a:t>
            </a:r>
            <a:r>
              <a:rPr lang="en-GB" dirty="0" smtClean="0">
                <a:solidFill>
                  <a:schemeClr val="bg1"/>
                </a:solidFill>
              </a:rPr>
              <a:t>minutes)</a:t>
            </a:r>
          </a:p>
          <a:p>
            <a:endParaRPr lang="en-GB" sz="600" dirty="0">
              <a:solidFill>
                <a:schemeClr val="bg1"/>
              </a:solidFill>
            </a:endParaRPr>
          </a:p>
          <a:p>
            <a:r>
              <a:rPr lang="en-GB" dirty="0" smtClean="0">
                <a:solidFill>
                  <a:schemeClr val="bg1"/>
                </a:solidFill>
              </a:rPr>
              <a:t>3. In </a:t>
            </a:r>
            <a:r>
              <a:rPr lang="en-GB" dirty="0">
                <a:solidFill>
                  <a:schemeClr val="bg1"/>
                </a:solidFill>
              </a:rPr>
              <a:t>pairs, once you have received the laws online (worksheet 2.3), read through the laws and correct your </a:t>
            </a:r>
            <a:r>
              <a:rPr lang="en-GB" dirty="0" smtClean="0">
                <a:solidFill>
                  <a:schemeClr val="bg1"/>
                </a:solidFill>
              </a:rPr>
              <a:t>answers.</a:t>
            </a:r>
            <a:endParaRPr lang="en-GB" dirty="0">
              <a:solidFill>
                <a:schemeClr val="bg1"/>
              </a:solidFill>
            </a:endParaRPr>
          </a:p>
        </p:txBody>
      </p:sp>
    </p:spTree>
    <p:extLst>
      <p:ext uri="{BB962C8B-B14F-4D97-AF65-F5344CB8AC3E}">
        <p14:creationId xmlns:p14="http://schemas.microsoft.com/office/powerpoint/2010/main" val="3439713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734" y="2932725"/>
            <a:ext cx="7501271" cy="29558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040" y="2932725"/>
            <a:ext cx="1015985" cy="101598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698" y="413274"/>
            <a:ext cx="1162545" cy="2257114"/>
          </a:xfrm>
          <a:prstGeom prst="rect">
            <a:avLst/>
          </a:prstGeom>
        </p:spPr>
      </p:pic>
      <p:sp>
        <p:nvSpPr>
          <p:cNvPr id="10" name="TextBox 9"/>
          <p:cNvSpPr txBox="1"/>
          <p:nvPr/>
        </p:nvSpPr>
        <p:spPr>
          <a:xfrm>
            <a:off x="1845326" y="675611"/>
            <a:ext cx="2613216" cy="769441"/>
          </a:xfrm>
          <a:prstGeom prst="rect">
            <a:avLst/>
          </a:prstGeom>
          <a:noFill/>
        </p:spPr>
        <p:txBody>
          <a:bodyPr wrap="none" rtlCol="0">
            <a:spAutoFit/>
          </a:bodyPr>
          <a:lstStyle/>
          <a:p>
            <a:r>
              <a:rPr lang="en-GB" sz="4400" dirty="0" smtClean="0"/>
              <a:t>Activity 3 </a:t>
            </a:r>
            <a:r>
              <a:rPr lang="en-GB" sz="4400" dirty="0"/>
              <a:t>-</a:t>
            </a:r>
          </a:p>
        </p:txBody>
      </p:sp>
      <p:sp>
        <p:nvSpPr>
          <p:cNvPr id="11" name="TextBox 10"/>
          <p:cNvSpPr txBox="1"/>
          <p:nvPr/>
        </p:nvSpPr>
        <p:spPr>
          <a:xfrm>
            <a:off x="2114928" y="1445052"/>
            <a:ext cx="3672608" cy="769441"/>
          </a:xfrm>
          <a:prstGeom prst="rect">
            <a:avLst/>
          </a:prstGeom>
          <a:noFill/>
        </p:spPr>
        <p:txBody>
          <a:bodyPr wrap="none" rtlCol="0">
            <a:spAutoFit/>
          </a:bodyPr>
          <a:lstStyle/>
          <a:p>
            <a:r>
              <a:rPr lang="en-GB" sz="4400" dirty="0" smtClean="0"/>
              <a:t>Moral compass</a:t>
            </a:r>
            <a:endParaRPr lang="en-GB" sz="4400" dirty="0"/>
          </a:p>
        </p:txBody>
      </p:sp>
      <p:sp>
        <p:nvSpPr>
          <p:cNvPr id="12" name="Rectangle 11"/>
          <p:cNvSpPr/>
          <p:nvPr/>
        </p:nvSpPr>
        <p:spPr>
          <a:xfrm>
            <a:off x="1412083" y="3584235"/>
            <a:ext cx="5167423" cy="1661993"/>
          </a:xfrm>
          <a:prstGeom prst="rect">
            <a:avLst/>
          </a:prstGeom>
        </p:spPr>
        <p:txBody>
          <a:bodyPr wrap="square">
            <a:spAutoFit/>
          </a:bodyPr>
          <a:lstStyle/>
          <a:p>
            <a:r>
              <a:rPr lang="en-GB" dirty="0">
                <a:solidFill>
                  <a:schemeClr val="bg1"/>
                </a:solidFill>
              </a:rPr>
              <a:t>There </a:t>
            </a:r>
            <a:r>
              <a:rPr lang="en-GB" dirty="0" smtClean="0">
                <a:solidFill>
                  <a:schemeClr val="bg1"/>
                </a:solidFill>
              </a:rPr>
              <a:t>are </a:t>
            </a:r>
            <a:r>
              <a:rPr lang="en-GB" dirty="0">
                <a:solidFill>
                  <a:schemeClr val="bg1"/>
                </a:solidFill>
              </a:rPr>
              <a:t>signs up around the class, saying ‘</a:t>
            </a:r>
            <a:r>
              <a:rPr lang="en-GB" b="1" dirty="0">
                <a:solidFill>
                  <a:schemeClr val="bg1"/>
                </a:solidFill>
              </a:rPr>
              <a:t>I agree</a:t>
            </a:r>
            <a:r>
              <a:rPr lang="en-GB" dirty="0">
                <a:solidFill>
                  <a:schemeClr val="bg1"/>
                </a:solidFill>
              </a:rPr>
              <a:t>’, ‘</a:t>
            </a:r>
            <a:r>
              <a:rPr lang="en-GB" b="1" dirty="0">
                <a:solidFill>
                  <a:schemeClr val="bg1"/>
                </a:solidFill>
              </a:rPr>
              <a:t>I disagree</a:t>
            </a:r>
            <a:r>
              <a:rPr lang="en-GB" dirty="0">
                <a:solidFill>
                  <a:schemeClr val="bg1"/>
                </a:solidFill>
              </a:rPr>
              <a:t>’ and ‘</a:t>
            </a:r>
            <a:r>
              <a:rPr lang="en-GB" b="1" dirty="0">
                <a:solidFill>
                  <a:schemeClr val="bg1"/>
                </a:solidFill>
              </a:rPr>
              <a:t>I’m not sure/it depends</a:t>
            </a:r>
            <a:r>
              <a:rPr lang="en-GB" dirty="0" smtClean="0">
                <a:solidFill>
                  <a:schemeClr val="bg1"/>
                </a:solidFill>
              </a:rPr>
              <a:t>’.</a:t>
            </a:r>
          </a:p>
          <a:p>
            <a:endParaRPr lang="en-GB" sz="1050" dirty="0">
              <a:solidFill>
                <a:schemeClr val="bg1"/>
              </a:solidFill>
            </a:endParaRPr>
          </a:p>
          <a:p>
            <a:r>
              <a:rPr lang="en-GB" dirty="0">
                <a:solidFill>
                  <a:schemeClr val="bg1"/>
                </a:solidFill>
              </a:rPr>
              <a:t>Your teacher will read out some controversial statements and you need to walk to the sign that best reflects how you feel about that </a:t>
            </a:r>
            <a:r>
              <a:rPr lang="en-GB" dirty="0" smtClean="0">
                <a:solidFill>
                  <a:schemeClr val="bg1"/>
                </a:solidFill>
              </a:rPr>
              <a:t>statement.</a:t>
            </a:r>
            <a:endParaRPr lang="en-GB" dirty="0">
              <a:solidFill>
                <a:schemeClr val="bg1"/>
              </a:solidFill>
            </a:endParaRPr>
          </a:p>
        </p:txBody>
      </p:sp>
      <p:sp>
        <p:nvSpPr>
          <p:cNvPr id="13" name="Rectangle 12"/>
          <p:cNvSpPr/>
          <p:nvPr/>
        </p:nvSpPr>
        <p:spPr>
          <a:xfrm>
            <a:off x="829734" y="6017072"/>
            <a:ext cx="7419511" cy="369332"/>
          </a:xfrm>
          <a:prstGeom prst="rect">
            <a:avLst/>
          </a:prstGeom>
        </p:spPr>
        <p:txBody>
          <a:bodyPr wrap="square">
            <a:spAutoFit/>
          </a:bodyPr>
          <a:lstStyle/>
          <a:p>
            <a:r>
              <a:rPr lang="en-GB" dirty="0">
                <a:solidFill>
                  <a:srgbClr val="58842A"/>
                </a:solidFill>
              </a:rPr>
              <a:t>Reminder: </a:t>
            </a:r>
            <a:r>
              <a:rPr lang="en-GB" dirty="0" smtClean="0">
                <a:solidFill>
                  <a:srgbClr val="58842A"/>
                </a:solidFill>
              </a:rPr>
              <a:t>Your </a:t>
            </a:r>
            <a:r>
              <a:rPr lang="en-GB" dirty="0">
                <a:solidFill>
                  <a:srgbClr val="58842A"/>
                </a:solidFill>
              </a:rPr>
              <a:t>teacher may ask you to explain your position and </a:t>
            </a:r>
            <a:r>
              <a:rPr lang="en-GB" dirty="0" smtClean="0">
                <a:solidFill>
                  <a:srgbClr val="58842A"/>
                </a:solidFill>
              </a:rPr>
              <a:t>why</a:t>
            </a:r>
            <a:endParaRPr lang="en-GB" dirty="0">
              <a:solidFill>
                <a:srgbClr val="58842A"/>
              </a:solidFill>
            </a:endParaRPr>
          </a:p>
        </p:txBody>
      </p:sp>
      <p:sp>
        <p:nvSpPr>
          <p:cNvPr id="14" name="Rectangle 13"/>
          <p:cNvSpPr/>
          <p:nvPr/>
        </p:nvSpPr>
        <p:spPr>
          <a:xfrm>
            <a:off x="6727520" y="3877151"/>
            <a:ext cx="1455471" cy="400110"/>
          </a:xfrm>
          <a:prstGeom prst="rect">
            <a:avLst/>
          </a:prstGeom>
        </p:spPr>
        <p:txBody>
          <a:bodyPr wrap="square">
            <a:spAutoFit/>
          </a:bodyPr>
          <a:lstStyle/>
          <a:p>
            <a:r>
              <a:rPr lang="en-GB" sz="2000" b="1" dirty="0" smtClean="0"/>
              <a:t>10</a:t>
            </a:r>
            <a:r>
              <a:rPr lang="en-GB" sz="2000" b="1" dirty="0" smtClean="0">
                <a:latin typeface="HelveticaNeue" panose="00000400000000000000" pitchFamily="2" charset="0"/>
              </a:rPr>
              <a:t> </a:t>
            </a:r>
            <a:r>
              <a:rPr lang="en-GB" sz="2000" b="1" dirty="0" smtClean="0"/>
              <a:t>minutes</a:t>
            </a:r>
            <a:endParaRPr lang="en-GB" sz="2000" b="1" dirty="0"/>
          </a:p>
        </p:txBody>
      </p:sp>
    </p:spTree>
    <p:extLst>
      <p:ext uri="{BB962C8B-B14F-4D97-AF65-F5344CB8AC3E}">
        <p14:creationId xmlns:p14="http://schemas.microsoft.com/office/powerpoint/2010/main" val="729842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73874">
            <a:off x="324087" y="498694"/>
            <a:ext cx="2247740" cy="730844"/>
          </a:xfrm>
          <a:prstGeom prst="rect">
            <a:avLst/>
          </a:prstGeom>
        </p:spPr>
      </p:pic>
      <p:grpSp>
        <p:nvGrpSpPr>
          <p:cNvPr id="8" name="Group 7"/>
          <p:cNvGrpSpPr/>
          <p:nvPr/>
        </p:nvGrpSpPr>
        <p:grpSpPr>
          <a:xfrm>
            <a:off x="5571470" y="1794599"/>
            <a:ext cx="3359880" cy="1203825"/>
            <a:chOff x="3859627" y="391059"/>
            <a:chExt cx="4657051" cy="1746994"/>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859627" y="391059"/>
              <a:ext cx="4540094" cy="1746994"/>
            </a:xfrm>
            <a:prstGeom prst="rect">
              <a:avLst/>
            </a:prstGeom>
          </p:spPr>
        </p:pic>
        <p:sp>
          <p:nvSpPr>
            <p:cNvPr id="10" name="Rectangle 9"/>
            <p:cNvSpPr/>
            <p:nvPr/>
          </p:nvSpPr>
          <p:spPr>
            <a:xfrm>
              <a:off x="3986811" y="583414"/>
              <a:ext cx="4529867" cy="1027286"/>
            </a:xfrm>
            <a:prstGeom prst="rect">
              <a:avLst/>
            </a:prstGeom>
          </p:spPr>
          <p:txBody>
            <a:bodyPr wrap="square">
              <a:spAutoFit/>
            </a:bodyPr>
            <a:lstStyle/>
            <a:p>
              <a:r>
                <a:rPr lang="en-GB" sz="2000" dirty="0">
                  <a:solidFill>
                    <a:schemeClr val="bg1"/>
                  </a:solidFill>
                </a:rPr>
                <a:t>“Girls have a more negative experience online” </a:t>
              </a:r>
            </a:p>
          </p:txBody>
        </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994858">
            <a:off x="-71938" y="2031399"/>
            <a:ext cx="4350075" cy="3505555"/>
          </a:xfrm>
          <a:prstGeom prst="rect">
            <a:avLst/>
          </a:prstGeom>
          <a:ln>
            <a:solidFill>
              <a:schemeClr val="tx1"/>
            </a:solidFill>
          </a:ln>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535808" y="3461227"/>
            <a:ext cx="3697474" cy="2955851"/>
          </a:xfrm>
          <a:prstGeom prst="rect">
            <a:avLst/>
          </a:prstGeom>
        </p:spPr>
      </p:pic>
      <p:sp>
        <p:nvSpPr>
          <p:cNvPr id="14" name="Rectangle 13"/>
          <p:cNvSpPr/>
          <p:nvPr/>
        </p:nvSpPr>
        <p:spPr>
          <a:xfrm>
            <a:off x="4784935" y="3969656"/>
            <a:ext cx="2998381" cy="1938992"/>
          </a:xfrm>
          <a:prstGeom prst="rect">
            <a:avLst/>
          </a:prstGeom>
        </p:spPr>
        <p:txBody>
          <a:bodyPr wrap="square">
            <a:spAutoFit/>
          </a:bodyPr>
          <a:lstStyle/>
          <a:p>
            <a:r>
              <a:rPr lang="en-GB" sz="2000" dirty="0">
                <a:solidFill>
                  <a:schemeClr val="bg1"/>
                </a:solidFill>
              </a:rPr>
              <a:t>Fill out exit slip and tear off any question you have and put it in the anonymous question box. This will be answered at the next lesson. </a:t>
            </a:r>
          </a:p>
        </p:txBody>
      </p:sp>
      <p:grpSp>
        <p:nvGrpSpPr>
          <p:cNvPr id="16" name="Group 15"/>
          <p:cNvGrpSpPr/>
          <p:nvPr/>
        </p:nvGrpSpPr>
        <p:grpSpPr>
          <a:xfrm>
            <a:off x="3732398" y="691809"/>
            <a:ext cx="4380243" cy="1880745"/>
            <a:chOff x="3846757" y="1123992"/>
            <a:chExt cx="4380243" cy="1880745"/>
          </a:xfrm>
        </p:grpSpPr>
        <p:sp>
          <p:nvSpPr>
            <p:cNvPr id="7" name="Rectangle 6"/>
            <p:cNvSpPr/>
            <p:nvPr/>
          </p:nvSpPr>
          <p:spPr>
            <a:xfrm>
              <a:off x="4371957" y="1204092"/>
              <a:ext cx="3855043" cy="830997"/>
            </a:xfrm>
            <a:prstGeom prst="rect">
              <a:avLst/>
            </a:prstGeom>
          </p:spPr>
          <p:txBody>
            <a:bodyPr wrap="square">
              <a:spAutoFit/>
            </a:bodyPr>
            <a:lstStyle/>
            <a:p>
              <a:r>
                <a:rPr lang="en-GB" sz="2400" dirty="0" smtClean="0"/>
                <a:t>What do you now think about our starter question?</a:t>
              </a:r>
              <a:endParaRPr lang="en-GB" sz="2400" dirty="0"/>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6757" y="1123992"/>
              <a:ext cx="968693" cy="1880745"/>
            </a:xfrm>
            <a:prstGeom prst="rect">
              <a:avLst/>
            </a:prstGeom>
          </p:spPr>
        </p:pic>
      </p:grpSp>
    </p:spTree>
    <p:extLst>
      <p:ext uri="{BB962C8B-B14F-4D97-AF65-F5344CB8AC3E}">
        <p14:creationId xmlns:p14="http://schemas.microsoft.com/office/powerpoint/2010/main" val="3888793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43766" y="279146"/>
            <a:ext cx="3518084" cy="461665"/>
          </a:xfrm>
          <a:prstGeom prst="rect">
            <a:avLst/>
          </a:prstGeom>
          <a:noFill/>
        </p:spPr>
        <p:txBody>
          <a:bodyPr wrap="square" rtlCol="0">
            <a:spAutoFit/>
          </a:bodyPr>
          <a:lstStyle/>
          <a:p>
            <a:r>
              <a:rPr lang="en-GB" sz="2400" dirty="0" smtClean="0">
                <a:solidFill>
                  <a:prstClr val="black"/>
                </a:solidFill>
              </a:rPr>
              <a:t>Part of the</a:t>
            </a:r>
            <a:endParaRPr lang="en-GB" sz="2400" dirty="0">
              <a:solidFill>
                <a:prstClr val="black"/>
              </a:solidFill>
            </a:endParaRPr>
          </a:p>
        </p:txBody>
      </p:sp>
      <p:sp>
        <p:nvSpPr>
          <p:cNvPr id="12" name="TextBox 11"/>
          <p:cNvSpPr txBox="1"/>
          <p:nvPr/>
        </p:nvSpPr>
        <p:spPr>
          <a:xfrm>
            <a:off x="2152846" y="2318995"/>
            <a:ext cx="3518084" cy="461665"/>
          </a:xfrm>
          <a:prstGeom prst="rect">
            <a:avLst/>
          </a:prstGeom>
          <a:noFill/>
        </p:spPr>
        <p:txBody>
          <a:bodyPr wrap="square" rtlCol="0">
            <a:spAutoFit/>
          </a:bodyPr>
          <a:lstStyle/>
          <a:p>
            <a:r>
              <a:rPr lang="en-GB" sz="2400" dirty="0" smtClean="0">
                <a:solidFill>
                  <a:prstClr val="black"/>
                </a:solidFill>
              </a:rPr>
              <a:t>PSHE Toolkit</a:t>
            </a:r>
            <a:endParaRPr lang="en-GB" sz="2400" dirty="0">
              <a:solidFill>
                <a:prstClr val="black"/>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8350" r="25361" b="27561"/>
          <a:stretch/>
        </p:blipFill>
        <p:spPr>
          <a:xfrm>
            <a:off x="543690" y="740812"/>
            <a:ext cx="3318236" cy="1597036"/>
          </a:xfrm>
          <a:prstGeom prst="rect">
            <a:avLst/>
          </a:prstGeom>
        </p:spPr>
      </p:pic>
      <p:sp>
        <p:nvSpPr>
          <p:cNvPr id="13" name="TextBox 12"/>
          <p:cNvSpPr txBox="1"/>
          <p:nvPr/>
        </p:nvSpPr>
        <p:spPr>
          <a:xfrm>
            <a:off x="2522063" y="3587241"/>
            <a:ext cx="4133261" cy="461665"/>
          </a:xfrm>
          <a:prstGeom prst="rect">
            <a:avLst/>
          </a:prstGeom>
          <a:noFill/>
        </p:spPr>
        <p:txBody>
          <a:bodyPr wrap="square" rtlCol="0">
            <a:spAutoFit/>
          </a:bodyPr>
          <a:lstStyle/>
          <a:p>
            <a:r>
              <a:rPr lang="en-GB" sz="2400" dirty="0" smtClean="0">
                <a:solidFill>
                  <a:prstClr val="black"/>
                </a:solidFill>
                <a:hlinkClick r:id="rId3"/>
              </a:rPr>
              <a:t>www.childnet.com/pshetoolkit</a:t>
            </a:r>
            <a:r>
              <a:rPr lang="en-GB" sz="2400" dirty="0" smtClean="0">
                <a:solidFill>
                  <a:prstClr val="black"/>
                </a:solidFill>
              </a:rPr>
              <a:t> </a:t>
            </a:r>
            <a:endParaRPr lang="en-GB" sz="2400" dirty="0">
              <a:solidFill>
                <a:prstClr val="black"/>
              </a:solidFill>
            </a:endParaRPr>
          </a:p>
        </p:txBody>
      </p:sp>
      <p:sp>
        <p:nvSpPr>
          <p:cNvPr id="14" name="TextBox 13"/>
          <p:cNvSpPr txBox="1"/>
          <p:nvPr/>
        </p:nvSpPr>
        <p:spPr>
          <a:xfrm>
            <a:off x="2829651" y="3220471"/>
            <a:ext cx="3518084" cy="461665"/>
          </a:xfrm>
          <a:prstGeom prst="rect">
            <a:avLst/>
          </a:prstGeom>
          <a:noFill/>
        </p:spPr>
        <p:txBody>
          <a:bodyPr wrap="square" rtlCol="0">
            <a:spAutoFit/>
          </a:bodyPr>
          <a:lstStyle/>
          <a:p>
            <a:r>
              <a:rPr lang="en-GB" sz="2400" dirty="0" smtClean="0">
                <a:solidFill>
                  <a:prstClr val="black"/>
                </a:solidFill>
              </a:rPr>
              <a:t>Available to download at:</a:t>
            </a:r>
            <a:endParaRPr lang="en-GB" sz="2400" dirty="0">
              <a:solidFill>
                <a:prstClr val="black"/>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3993" y="990999"/>
            <a:ext cx="4164954" cy="1140587"/>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90" y="4917882"/>
            <a:ext cx="1931927" cy="781228"/>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60474" y="4917882"/>
            <a:ext cx="1804255" cy="876692"/>
          </a:xfrm>
          <a:prstGeom prst="rect">
            <a:avLst/>
          </a:prstGeom>
        </p:spPr>
      </p:pic>
      <p:sp>
        <p:nvSpPr>
          <p:cNvPr id="18" name="TextBox 17"/>
          <p:cNvSpPr txBox="1"/>
          <p:nvPr/>
        </p:nvSpPr>
        <p:spPr>
          <a:xfrm>
            <a:off x="6651088" y="4548550"/>
            <a:ext cx="1504553" cy="369332"/>
          </a:xfrm>
          <a:prstGeom prst="rect">
            <a:avLst/>
          </a:prstGeom>
          <a:noFill/>
        </p:spPr>
        <p:txBody>
          <a:bodyPr wrap="square" rtlCol="0">
            <a:spAutoFit/>
          </a:bodyPr>
          <a:lstStyle/>
          <a:p>
            <a:r>
              <a:rPr lang="en-GB" dirty="0" smtClean="0">
                <a:solidFill>
                  <a:prstClr val="black"/>
                </a:solidFill>
              </a:rPr>
              <a:t>Co-funded by</a:t>
            </a:r>
            <a:endParaRPr lang="en-GB" dirty="0">
              <a:solidFill>
                <a:prstClr val="black"/>
              </a:solidFill>
            </a:endParaRP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4660" y="5210129"/>
            <a:ext cx="3506771" cy="488981"/>
          </a:xfrm>
          <a:prstGeom prst="rect">
            <a:avLst/>
          </a:prstGeom>
        </p:spPr>
      </p:pic>
      <p:sp>
        <p:nvSpPr>
          <p:cNvPr id="2" name="Rectangle 1"/>
          <p:cNvSpPr/>
          <p:nvPr/>
        </p:nvSpPr>
        <p:spPr>
          <a:xfrm>
            <a:off x="1720140" y="6145587"/>
            <a:ext cx="4935184" cy="415498"/>
          </a:xfrm>
          <a:prstGeom prst="rect">
            <a:avLst/>
          </a:prstGeom>
        </p:spPr>
        <p:txBody>
          <a:bodyPr wrap="square">
            <a:spAutoFit/>
          </a:bodyPr>
          <a:lstStyle/>
          <a:p>
            <a:r>
              <a:rPr lang="en-GB" sz="1050" dirty="0">
                <a:solidFill>
                  <a:srgbClr val="5C5C5C"/>
                </a:solidFill>
              </a:rPr>
              <a:t>Crossing the </a:t>
            </a:r>
            <a:r>
              <a:rPr lang="en-GB" sz="1050" dirty="0" smtClean="0">
                <a:solidFill>
                  <a:srgbClr val="5C5C5C"/>
                </a:solidFill>
              </a:rPr>
              <a:t>Line </a:t>
            </a:r>
            <a:r>
              <a:rPr lang="en-GB" sz="1050" dirty="0">
                <a:solidFill>
                  <a:srgbClr val="5C5C5C"/>
                </a:solidFill>
              </a:rPr>
              <a:t>PSHE toolkit 2016 by </a:t>
            </a:r>
            <a:r>
              <a:rPr lang="en-GB" sz="1050" dirty="0">
                <a:solidFill>
                  <a:srgbClr val="FF6600"/>
                </a:solidFill>
                <a:hlinkClick r:id="rId8"/>
              </a:rPr>
              <a:t>Childnet International</a:t>
            </a:r>
            <a:r>
              <a:rPr lang="en-GB" sz="1050" dirty="0">
                <a:solidFill>
                  <a:srgbClr val="5C5C5C"/>
                </a:solidFill>
              </a:rPr>
              <a:t> is licensed under a </a:t>
            </a:r>
            <a:r>
              <a:rPr lang="en-GB" sz="1050" dirty="0">
                <a:solidFill>
                  <a:srgbClr val="FF6600"/>
                </a:solidFill>
                <a:hlinkClick r:id="rId9"/>
              </a:rPr>
              <a:t>Creative Commons Attribution-</a:t>
            </a:r>
            <a:r>
              <a:rPr lang="en-GB" sz="1050" dirty="0" err="1">
                <a:solidFill>
                  <a:srgbClr val="FF6600"/>
                </a:solidFill>
                <a:hlinkClick r:id="rId9"/>
              </a:rPr>
              <a:t>NonCommercial</a:t>
            </a:r>
            <a:r>
              <a:rPr lang="en-GB" sz="1050" dirty="0">
                <a:solidFill>
                  <a:srgbClr val="FF6600"/>
                </a:solidFill>
                <a:hlinkClick r:id="rId9"/>
              </a:rPr>
              <a:t>-</a:t>
            </a:r>
            <a:r>
              <a:rPr lang="en-GB" sz="1050" dirty="0" err="1">
                <a:solidFill>
                  <a:srgbClr val="FF6600"/>
                </a:solidFill>
                <a:hlinkClick r:id="rId9"/>
              </a:rPr>
              <a:t>ShareAlike</a:t>
            </a:r>
            <a:r>
              <a:rPr lang="en-GB" sz="1050" dirty="0">
                <a:solidFill>
                  <a:srgbClr val="FF6600"/>
                </a:solidFill>
                <a:hlinkClick r:id="rId9"/>
              </a:rPr>
              <a:t> 4.0 International License</a:t>
            </a:r>
            <a:r>
              <a:rPr lang="en-GB" sz="1050" dirty="0">
                <a:solidFill>
                  <a:srgbClr val="5C5C5C"/>
                </a:solidFill>
              </a:rPr>
              <a:t>.</a:t>
            </a:r>
            <a:endParaRPr lang="en-GB" sz="1050" dirty="0">
              <a:solidFill>
                <a:prstClr val="black"/>
              </a:solidFill>
            </a:endParaRPr>
          </a:p>
        </p:txBody>
      </p:sp>
      <p:pic>
        <p:nvPicPr>
          <p:cNvPr id="4" name="Picture 3"/>
          <p:cNvPicPr>
            <a:picLocks noChangeAspect="1"/>
          </p:cNvPicPr>
          <p:nvPr/>
        </p:nvPicPr>
        <p:blipFill>
          <a:blip r:embed="rId10"/>
          <a:stretch>
            <a:fillRect/>
          </a:stretch>
        </p:blipFill>
        <p:spPr>
          <a:xfrm>
            <a:off x="490053" y="6126821"/>
            <a:ext cx="1230087" cy="430683"/>
          </a:xfrm>
          <a:prstGeom prst="rect">
            <a:avLst/>
          </a:prstGeom>
        </p:spPr>
      </p:pic>
    </p:spTree>
    <p:extLst>
      <p:ext uri="{BB962C8B-B14F-4D97-AF65-F5344CB8AC3E}">
        <p14:creationId xmlns:p14="http://schemas.microsoft.com/office/powerpoint/2010/main" val="926073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3181" y="175926"/>
            <a:ext cx="4358451" cy="1093078"/>
          </a:xfrm>
          <a:prstGeom prst="rect">
            <a:avLst/>
          </a:prstGeom>
        </p:spPr>
      </p:pic>
      <p:grpSp>
        <p:nvGrpSpPr>
          <p:cNvPr id="2" name="Group 1"/>
          <p:cNvGrpSpPr/>
          <p:nvPr/>
        </p:nvGrpSpPr>
        <p:grpSpPr>
          <a:xfrm>
            <a:off x="596577" y="1577765"/>
            <a:ext cx="6909382" cy="1146953"/>
            <a:chOff x="180213" y="1258641"/>
            <a:chExt cx="6909382" cy="1146953"/>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213" y="1258641"/>
              <a:ext cx="6909382" cy="1146953"/>
            </a:xfrm>
            <a:prstGeom prst="rect">
              <a:avLst/>
            </a:prstGeom>
          </p:spPr>
        </p:pic>
        <p:sp>
          <p:nvSpPr>
            <p:cNvPr id="7" name="Rectangle 6"/>
            <p:cNvSpPr/>
            <p:nvPr/>
          </p:nvSpPr>
          <p:spPr>
            <a:xfrm>
              <a:off x="479620" y="1475809"/>
              <a:ext cx="6310569" cy="403856"/>
            </a:xfrm>
            <a:prstGeom prst="rect">
              <a:avLst/>
            </a:prstGeom>
          </p:spPr>
          <p:txBody>
            <a:bodyPr wrap="square">
              <a:spAutoFit/>
            </a:bodyPr>
            <a:lstStyle/>
            <a:p>
              <a:r>
                <a:rPr lang="en-GB" sz="2100" dirty="0">
                  <a:solidFill>
                    <a:schemeClr val="bg1"/>
                  </a:solidFill>
                </a:rPr>
                <a:t>Students can </a:t>
              </a:r>
              <a:r>
                <a:rPr lang="en-GB" sz="2100" u="sng" dirty="0" smtClean="0">
                  <a:solidFill>
                    <a:schemeClr val="bg1"/>
                  </a:solidFill>
                </a:rPr>
                <a:t>understand the pressures on young people to send naked pictures</a:t>
              </a:r>
              <a:r>
                <a:rPr lang="en-GB" sz="2100" dirty="0" smtClean="0">
                  <a:solidFill>
                    <a:schemeClr val="bg1"/>
                  </a:solidFill>
                </a:rPr>
                <a:t>  (sexts)</a:t>
              </a:r>
              <a:endParaRPr lang="en-GB" sz="2100" dirty="0">
                <a:solidFill>
                  <a:schemeClr val="bg1"/>
                </a:solidFill>
              </a:endParaRPr>
            </a:p>
          </p:txBody>
        </p:sp>
      </p:grpSp>
      <p:grpSp>
        <p:nvGrpSpPr>
          <p:cNvPr id="8" name="Group 7"/>
          <p:cNvGrpSpPr/>
          <p:nvPr/>
        </p:nvGrpSpPr>
        <p:grpSpPr>
          <a:xfrm>
            <a:off x="879962" y="2877544"/>
            <a:ext cx="7246438" cy="968166"/>
            <a:chOff x="975655" y="2262616"/>
            <a:chExt cx="7246438" cy="968166"/>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655" y="2262616"/>
              <a:ext cx="7246438" cy="968166"/>
            </a:xfrm>
            <a:prstGeom prst="rect">
              <a:avLst/>
            </a:prstGeom>
          </p:spPr>
        </p:pic>
        <p:sp>
          <p:nvSpPr>
            <p:cNvPr id="10" name="Rectangle 9"/>
            <p:cNvSpPr/>
            <p:nvPr/>
          </p:nvSpPr>
          <p:spPr>
            <a:xfrm>
              <a:off x="1816734" y="2454463"/>
              <a:ext cx="6317979" cy="738664"/>
            </a:xfrm>
            <a:prstGeom prst="rect">
              <a:avLst/>
            </a:prstGeom>
          </p:spPr>
          <p:txBody>
            <a:bodyPr wrap="square">
              <a:spAutoFit/>
            </a:bodyPr>
            <a:lstStyle/>
            <a:p>
              <a:r>
                <a:rPr lang="en-GB" sz="2100" dirty="0">
                  <a:solidFill>
                    <a:schemeClr val="bg1"/>
                  </a:solidFill>
                </a:rPr>
                <a:t>Students can </a:t>
              </a:r>
              <a:r>
                <a:rPr lang="en-GB" sz="2100" u="sng" dirty="0" smtClean="0">
                  <a:solidFill>
                    <a:schemeClr val="bg1"/>
                  </a:solidFill>
                </a:rPr>
                <a:t>give advice to others </a:t>
              </a:r>
              <a:r>
                <a:rPr lang="en-GB" sz="2100" dirty="0" smtClean="0">
                  <a:solidFill>
                    <a:schemeClr val="bg1"/>
                  </a:solidFill>
                </a:rPr>
                <a:t>to avoid sending a sext</a:t>
              </a:r>
              <a:endParaRPr lang="en-GB" sz="2100" dirty="0">
                <a:solidFill>
                  <a:schemeClr val="bg1"/>
                </a:solidFill>
              </a:endParaRPr>
            </a:p>
          </p:txBody>
        </p:sp>
      </p:grpSp>
      <p:grpSp>
        <p:nvGrpSpPr>
          <p:cNvPr id="11" name="Group 10"/>
          <p:cNvGrpSpPr/>
          <p:nvPr/>
        </p:nvGrpSpPr>
        <p:grpSpPr>
          <a:xfrm>
            <a:off x="394559" y="4004964"/>
            <a:ext cx="7528393" cy="1087587"/>
            <a:chOff x="334472" y="3403799"/>
            <a:chExt cx="7528393" cy="1087587"/>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472" y="3403799"/>
              <a:ext cx="7528393" cy="1087587"/>
            </a:xfrm>
            <a:prstGeom prst="rect">
              <a:avLst/>
            </a:prstGeom>
          </p:spPr>
        </p:pic>
        <p:sp>
          <p:nvSpPr>
            <p:cNvPr id="13" name="Rectangle 12"/>
            <p:cNvSpPr/>
            <p:nvPr/>
          </p:nvSpPr>
          <p:spPr>
            <a:xfrm>
              <a:off x="877854" y="3600382"/>
              <a:ext cx="6832761" cy="738664"/>
            </a:xfrm>
            <a:prstGeom prst="rect">
              <a:avLst/>
            </a:prstGeom>
          </p:spPr>
          <p:txBody>
            <a:bodyPr wrap="square">
              <a:spAutoFit/>
            </a:bodyPr>
            <a:lstStyle/>
            <a:p>
              <a:r>
                <a:rPr lang="en-GB" sz="2100" dirty="0">
                  <a:solidFill>
                    <a:schemeClr val="bg1"/>
                  </a:solidFill>
                </a:rPr>
                <a:t>Students can</a:t>
              </a:r>
              <a:r>
                <a:rPr lang="en-GB" sz="2100" b="1" dirty="0">
                  <a:solidFill>
                    <a:schemeClr val="bg1"/>
                  </a:solidFill>
                </a:rPr>
                <a:t> </a:t>
              </a:r>
              <a:r>
                <a:rPr lang="en-GB" sz="2100" u="sng" dirty="0" smtClean="0">
                  <a:solidFill>
                    <a:schemeClr val="bg1"/>
                  </a:solidFill>
                </a:rPr>
                <a:t>understand the possible consequences of sending a sext,</a:t>
              </a:r>
              <a:r>
                <a:rPr lang="en-GB" sz="2100" dirty="0" smtClean="0">
                  <a:solidFill>
                    <a:schemeClr val="bg1"/>
                  </a:solidFill>
                </a:rPr>
                <a:t> including the legal consequences </a:t>
              </a:r>
              <a:endParaRPr lang="en-GB" sz="2100" dirty="0">
                <a:solidFill>
                  <a:schemeClr val="bg1"/>
                </a:solidFill>
              </a:endParaRPr>
            </a:p>
          </p:txBody>
        </p:sp>
      </p:grpSp>
      <p:grpSp>
        <p:nvGrpSpPr>
          <p:cNvPr id="14" name="Group 13"/>
          <p:cNvGrpSpPr/>
          <p:nvPr/>
        </p:nvGrpSpPr>
        <p:grpSpPr>
          <a:xfrm>
            <a:off x="818570" y="5269579"/>
            <a:ext cx="7632839" cy="927212"/>
            <a:chOff x="914263" y="4609674"/>
            <a:chExt cx="7632839" cy="927212"/>
          </a:xfrm>
        </p:grpSpPr>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263" y="4609674"/>
              <a:ext cx="7632839" cy="927212"/>
            </a:xfrm>
            <a:prstGeom prst="rect">
              <a:avLst/>
            </a:prstGeom>
          </p:spPr>
        </p:pic>
        <p:sp>
          <p:nvSpPr>
            <p:cNvPr id="16" name="Rectangle 15"/>
            <p:cNvSpPr/>
            <p:nvPr/>
          </p:nvSpPr>
          <p:spPr>
            <a:xfrm>
              <a:off x="1860112" y="4777981"/>
              <a:ext cx="6361981" cy="738664"/>
            </a:xfrm>
            <a:prstGeom prst="rect">
              <a:avLst/>
            </a:prstGeom>
          </p:spPr>
          <p:txBody>
            <a:bodyPr wrap="square">
              <a:spAutoFit/>
            </a:bodyPr>
            <a:lstStyle/>
            <a:p>
              <a:r>
                <a:rPr lang="en-GB" sz="2100" dirty="0">
                  <a:solidFill>
                    <a:schemeClr val="bg1"/>
                  </a:solidFill>
                </a:rPr>
                <a:t>Students </a:t>
              </a:r>
              <a:r>
                <a:rPr lang="en-GB" sz="2100" dirty="0" smtClean="0">
                  <a:solidFill>
                    <a:schemeClr val="bg1"/>
                  </a:solidFill>
                </a:rPr>
                <a:t>can </a:t>
              </a:r>
              <a:r>
                <a:rPr lang="en-GB" sz="2100" u="sng" dirty="0" smtClean="0">
                  <a:solidFill>
                    <a:schemeClr val="bg1"/>
                  </a:solidFill>
                </a:rPr>
                <a:t>discuss if girls have a (more) negative experience online </a:t>
              </a:r>
              <a:endParaRPr lang="en-GB" sz="2100" dirty="0">
                <a:solidFill>
                  <a:schemeClr val="bg1"/>
                </a:solidFill>
              </a:endParaRPr>
            </a:p>
          </p:txBody>
        </p:sp>
      </p:grpSp>
    </p:spTree>
    <p:extLst>
      <p:ext uri="{BB962C8B-B14F-4D97-AF65-F5344CB8AC3E}">
        <p14:creationId xmlns:p14="http://schemas.microsoft.com/office/powerpoint/2010/main" val="1998773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417" y="1879348"/>
            <a:ext cx="6794205" cy="435133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610" y="353185"/>
            <a:ext cx="4937807" cy="1348025"/>
          </a:xfrm>
          <a:prstGeom prst="rect">
            <a:avLst/>
          </a:prstGeom>
        </p:spPr>
      </p:pic>
      <p:sp>
        <p:nvSpPr>
          <p:cNvPr id="4" name="Rectangle 3"/>
          <p:cNvSpPr/>
          <p:nvPr/>
        </p:nvSpPr>
        <p:spPr>
          <a:xfrm>
            <a:off x="2384104" y="2570854"/>
            <a:ext cx="5103628" cy="3539430"/>
          </a:xfrm>
          <a:prstGeom prst="rect">
            <a:avLst/>
          </a:prstGeom>
        </p:spPr>
        <p:txBody>
          <a:bodyPr wrap="square">
            <a:spAutoFit/>
          </a:bodyPr>
          <a:lstStyle/>
          <a:p>
            <a:r>
              <a:rPr lang="en-GB" sz="2800" dirty="0" smtClean="0">
                <a:solidFill>
                  <a:schemeClr val="bg1"/>
                </a:solidFill>
              </a:rPr>
              <a:t>Starter discussion</a:t>
            </a:r>
            <a:endParaRPr lang="en-GB" sz="2800" dirty="0">
              <a:solidFill>
                <a:schemeClr val="bg1"/>
              </a:solidFill>
            </a:endParaRPr>
          </a:p>
          <a:p>
            <a:r>
              <a:rPr lang="en-GB" sz="2800" dirty="0">
                <a:solidFill>
                  <a:schemeClr val="bg1"/>
                </a:solidFill>
              </a:rPr>
              <a:t>Watch film</a:t>
            </a:r>
          </a:p>
          <a:p>
            <a:r>
              <a:rPr lang="en-GB" sz="2800" dirty="0">
                <a:solidFill>
                  <a:schemeClr val="bg1"/>
                </a:solidFill>
              </a:rPr>
              <a:t>Discussion </a:t>
            </a:r>
            <a:r>
              <a:rPr lang="en-GB" sz="2800" dirty="0" smtClean="0">
                <a:solidFill>
                  <a:schemeClr val="bg1"/>
                </a:solidFill>
              </a:rPr>
              <a:t>questions</a:t>
            </a:r>
          </a:p>
          <a:p>
            <a:r>
              <a:rPr lang="en-GB" sz="2800" dirty="0" smtClean="0">
                <a:solidFill>
                  <a:schemeClr val="bg1"/>
                </a:solidFill>
              </a:rPr>
              <a:t>---------------------------------------</a:t>
            </a:r>
            <a:endParaRPr lang="en-GB" sz="2800" dirty="0">
              <a:solidFill>
                <a:schemeClr val="bg1"/>
              </a:solidFill>
            </a:endParaRPr>
          </a:p>
          <a:p>
            <a:r>
              <a:rPr lang="en-GB" sz="2800" dirty="0">
                <a:solidFill>
                  <a:schemeClr val="bg1"/>
                </a:solidFill>
              </a:rPr>
              <a:t>Activity 1: How to help Abi</a:t>
            </a:r>
          </a:p>
          <a:p>
            <a:r>
              <a:rPr lang="en-GB" sz="2800" dirty="0">
                <a:solidFill>
                  <a:schemeClr val="bg1"/>
                </a:solidFill>
              </a:rPr>
              <a:t>Activity 2: Quiz</a:t>
            </a:r>
          </a:p>
          <a:p>
            <a:r>
              <a:rPr lang="en-GB" sz="2800" dirty="0">
                <a:solidFill>
                  <a:schemeClr val="bg1"/>
                </a:solidFill>
              </a:rPr>
              <a:t>Activity 3: Moral thermometer </a:t>
            </a:r>
          </a:p>
          <a:p>
            <a:r>
              <a:rPr lang="en-GB" sz="2800" dirty="0">
                <a:solidFill>
                  <a:schemeClr val="bg1"/>
                </a:solidFill>
              </a:rPr>
              <a:t>Plenary</a:t>
            </a:r>
          </a:p>
        </p:txBody>
      </p:sp>
    </p:spTree>
    <p:extLst>
      <p:ext uri="{BB962C8B-B14F-4D97-AF65-F5344CB8AC3E}">
        <p14:creationId xmlns:p14="http://schemas.microsoft.com/office/powerpoint/2010/main" val="2243700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358" y="3305197"/>
            <a:ext cx="8472384" cy="2398020"/>
          </a:xfrm>
          <a:prstGeom prst="rect">
            <a:avLst/>
          </a:prstGeom>
        </p:spPr>
      </p:pic>
      <p:sp>
        <p:nvSpPr>
          <p:cNvPr id="8" name="Rectangle 7"/>
          <p:cNvSpPr/>
          <p:nvPr/>
        </p:nvSpPr>
        <p:spPr>
          <a:xfrm>
            <a:off x="1360967" y="3771590"/>
            <a:ext cx="6836736" cy="954107"/>
          </a:xfrm>
          <a:prstGeom prst="rect">
            <a:avLst/>
          </a:prstGeom>
        </p:spPr>
        <p:txBody>
          <a:bodyPr wrap="square">
            <a:spAutoFit/>
          </a:bodyPr>
          <a:lstStyle/>
          <a:p>
            <a:r>
              <a:rPr lang="en-GB" sz="2800" dirty="0">
                <a:solidFill>
                  <a:schemeClr val="bg1"/>
                </a:solidFill>
              </a:rPr>
              <a:t>Speak to the person beside you: do you agree, do you disagree? Why</a:t>
            </a:r>
            <a:r>
              <a:rPr lang="en-GB" sz="2800" dirty="0" smtClean="0">
                <a:solidFill>
                  <a:schemeClr val="bg1"/>
                </a:solidFill>
              </a:rPr>
              <a:t>?</a:t>
            </a:r>
          </a:p>
        </p:txBody>
      </p:sp>
      <p:sp>
        <p:nvSpPr>
          <p:cNvPr id="9" name="Rectangle 8"/>
          <p:cNvSpPr/>
          <p:nvPr/>
        </p:nvSpPr>
        <p:spPr>
          <a:xfrm>
            <a:off x="1268818" y="4891552"/>
            <a:ext cx="1793359" cy="523220"/>
          </a:xfrm>
          <a:prstGeom prst="rect">
            <a:avLst/>
          </a:prstGeom>
        </p:spPr>
        <p:txBody>
          <a:bodyPr wrap="square">
            <a:spAutoFit/>
          </a:bodyPr>
          <a:lstStyle/>
          <a:p>
            <a:pPr algn="ctr"/>
            <a:r>
              <a:rPr lang="en-GB" sz="2800" b="1" dirty="0" smtClean="0">
                <a:solidFill>
                  <a:schemeClr val="bg1"/>
                </a:solidFill>
              </a:rPr>
              <a:t>Class vote</a:t>
            </a:r>
          </a:p>
        </p:txBody>
      </p:sp>
      <p:grpSp>
        <p:nvGrpSpPr>
          <p:cNvPr id="15" name="Group 14"/>
          <p:cNvGrpSpPr/>
          <p:nvPr/>
        </p:nvGrpSpPr>
        <p:grpSpPr>
          <a:xfrm>
            <a:off x="380044" y="1028085"/>
            <a:ext cx="5578840" cy="2137144"/>
            <a:chOff x="1268818" y="661360"/>
            <a:chExt cx="5578840" cy="2137144"/>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8818" y="661360"/>
              <a:ext cx="1100753" cy="2137144"/>
            </a:xfrm>
            <a:prstGeom prst="rect">
              <a:avLst/>
            </a:prstGeom>
          </p:spPr>
        </p:pic>
        <p:sp>
          <p:nvSpPr>
            <p:cNvPr id="14" name="TextBox 13"/>
            <p:cNvSpPr txBox="1"/>
            <p:nvPr/>
          </p:nvSpPr>
          <p:spPr>
            <a:xfrm>
              <a:off x="2157592" y="1623078"/>
              <a:ext cx="4690066" cy="769441"/>
            </a:xfrm>
            <a:prstGeom prst="rect">
              <a:avLst/>
            </a:prstGeom>
            <a:noFill/>
          </p:spPr>
          <p:txBody>
            <a:bodyPr wrap="none" rtlCol="0">
              <a:spAutoFit/>
            </a:bodyPr>
            <a:lstStyle/>
            <a:p>
              <a:r>
                <a:rPr lang="en-GB" sz="4400" dirty="0" smtClean="0"/>
                <a:t>What do you think?</a:t>
              </a:r>
              <a:endParaRPr lang="en-GB" sz="4400" dirty="0"/>
            </a:p>
          </p:txBody>
        </p:sp>
      </p:grpSp>
      <p:grpSp>
        <p:nvGrpSpPr>
          <p:cNvPr id="22" name="Group 21"/>
          <p:cNvGrpSpPr/>
          <p:nvPr/>
        </p:nvGrpSpPr>
        <p:grpSpPr>
          <a:xfrm>
            <a:off x="3859627" y="391059"/>
            <a:ext cx="4657051" cy="1746994"/>
            <a:chOff x="3859627" y="391059"/>
            <a:chExt cx="4657051" cy="1746994"/>
          </a:xfrm>
        </p:grpSpPr>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859627" y="391059"/>
              <a:ext cx="4540094" cy="1746994"/>
            </a:xfrm>
            <a:prstGeom prst="rect">
              <a:avLst/>
            </a:prstGeom>
          </p:spPr>
        </p:pic>
        <p:sp>
          <p:nvSpPr>
            <p:cNvPr id="17" name="Rectangle 16"/>
            <p:cNvSpPr/>
            <p:nvPr/>
          </p:nvSpPr>
          <p:spPr>
            <a:xfrm>
              <a:off x="3986811" y="583415"/>
              <a:ext cx="4529867" cy="954107"/>
            </a:xfrm>
            <a:prstGeom prst="rect">
              <a:avLst/>
            </a:prstGeom>
          </p:spPr>
          <p:txBody>
            <a:bodyPr wrap="square">
              <a:spAutoFit/>
            </a:bodyPr>
            <a:lstStyle/>
            <a:p>
              <a:r>
                <a:rPr lang="en-GB" sz="2800" dirty="0">
                  <a:solidFill>
                    <a:schemeClr val="bg1"/>
                  </a:solidFill>
                </a:rPr>
                <a:t>“Girls have a more negative experience online” </a:t>
              </a:r>
            </a:p>
          </p:txBody>
        </p:sp>
      </p:gr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6793" y="4720438"/>
            <a:ext cx="2055030" cy="865448"/>
          </a:xfrm>
          <a:prstGeom prst="rect">
            <a:avLst/>
          </a:prstGeom>
        </p:spPr>
      </p:pic>
      <p:sp>
        <p:nvSpPr>
          <p:cNvPr id="20" name="Rectangle 19"/>
          <p:cNvSpPr/>
          <p:nvPr/>
        </p:nvSpPr>
        <p:spPr>
          <a:xfrm>
            <a:off x="1268818" y="4891552"/>
            <a:ext cx="1793359" cy="523220"/>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1" name="TextBox 20"/>
          <p:cNvSpPr txBox="1"/>
          <p:nvPr/>
        </p:nvSpPr>
        <p:spPr>
          <a:xfrm>
            <a:off x="1091708" y="1264556"/>
            <a:ext cx="2185085" cy="769441"/>
          </a:xfrm>
          <a:prstGeom prst="rect">
            <a:avLst/>
          </a:prstGeom>
          <a:noFill/>
        </p:spPr>
        <p:txBody>
          <a:bodyPr wrap="none" rtlCol="0">
            <a:spAutoFit/>
          </a:bodyPr>
          <a:lstStyle/>
          <a:p>
            <a:r>
              <a:rPr lang="en-GB" sz="4400" dirty="0" smtClean="0"/>
              <a:t>Starter - </a:t>
            </a:r>
          </a:p>
        </p:txBody>
      </p:sp>
    </p:spTree>
    <p:extLst>
      <p:ext uri="{BB962C8B-B14F-4D97-AF65-F5344CB8AC3E}">
        <p14:creationId xmlns:p14="http://schemas.microsoft.com/office/powerpoint/2010/main" val="3889986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695" y="93150"/>
            <a:ext cx="3799211" cy="1075327"/>
          </a:xfrm>
          <a:prstGeom prst="rect">
            <a:avLst/>
          </a:prstGeom>
        </p:spPr>
      </p:pic>
      <p:sp>
        <p:nvSpPr>
          <p:cNvPr id="3" name="Content Placeholder 2"/>
          <p:cNvSpPr>
            <a:spLocks noGrp="1"/>
          </p:cNvSpPr>
          <p:nvPr>
            <p:ph idx="1"/>
          </p:nvPr>
        </p:nvSpPr>
        <p:spPr>
          <a:xfrm>
            <a:off x="422735" y="6100681"/>
            <a:ext cx="7882280" cy="672478"/>
          </a:xfrm>
        </p:spPr>
        <p:txBody>
          <a:bodyPr>
            <a:normAutofit fontScale="92500" lnSpcReduction="20000"/>
          </a:bodyPr>
          <a:lstStyle/>
          <a:p>
            <a:pPr marL="0" indent="0" algn="ctr">
              <a:buNone/>
            </a:pPr>
            <a:r>
              <a:rPr lang="en-GB" dirty="0" smtClean="0">
                <a:hlinkClick r:id="rId3"/>
              </a:rPr>
              <a:t>http://www.childnet.com/resources/pshetoolkit/sexting/just-send-it</a:t>
            </a:r>
            <a:r>
              <a:rPr lang="en-GB" dirty="0" smtClean="0"/>
              <a:t> </a:t>
            </a:r>
          </a:p>
          <a:p>
            <a:pPr marL="0" indent="0" algn="ctr">
              <a:buNone/>
            </a:pPr>
            <a:endParaRPr lang="en-GB" dirty="0"/>
          </a:p>
        </p:txBody>
      </p:sp>
      <p:sp>
        <p:nvSpPr>
          <p:cNvPr id="8" name="Rectangle 7"/>
          <p:cNvSpPr/>
          <p:nvPr/>
        </p:nvSpPr>
        <p:spPr>
          <a:xfrm>
            <a:off x="499622" y="321546"/>
            <a:ext cx="3968684" cy="584775"/>
          </a:xfrm>
          <a:prstGeom prst="rect">
            <a:avLst/>
          </a:prstGeom>
        </p:spPr>
        <p:txBody>
          <a:bodyPr wrap="square">
            <a:spAutoFit/>
          </a:bodyPr>
          <a:lstStyle/>
          <a:p>
            <a:pPr algn="ctr"/>
            <a:r>
              <a:rPr lang="en-GB" sz="3200" dirty="0" smtClean="0">
                <a:solidFill>
                  <a:prstClr val="white"/>
                </a:solidFill>
              </a:rPr>
              <a:t>Watch “</a:t>
            </a:r>
            <a:r>
              <a:rPr lang="en-GB" sz="3200" b="1" dirty="0" smtClean="0">
                <a:solidFill>
                  <a:prstClr val="white"/>
                </a:solidFill>
              </a:rPr>
              <a:t>Just send it</a:t>
            </a:r>
            <a:r>
              <a:rPr lang="en-GB" sz="3200" dirty="0" smtClean="0">
                <a:solidFill>
                  <a:prstClr val="white"/>
                </a:solidFill>
              </a:rPr>
              <a:t>”</a:t>
            </a:r>
            <a:endParaRPr lang="en-GB" sz="3200" b="1" dirty="0">
              <a:solidFill>
                <a:prstClr val="white"/>
              </a:solidFill>
            </a:endParaRPr>
          </a:p>
        </p:txBody>
      </p:sp>
      <p:pic>
        <p:nvPicPr>
          <p:cNvPr id="2" name="Picture 1">
            <a:hlinkClick r:id="rId3"/>
          </p:cNvPr>
          <p:cNvPicPr>
            <a:picLocks noChangeAspect="1"/>
          </p:cNvPicPr>
          <p:nvPr/>
        </p:nvPicPr>
        <p:blipFill>
          <a:blip r:embed="rId4"/>
          <a:stretch>
            <a:fillRect/>
          </a:stretch>
        </p:blipFill>
        <p:spPr>
          <a:xfrm>
            <a:off x="0" y="1257124"/>
            <a:ext cx="9144000" cy="4814533"/>
          </a:xfrm>
          <a:prstGeom prst="rect">
            <a:avLst/>
          </a:prstGeom>
        </p:spPr>
      </p:pic>
    </p:spTree>
    <p:extLst>
      <p:ext uri="{BB962C8B-B14F-4D97-AF65-F5344CB8AC3E}">
        <p14:creationId xmlns:p14="http://schemas.microsoft.com/office/powerpoint/2010/main" val="677675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52019" y="275730"/>
            <a:ext cx="5059954" cy="1845147"/>
            <a:chOff x="352019" y="275730"/>
            <a:chExt cx="5059954" cy="1845147"/>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019" y="275730"/>
              <a:ext cx="5059954" cy="1845147"/>
            </a:xfrm>
            <a:prstGeom prst="rect">
              <a:avLst/>
            </a:prstGeom>
          </p:spPr>
        </p:pic>
        <p:sp>
          <p:nvSpPr>
            <p:cNvPr id="8" name="Rectangle 7"/>
            <p:cNvSpPr/>
            <p:nvPr/>
          </p:nvSpPr>
          <p:spPr>
            <a:xfrm>
              <a:off x="489096" y="488177"/>
              <a:ext cx="4922876" cy="830997"/>
            </a:xfrm>
            <a:prstGeom prst="rect">
              <a:avLst/>
            </a:prstGeom>
          </p:spPr>
          <p:txBody>
            <a:bodyPr wrap="square">
              <a:spAutoFit/>
            </a:bodyPr>
            <a:lstStyle/>
            <a:p>
              <a:r>
                <a:rPr lang="en-GB" sz="2400" dirty="0">
                  <a:solidFill>
                    <a:schemeClr val="bg1"/>
                  </a:solidFill>
                </a:rPr>
                <a:t>Is this story realistic? Could a similar situation happen in this school?</a:t>
              </a:r>
            </a:p>
          </p:txBody>
        </p:sp>
      </p:grpSp>
      <p:grpSp>
        <p:nvGrpSpPr>
          <p:cNvPr id="13" name="Group 12"/>
          <p:cNvGrpSpPr/>
          <p:nvPr/>
        </p:nvGrpSpPr>
        <p:grpSpPr>
          <a:xfrm>
            <a:off x="3430142" y="2120877"/>
            <a:ext cx="4859079" cy="2289883"/>
            <a:chOff x="3430142" y="2120877"/>
            <a:chExt cx="4859079" cy="2289883"/>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430142" y="2120877"/>
              <a:ext cx="4859079" cy="2289883"/>
            </a:xfrm>
            <a:prstGeom prst="rect">
              <a:avLst/>
            </a:prstGeom>
          </p:spPr>
        </p:pic>
        <p:sp>
          <p:nvSpPr>
            <p:cNvPr id="9" name="Rectangle 8"/>
            <p:cNvSpPr/>
            <p:nvPr/>
          </p:nvSpPr>
          <p:spPr>
            <a:xfrm>
              <a:off x="3717221" y="2450643"/>
              <a:ext cx="4289095" cy="1015663"/>
            </a:xfrm>
            <a:prstGeom prst="rect">
              <a:avLst/>
            </a:prstGeom>
          </p:spPr>
          <p:txBody>
            <a:bodyPr wrap="square">
              <a:spAutoFit/>
            </a:bodyPr>
            <a:lstStyle/>
            <a:p>
              <a:r>
                <a:rPr lang="en-GB" sz="2000" dirty="0"/>
                <a:t>The title of this toolkit is ‘Crossing the Line’. In this film, where do you think the line was crossed?</a:t>
              </a:r>
            </a:p>
          </p:txBody>
        </p:sp>
      </p:grpSp>
      <p:grpSp>
        <p:nvGrpSpPr>
          <p:cNvPr id="14" name="Group 13"/>
          <p:cNvGrpSpPr/>
          <p:nvPr/>
        </p:nvGrpSpPr>
        <p:grpSpPr>
          <a:xfrm>
            <a:off x="352017" y="4410760"/>
            <a:ext cx="6410290" cy="2170793"/>
            <a:chOff x="352017" y="4410760"/>
            <a:chExt cx="6410290" cy="2170793"/>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017" y="4410760"/>
              <a:ext cx="6410290" cy="2170793"/>
            </a:xfrm>
            <a:prstGeom prst="rect">
              <a:avLst/>
            </a:prstGeom>
          </p:spPr>
        </p:pic>
        <p:sp>
          <p:nvSpPr>
            <p:cNvPr id="10" name="Rectangle 9"/>
            <p:cNvSpPr/>
            <p:nvPr/>
          </p:nvSpPr>
          <p:spPr>
            <a:xfrm>
              <a:off x="489095" y="4626312"/>
              <a:ext cx="6273212" cy="1200329"/>
            </a:xfrm>
            <a:prstGeom prst="rect">
              <a:avLst/>
            </a:prstGeom>
          </p:spPr>
          <p:txBody>
            <a:bodyPr wrap="square">
              <a:spAutoFit/>
            </a:bodyPr>
            <a:lstStyle/>
            <a:p>
              <a:r>
                <a:rPr lang="en-GB" sz="2400" dirty="0">
                  <a:solidFill>
                    <a:schemeClr val="bg1"/>
                  </a:solidFill>
                </a:rPr>
                <a:t>Why does Josh mention possible involvement from the police at the end of the film? Who do you think broke the law in this film?</a:t>
              </a:r>
            </a:p>
          </p:txBody>
        </p:sp>
      </p:grpSp>
    </p:spTree>
    <p:extLst>
      <p:ext uri="{BB962C8B-B14F-4D97-AF65-F5344CB8AC3E}">
        <p14:creationId xmlns:p14="http://schemas.microsoft.com/office/powerpoint/2010/main" val="207554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82021">
            <a:off x="23174" y="202616"/>
            <a:ext cx="3700130" cy="848770"/>
          </a:xfrm>
          <a:prstGeom prst="rect">
            <a:avLst/>
          </a:prstGeom>
        </p:spPr>
      </p:pic>
      <p:grpSp>
        <p:nvGrpSpPr>
          <p:cNvPr id="6" name="Group 5"/>
          <p:cNvGrpSpPr/>
          <p:nvPr/>
        </p:nvGrpSpPr>
        <p:grpSpPr>
          <a:xfrm>
            <a:off x="3935191" y="353560"/>
            <a:ext cx="5059954" cy="1626505"/>
            <a:chOff x="352019" y="275730"/>
            <a:chExt cx="5059954" cy="1845147"/>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52019" y="275730"/>
              <a:ext cx="5059954" cy="1845147"/>
            </a:xfrm>
            <a:prstGeom prst="rect">
              <a:avLst/>
            </a:prstGeom>
          </p:spPr>
        </p:pic>
        <p:sp>
          <p:nvSpPr>
            <p:cNvPr id="8" name="Rectangle 7"/>
            <p:cNvSpPr/>
            <p:nvPr/>
          </p:nvSpPr>
          <p:spPr>
            <a:xfrm>
              <a:off x="420558" y="372140"/>
              <a:ext cx="4922876" cy="1361683"/>
            </a:xfrm>
            <a:prstGeom prst="rect">
              <a:avLst/>
            </a:prstGeom>
          </p:spPr>
          <p:txBody>
            <a:bodyPr wrap="square">
              <a:spAutoFit/>
            </a:bodyPr>
            <a:lstStyle/>
            <a:p>
              <a:r>
                <a:rPr lang="en-GB" sz="2400" dirty="0">
                  <a:solidFill>
                    <a:schemeClr val="bg1"/>
                  </a:solidFill>
                </a:rPr>
                <a:t>Abi was reluctant at first to send the image to Josh. What made her change her mind?</a:t>
              </a:r>
            </a:p>
          </p:txBody>
        </p:sp>
      </p:gr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262" y="1687166"/>
            <a:ext cx="4262514" cy="2018560"/>
          </a:xfrm>
          <a:prstGeom prst="rect">
            <a:avLst/>
          </a:prstGeom>
        </p:spPr>
      </p:pic>
      <p:sp>
        <p:nvSpPr>
          <p:cNvPr id="11" name="Rectangle 10"/>
          <p:cNvSpPr/>
          <p:nvPr/>
        </p:nvSpPr>
        <p:spPr>
          <a:xfrm flipH="1">
            <a:off x="508766" y="1908968"/>
            <a:ext cx="3762509" cy="1015663"/>
          </a:xfrm>
          <a:prstGeom prst="rect">
            <a:avLst/>
          </a:prstGeom>
        </p:spPr>
        <p:txBody>
          <a:bodyPr wrap="square">
            <a:spAutoFit/>
          </a:bodyPr>
          <a:lstStyle/>
          <a:p>
            <a:r>
              <a:rPr lang="en-GB" sz="2000" dirty="0" smtClean="0"/>
              <a:t>Why </a:t>
            </a:r>
            <a:r>
              <a:rPr lang="en-GB" sz="2000" dirty="0"/>
              <a:t>did Josh ask for the photo? Did he feel any pressure to have images like this?</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430114" y="2373900"/>
            <a:ext cx="4496489" cy="2825421"/>
          </a:xfrm>
          <a:prstGeom prst="rect">
            <a:avLst/>
          </a:prstGeom>
        </p:spPr>
      </p:pic>
      <p:sp>
        <p:nvSpPr>
          <p:cNvPr id="14" name="Rectangle 13"/>
          <p:cNvSpPr/>
          <p:nvPr/>
        </p:nvSpPr>
        <p:spPr>
          <a:xfrm flipH="1">
            <a:off x="4487626" y="2572242"/>
            <a:ext cx="4453668" cy="1938992"/>
          </a:xfrm>
          <a:prstGeom prst="rect">
            <a:avLst/>
          </a:prstGeom>
        </p:spPr>
        <p:txBody>
          <a:bodyPr wrap="square">
            <a:spAutoFit/>
          </a:bodyPr>
          <a:lstStyle/>
          <a:p>
            <a:r>
              <a:rPr lang="en-GB" sz="2400" dirty="0">
                <a:solidFill>
                  <a:schemeClr val="bg1"/>
                </a:solidFill>
              </a:rPr>
              <a:t>Did Abi give consent for her photo to be shared around the school? In this situation, who is more at fault – Josh, Abi or Brandon? Anyone else?</a:t>
            </a:r>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4556" y="4847799"/>
            <a:ext cx="4370927" cy="2010201"/>
          </a:xfrm>
          <a:prstGeom prst="rect">
            <a:avLst/>
          </a:prstGeom>
        </p:spPr>
      </p:pic>
      <p:sp>
        <p:nvSpPr>
          <p:cNvPr id="17" name="Rectangle 16"/>
          <p:cNvSpPr/>
          <p:nvPr/>
        </p:nvSpPr>
        <p:spPr>
          <a:xfrm flipH="1">
            <a:off x="604412" y="4999065"/>
            <a:ext cx="3858205" cy="1015663"/>
          </a:xfrm>
          <a:prstGeom prst="rect">
            <a:avLst/>
          </a:prstGeom>
        </p:spPr>
        <p:txBody>
          <a:bodyPr wrap="square">
            <a:spAutoFit/>
          </a:bodyPr>
          <a:lstStyle/>
          <a:p>
            <a:r>
              <a:rPr lang="en-GB" sz="2000" dirty="0"/>
              <a:t>Do you think Josh respected Abi? How can you tell if </a:t>
            </a:r>
            <a:r>
              <a:rPr lang="en-GB" sz="2000" dirty="0" smtClean="0"/>
              <a:t>someone respects </a:t>
            </a:r>
            <a:r>
              <a:rPr lang="en-GB" sz="2000" dirty="0"/>
              <a:t>you?</a:t>
            </a:r>
          </a:p>
        </p:txBody>
      </p:sp>
    </p:spTree>
    <p:extLst>
      <p:ext uri="{BB962C8B-B14F-4D97-AF65-F5344CB8AC3E}">
        <p14:creationId xmlns:p14="http://schemas.microsoft.com/office/powerpoint/2010/main" val="395417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56706">
            <a:off x="5242348" y="458392"/>
            <a:ext cx="3700130" cy="848770"/>
          </a:xfrm>
          <a:prstGeom prst="rect">
            <a:avLst/>
          </a:prstGeom>
        </p:spPr>
      </p:pic>
      <p:grpSp>
        <p:nvGrpSpPr>
          <p:cNvPr id="6" name="Group 5"/>
          <p:cNvGrpSpPr/>
          <p:nvPr/>
        </p:nvGrpSpPr>
        <p:grpSpPr>
          <a:xfrm>
            <a:off x="190157" y="586397"/>
            <a:ext cx="5059954" cy="2869419"/>
            <a:chOff x="352019" y="275730"/>
            <a:chExt cx="5059954" cy="1845147"/>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52019" y="275730"/>
              <a:ext cx="5059954" cy="1845147"/>
            </a:xfrm>
            <a:prstGeom prst="rect">
              <a:avLst/>
            </a:prstGeom>
          </p:spPr>
        </p:pic>
        <p:sp>
          <p:nvSpPr>
            <p:cNvPr id="8" name="Rectangle 7"/>
            <p:cNvSpPr/>
            <p:nvPr/>
          </p:nvSpPr>
          <p:spPr>
            <a:xfrm>
              <a:off x="420558" y="372140"/>
              <a:ext cx="4922876" cy="1246847"/>
            </a:xfrm>
            <a:prstGeom prst="rect">
              <a:avLst/>
            </a:prstGeom>
          </p:spPr>
          <p:txBody>
            <a:bodyPr wrap="square">
              <a:spAutoFit/>
            </a:bodyPr>
            <a:lstStyle/>
            <a:p>
              <a:r>
                <a:rPr lang="en-GB" sz="2000" dirty="0">
                  <a:solidFill>
                    <a:schemeClr val="bg1"/>
                  </a:solidFill>
                </a:rPr>
                <a:t>Some of the comments under Abi’s photo are quite mean. None of them seem to portray Josh in a negative light. Do you think there are different standards between boys and girls: if a guys sends the picture around or if a girl does?</a:t>
              </a:r>
            </a:p>
          </p:txBody>
        </p:sp>
      </p:grpSp>
      <p:grpSp>
        <p:nvGrpSpPr>
          <p:cNvPr id="9" name="Group 8"/>
          <p:cNvGrpSpPr/>
          <p:nvPr/>
        </p:nvGrpSpPr>
        <p:grpSpPr>
          <a:xfrm flipH="1">
            <a:off x="4553563" y="2518380"/>
            <a:ext cx="4262514" cy="2702206"/>
            <a:chOff x="3430142" y="2120877"/>
            <a:chExt cx="4859079" cy="2289883"/>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430142" y="2120877"/>
              <a:ext cx="4859079" cy="2289883"/>
            </a:xfrm>
            <a:prstGeom prst="rect">
              <a:avLst/>
            </a:prstGeom>
          </p:spPr>
        </p:pic>
        <p:sp>
          <p:nvSpPr>
            <p:cNvPr id="11" name="Rectangle 10"/>
            <p:cNvSpPr/>
            <p:nvPr/>
          </p:nvSpPr>
          <p:spPr>
            <a:xfrm>
              <a:off x="3717221" y="2450643"/>
              <a:ext cx="4289095" cy="1121499"/>
            </a:xfrm>
            <a:prstGeom prst="rect">
              <a:avLst/>
            </a:prstGeom>
          </p:spPr>
          <p:txBody>
            <a:bodyPr wrap="square">
              <a:spAutoFit/>
            </a:bodyPr>
            <a:lstStyle/>
            <a:p>
              <a:r>
                <a:rPr lang="en-GB" sz="2000" dirty="0"/>
                <a:t>Abi receives a naked picture of Josh first. What would happen if Abi decided to share this picture around to others?</a:t>
              </a:r>
            </a:p>
          </p:txBody>
        </p:sp>
      </p:grpSp>
      <p:grpSp>
        <p:nvGrpSpPr>
          <p:cNvPr id="12" name="Group 11"/>
          <p:cNvGrpSpPr/>
          <p:nvPr/>
        </p:nvGrpSpPr>
        <p:grpSpPr>
          <a:xfrm>
            <a:off x="371786" y="3720660"/>
            <a:ext cx="4429949" cy="2825421"/>
            <a:chOff x="4430114" y="2373900"/>
            <a:chExt cx="4496489" cy="2825421"/>
          </a:xfrm>
        </p:grpSpPr>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430114" y="2373900"/>
              <a:ext cx="4496489" cy="2825421"/>
            </a:xfrm>
            <a:prstGeom prst="rect">
              <a:avLst/>
            </a:prstGeom>
          </p:spPr>
        </p:pic>
        <p:sp>
          <p:nvSpPr>
            <p:cNvPr id="14" name="Rectangle 13"/>
            <p:cNvSpPr/>
            <p:nvPr/>
          </p:nvSpPr>
          <p:spPr>
            <a:xfrm flipH="1">
              <a:off x="4541476" y="2500491"/>
              <a:ext cx="4315558" cy="2031325"/>
            </a:xfrm>
            <a:prstGeom prst="rect">
              <a:avLst/>
            </a:prstGeom>
          </p:spPr>
          <p:txBody>
            <a:bodyPr wrap="square">
              <a:spAutoFit/>
            </a:bodyPr>
            <a:lstStyle/>
            <a:p>
              <a:r>
                <a:rPr lang="en-GB" sz="2100" dirty="0">
                  <a:solidFill>
                    <a:schemeClr val="bg1"/>
                  </a:solidFill>
                </a:rPr>
                <a:t>What do you think of the comment that Eve makes when she says, “</a:t>
              </a:r>
              <a:r>
                <a:rPr lang="en-GB" sz="2100" dirty="0" err="1">
                  <a:solidFill>
                    <a:schemeClr val="bg1"/>
                  </a:solidFill>
                </a:rPr>
                <a:t>Gotta</a:t>
              </a:r>
              <a:r>
                <a:rPr lang="en-GB" sz="2100" dirty="0">
                  <a:solidFill>
                    <a:schemeClr val="bg1"/>
                  </a:solidFill>
                </a:rPr>
                <a:t> keep your man happy”? Is this how girls can feel; that they must keep their boyfriends or friends happy?</a:t>
              </a:r>
            </a:p>
          </p:txBody>
        </p:sp>
      </p:grpSp>
    </p:spTree>
    <p:extLst>
      <p:ext uri="{BB962C8B-B14F-4D97-AF65-F5344CB8AC3E}">
        <p14:creationId xmlns:p14="http://schemas.microsoft.com/office/powerpoint/2010/main" val="9131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flipH="1">
            <a:off x="336067" y="1839911"/>
            <a:ext cx="4262514" cy="3595924"/>
            <a:chOff x="3473382" y="2178284"/>
            <a:chExt cx="4859079" cy="2289883"/>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73382" y="2178284"/>
              <a:ext cx="4859079" cy="2289883"/>
            </a:xfrm>
            <a:prstGeom prst="rect">
              <a:avLst/>
            </a:prstGeom>
          </p:spPr>
        </p:pic>
        <p:sp>
          <p:nvSpPr>
            <p:cNvPr id="11" name="Rectangle 10"/>
            <p:cNvSpPr/>
            <p:nvPr/>
          </p:nvSpPr>
          <p:spPr>
            <a:xfrm>
              <a:off x="3728698" y="2351519"/>
              <a:ext cx="4355082" cy="1234749"/>
            </a:xfrm>
            <a:prstGeom prst="rect">
              <a:avLst/>
            </a:prstGeom>
          </p:spPr>
          <p:txBody>
            <a:bodyPr wrap="square">
              <a:spAutoFit/>
            </a:bodyPr>
            <a:lstStyle/>
            <a:p>
              <a:r>
                <a:rPr lang="en-GB" sz="2000" dirty="0"/>
                <a:t>When she discovered the picture had been shared around, Abi didn’t want to go to school. She eventually told her mum, but who else could she have spoken to about her situation?</a:t>
              </a:r>
            </a:p>
          </p:txBody>
        </p:sp>
      </p:grpSp>
      <p:grpSp>
        <p:nvGrpSpPr>
          <p:cNvPr id="12" name="Group 11"/>
          <p:cNvGrpSpPr/>
          <p:nvPr/>
        </p:nvGrpSpPr>
        <p:grpSpPr>
          <a:xfrm>
            <a:off x="4816731" y="2560093"/>
            <a:ext cx="3193430" cy="2155559"/>
            <a:chOff x="4430114" y="2373900"/>
            <a:chExt cx="4496489" cy="2825421"/>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430114" y="2373900"/>
              <a:ext cx="4496489" cy="2825421"/>
            </a:xfrm>
            <a:prstGeom prst="rect">
              <a:avLst/>
            </a:prstGeom>
          </p:spPr>
        </p:pic>
        <p:sp>
          <p:nvSpPr>
            <p:cNvPr id="14" name="Rectangle 13"/>
            <p:cNvSpPr/>
            <p:nvPr/>
          </p:nvSpPr>
          <p:spPr>
            <a:xfrm flipH="1">
              <a:off x="4541478" y="2500491"/>
              <a:ext cx="3794450" cy="2057448"/>
            </a:xfrm>
            <a:prstGeom prst="rect">
              <a:avLst/>
            </a:prstGeom>
          </p:spPr>
          <p:txBody>
            <a:bodyPr wrap="square">
              <a:spAutoFit/>
            </a:bodyPr>
            <a:lstStyle/>
            <a:p>
              <a:r>
                <a:rPr lang="en-GB" sz="2400" dirty="0">
                  <a:solidFill>
                    <a:schemeClr val="bg1"/>
                  </a:solidFill>
                </a:rPr>
                <a:t>What could the other characters have done to help Abi?</a:t>
              </a:r>
            </a:p>
          </p:txBody>
        </p:sp>
      </p:grpSp>
      <p:grpSp>
        <p:nvGrpSpPr>
          <p:cNvPr id="15" name="Group 14"/>
          <p:cNvGrpSpPr/>
          <p:nvPr/>
        </p:nvGrpSpPr>
        <p:grpSpPr>
          <a:xfrm flipH="1">
            <a:off x="1095151" y="4603898"/>
            <a:ext cx="7644809" cy="2187407"/>
            <a:chOff x="3430142" y="2120877"/>
            <a:chExt cx="4859079" cy="2289883"/>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30142" y="2120877"/>
              <a:ext cx="4859079" cy="2289883"/>
            </a:xfrm>
            <a:prstGeom prst="rect">
              <a:avLst/>
            </a:prstGeom>
          </p:spPr>
        </p:pic>
        <p:sp>
          <p:nvSpPr>
            <p:cNvPr id="17" name="Rectangle 16"/>
            <p:cNvSpPr/>
            <p:nvPr/>
          </p:nvSpPr>
          <p:spPr>
            <a:xfrm>
              <a:off x="3545888" y="2458219"/>
              <a:ext cx="4576174" cy="1063245"/>
            </a:xfrm>
            <a:prstGeom prst="rect">
              <a:avLst/>
            </a:prstGeom>
          </p:spPr>
          <p:txBody>
            <a:bodyPr wrap="square">
              <a:spAutoFit/>
            </a:bodyPr>
            <a:lstStyle/>
            <a:p>
              <a:r>
                <a:rPr lang="en-GB" sz="2000" dirty="0"/>
                <a:t>What do you think happens next in the film? What happens when Abi goes back to school? What happens when Abi meets Josh for the first time? Would Abi want to meet Josh again?</a:t>
              </a:r>
            </a:p>
          </p:txBody>
        </p:sp>
      </p:gr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305304">
            <a:off x="190579" y="387924"/>
            <a:ext cx="3253563" cy="590784"/>
          </a:xfrm>
          <a:prstGeom prst="rect">
            <a:avLst/>
          </a:prstGeom>
        </p:spPr>
      </p:pic>
      <p:grpSp>
        <p:nvGrpSpPr>
          <p:cNvPr id="22" name="Group 21"/>
          <p:cNvGrpSpPr/>
          <p:nvPr/>
        </p:nvGrpSpPr>
        <p:grpSpPr>
          <a:xfrm>
            <a:off x="3870107" y="346209"/>
            <a:ext cx="5059954" cy="3202666"/>
            <a:chOff x="3870107" y="346209"/>
            <a:chExt cx="5059954" cy="3202666"/>
          </a:xfrm>
        </p:grpSpPr>
        <p:grpSp>
          <p:nvGrpSpPr>
            <p:cNvPr id="6" name="Group 5"/>
            <p:cNvGrpSpPr/>
            <p:nvPr/>
          </p:nvGrpSpPr>
          <p:grpSpPr>
            <a:xfrm>
              <a:off x="3870107" y="346209"/>
              <a:ext cx="5059954" cy="1876838"/>
              <a:chOff x="352019" y="275730"/>
              <a:chExt cx="5059954" cy="1845147"/>
            </a:xfrm>
          </p:grpSpPr>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52019" y="275730"/>
                <a:ext cx="5059954" cy="1845147"/>
              </a:xfrm>
              <a:prstGeom prst="rect">
                <a:avLst/>
              </a:prstGeom>
            </p:spPr>
          </p:pic>
          <p:sp>
            <p:nvSpPr>
              <p:cNvPr id="8" name="Rectangle 7"/>
              <p:cNvSpPr/>
              <p:nvPr/>
            </p:nvSpPr>
            <p:spPr>
              <a:xfrm>
                <a:off x="420558" y="372140"/>
                <a:ext cx="4922876" cy="1301092"/>
              </a:xfrm>
              <a:prstGeom prst="rect">
                <a:avLst/>
              </a:prstGeom>
            </p:spPr>
            <p:txBody>
              <a:bodyPr wrap="square">
                <a:spAutoFit/>
              </a:bodyPr>
              <a:lstStyle/>
              <a:p>
                <a:r>
                  <a:rPr lang="en-GB" sz="2000" dirty="0">
                    <a:solidFill>
                      <a:schemeClr val="bg1"/>
                    </a:solidFill>
                  </a:rPr>
                  <a:t>Instead of sharing the naked photo, what could Abi have done to let Josh know that although she likes him, she doesn’t want to send him a nude photo?</a:t>
                </a:r>
              </a:p>
            </p:txBody>
          </p:sp>
        </p:grpSp>
        <p:grpSp>
          <p:nvGrpSpPr>
            <p:cNvPr id="21" name="Group 20"/>
            <p:cNvGrpSpPr/>
            <p:nvPr/>
          </p:nvGrpSpPr>
          <p:grpSpPr>
            <a:xfrm>
              <a:off x="7371800" y="1859204"/>
              <a:ext cx="1434904" cy="1689671"/>
              <a:chOff x="7326979" y="1786821"/>
              <a:chExt cx="1434904" cy="1689671"/>
            </a:xfrm>
          </p:grpSpPr>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l="22301" r="22473"/>
              <a:stretch/>
            </p:blipFill>
            <p:spPr>
              <a:xfrm rot="249231">
                <a:off x="7326979" y="2021460"/>
                <a:ext cx="1434904" cy="1455032"/>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3375">
                <a:off x="7450415" y="1786821"/>
                <a:ext cx="1289545" cy="341422"/>
              </a:xfrm>
              <a:prstGeom prst="rect">
                <a:avLst/>
              </a:prstGeom>
            </p:spPr>
          </p:pic>
        </p:grpSp>
      </p:grpSp>
    </p:spTree>
    <p:extLst>
      <p:ext uri="{BB962C8B-B14F-4D97-AF65-F5344CB8AC3E}">
        <p14:creationId xmlns:p14="http://schemas.microsoft.com/office/powerpoint/2010/main" val="102933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181</TotalTime>
  <Words>905</Words>
  <Application>Microsoft Office PowerPoint</Application>
  <PresentationFormat>On-screen Show (4:3)</PresentationFormat>
  <Paragraphs>74</Paragraphs>
  <Slides>14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HelveticaNeue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Cliodhna Purdue</dc:creator>
  <cp:lastModifiedBy>Gareth Cort</cp:lastModifiedBy>
  <cp:revision>22</cp:revision>
  <dcterms:created xsi:type="dcterms:W3CDTF">2016-02-16T16:26:43Z</dcterms:created>
  <dcterms:modified xsi:type="dcterms:W3CDTF">2016-11-06T22:03:02Z</dcterms:modified>
</cp:coreProperties>
</file>