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58" r:id="rId3"/>
    <p:sldId id="260" r:id="rId4"/>
    <p:sldId id="279" r:id="rId5"/>
    <p:sldId id="289" r:id="rId6"/>
    <p:sldId id="272" r:id="rId7"/>
    <p:sldId id="274" r:id="rId8"/>
    <p:sldId id="266" r:id="rId9"/>
    <p:sldId id="293" r:id="rId10"/>
    <p:sldId id="292" r:id="rId11"/>
    <p:sldId id="284" r:id="rId12"/>
    <p:sldId id="286" r:id="rId13"/>
    <p:sldId id="287" r:id="rId14"/>
    <p:sldId id="288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3D8B"/>
    <a:srgbClr val="58842A"/>
    <a:srgbClr val="FF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2" autoAdjust="0"/>
    <p:restoredTop sz="88960" autoAdjust="0"/>
  </p:normalViewPr>
  <p:slideViewPr>
    <p:cSldViewPr snapToGrid="0">
      <p:cViewPr varScale="1">
        <p:scale>
          <a:sx n="59" d="100"/>
          <a:sy n="59" d="100"/>
        </p:scale>
        <p:origin x="82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48828-F7B8-46C1-B3D9-451B1F137D83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E8FB4-4563-435D-B567-87BE06F1A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05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rguefile.com/creative/cohdra/1/all" TargetMode="External"/><Relationship Id="rId7" Type="http://schemas.openxmlformats.org/officeDocument/2006/relationships/hyperlink" Target="https://pixabay.com/en/tennis-sport-ping-pong-ball-1141703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pixabay.com/en/balls-tennis-foam-670056/" TargetMode="External"/><Relationship Id="rId5" Type="http://schemas.openxmlformats.org/officeDocument/2006/relationships/hyperlink" Target="https://creativecommons.org/publicdomain/zero/1.0/deed.en" TargetMode="External"/><Relationship Id="rId4" Type="http://schemas.openxmlformats.org/officeDocument/2006/relationships/hyperlink" Target="https://morguefile.com/photos/morguefile/1/rubber%20ball/pop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search/?q=toolbox&amp;i=1821185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henounproject.com/search/?q=light%20bulb&amp;i=1422926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search/?q=toolbox&amp;i=182118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thenounproject.com/search/?q=light%20bulb&amp;i=1422926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henounproject.com/search/?q=superhero&amp;i=550572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thenounproject.com/search/?q=superhero&amp;i=12709" TargetMode="External"/><Relationship Id="rId4" Type="http://schemas.openxmlformats.org/officeDocument/2006/relationships/hyperlink" Target="https://thenounproject.com/search/?q=wonder%20woman&amp;i=638563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Rubber ball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Photo by </a:t>
            </a:r>
            <a:r>
              <a:rPr lang="en-US" sz="120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cohdra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Morguefile.com – Download here at: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https://morguefile.com/photos/morguefile/1/rubber%20ball/pop</a:t>
            </a:r>
            <a:endParaRPr lang="en-US" sz="1200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Foam ball – Photo by </a:t>
            </a:r>
            <a:r>
              <a:rPr lang="en-GB" baseline="0" dirty="0" err="1" smtClean="0"/>
              <a:t>landersb</a:t>
            </a:r>
            <a:r>
              <a:rPr lang="en-GB" baseline="0" dirty="0" smtClean="0"/>
              <a:t> at Pixabay.com – Used under CCO license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CC0 1.0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Download here:</a:t>
            </a:r>
            <a:r>
              <a:rPr lang="en-GB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https://pixabay.com/en/balls-tennis-foam-670056/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Ping pong ball – Photo by </a:t>
            </a:r>
            <a:r>
              <a:rPr lang="en-GB" baseline="0" dirty="0" err="1" smtClean="0"/>
              <a:t>EBTConsultancy</a:t>
            </a:r>
            <a:r>
              <a:rPr lang="en-GB" baseline="0" dirty="0" smtClean="0"/>
              <a:t> at Pixabay.com -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 under CCO license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CC0 1.0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GB" sz="1200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Download here: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https://pixabay.com/en/tennis-sport-ping-pong-ball-1141703/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61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Recovering</a:t>
            </a:r>
            <a:r>
              <a:rPr lang="en-GB" baseline="0" dirty="0" smtClean="0"/>
              <a:t> h</a:t>
            </a:r>
            <a:r>
              <a:rPr lang="en-GB" dirty="0" smtClean="0"/>
              <a:t>eart graphic created</a:t>
            </a:r>
            <a:r>
              <a:rPr lang="en-GB" baseline="0" dirty="0" smtClean="0"/>
              <a:t> by Vector Bakery. Sourced from the Noun Project with thanks.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79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more information on Mind and their tips on resilience : </a:t>
            </a:r>
            <a:r>
              <a:rPr lang="en-GB" dirty="0" smtClean="0"/>
              <a:t>www.mind.org.uk/information-support/types-of-mental-health-problems/stress/developing-resilience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106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Toolbox created by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Andrejs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Kirma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LV from the Noun Project with thanks. 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https://thenounproject.com/search/?q=toolbox&amp;i=1821185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Idea bulb create by Pause08 from the Noun Project with thanks –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https://thenounproject.com/search/?q=light%20bulb&amp;i=1422926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67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Toolbox created by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Andrejs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Kirma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LV from the Noun Project with thanks. 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https://thenounproject.com/search/?q=toolbox&amp;i=1821185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Idea bulb create by Pause08 from the Noun Project with thanks –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https://thenounproject.com/search/?q=light%20bulb&amp;i=1422926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694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Left to Right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Superhero created by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Barrizon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Noun Project with thanks.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https://thenounproject.com/search/?q=superhero&amp;i=550572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Wonder Woman created by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Éléonore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Sabaté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from the Noun Project with thanks.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https://thenounproject.com/search/?q=wonder%20woman&amp;i=638563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Superhero created by Moriah Rich from the Noun Project with thanks. Download here at: 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https://thenounproject.com/search/?q=superhero&amp;i=12709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E8FB4-4563-435D-B567-87BE06F1A2E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2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31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2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31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85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57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89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07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5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6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5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AA0B-A7F8-4042-AB7A-B462F7A0EE7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35014-39BD-4253-B828-70FA8C41EB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7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113721" y="1372686"/>
            <a:ext cx="7963479" cy="4866190"/>
          </a:xfrm>
          <a:custGeom>
            <a:avLst/>
            <a:gdLst>
              <a:gd name="connsiteX0" fmla="*/ 0 w 5133975"/>
              <a:gd name="connsiteY0" fmla="*/ 2043113 h 4086225"/>
              <a:gd name="connsiteX1" fmla="*/ 1021556 w 5133975"/>
              <a:gd name="connsiteY1" fmla="*/ 1 h 4086225"/>
              <a:gd name="connsiteX2" fmla="*/ 4112419 w 5133975"/>
              <a:gd name="connsiteY2" fmla="*/ 1 h 4086225"/>
              <a:gd name="connsiteX3" fmla="*/ 5133975 w 5133975"/>
              <a:gd name="connsiteY3" fmla="*/ 2043113 h 4086225"/>
              <a:gd name="connsiteX4" fmla="*/ 4112419 w 5133975"/>
              <a:gd name="connsiteY4" fmla="*/ 4086224 h 4086225"/>
              <a:gd name="connsiteX5" fmla="*/ 1021556 w 5133975"/>
              <a:gd name="connsiteY5" fmla="*/ 4086224 h 4086225"/>
              <a:gd name="connsiteX6" fmla="*/ 0 w 5133975"/>
              <a:gd name="connsiteY6" fmla="*/ 2043113 h 4086225"/>
              <a:gd name="connsiteX0" fmla="*/ 0 w 6715125"/>
              <a:gd name="connsiteY0" fmla="*/ 2043112 h 4086223"/>
              <a:gd name="connsiteX1" fmla="*/ 1021556 w 6715125"/>
              <a:gd name="connsiteY1" fmla="*/ 0 h 4086223"/>
              <a:gd name="connsiteX2" fmla="*/ 4112419 w 6715125"/>
              <a:gd name="connsiteY2" fmla="*/ 0 h 4086223"/>
              <a:gd name="connsiteX3" fmla="*/ 6715125 w 6715125"/>
              <a:gd name="connsiteY3" fmla="*/ 1604962 h 4086223"/>
              <a:gd name="connsiteX4" fmla="*/ 4112419 w 6715125"/>
              <a:gd name="connsiteY4" fmla="*/ 4086223 h 4086223"/>
              <a:gd name="connsiteX5" fmla="*/ 1021556 w 6715125"/>
              <a:gd name="connsiteY5" fmla="*/ 4086223 h 4086223"/>
              <a:gd name="connsiteX6" fmla="*/ 0 w 6715125"/>
              <a:gd name="connsiteY6" fmla="*/ 2043112 h 4086223"/>
              <a:gd name="connsiteX0" fmla="*/ 0 w 6715125"/>
              <a:gd name="connsiteY0" fmla="*/ 2043112 h 5172073"/>
              <a:gd name="connsiteX1" fmla="*/ 1021556 w 6715125"/>
              <a:gd name="connsiteY1" fmla="*/ 0 h 5172073"/>
              <a:gd name="connsiteX2" fmla="*/ 4112419 w 6715125"/>
              <a:gd name="connsiteY2" fmla="*/ 0 h 5172073"/>
              <a:gd name="connsiteX3" fmla="*/ 6715125 w 6715125"/>
              <a:gd name="connsiteY3" fmla="*/ 1604962 h 5172073"/>
              <a:gd name="connsiteX4" fmla="*/ 5912644 w 6715125"/>
              <a:gd name="connsiteY4" fmla="*/ 5172073 h 5172073"/>
              <a:gd name="connsiteX5" fmla="*/ 1021556 w 6715125"/>
              <a:gd name="connsiteY5" fmla="*/ 4086223 h 5172073"/>
              <a:gd name="connsiteX6" fmla="*/ 0 w 6715125"/>
              <a:gd name="connsiteY6" fmla="*/ 2043112 h 5172073"/>
              <a:gd name="connsiteX0" fmla="*/ 0 w 6715125"/>
              <a:gd name="connsiteY0" fmla="*/ 2043112 h 5172073"/>
              <a:gd name="connsiteX1" fmla="*/ 1021556 w 6715125"/>
              <a:gd name="connsiteY1" fmla="*/ 0 h 5172073"/>
              <a:gd name="connsiteX2" fmla="*/ 4112419 w 6715125"/>
              <a:gd name="connsiteY2" fmla="*/ 0 h 5172073"/>
              <a:gd name="connsiteX3" fmla="*/ 6715125 w 6715125"/>
              <a:gd name="connsiteY3" fmla="*/ 1604962 h 5172073"/>
              <a:gd name="connsiteX4" fmla="*/ 5912644 w 6715125"/>
              <a:gd name="connsiteY4" fmla="*/ 5172073 h 5172073"/>
              <a:gd name="connsiteX5" fmla="*/ 907256 w 6715125"/>
              <a:gd name="connsiteY5" fmla="*/ 4648198 h 5172073"/>
              <a:gd name="connsiteX6" fmla="*/ 0 w 6715125"/>
              <a:gd name="connsiteY6" fmla="*/ 2043112 h 5172073"/>
              <a:gd name="connsiteX0" fmla="*/ 0 w 7191375"/>
              <a:gd name="connsiteY0" fmla="*/ 2043112 h 5172073"/>
              <a:gd name="connsiteX1" fmla="*/ 1021556 w 7191375"/>
              <a:gd name="connsiteY1" fmla="*/ 0 h 5172073"/>
              <a:gd name="connsiteX2" fmla="*/ 4112419 w 7191375"/>
              <a:gd name="connsiteY2" fmla="*/ 0 h 5172073"/>
              <a:gd name="connsiteX3" fmla="*/ 7191375 w 7191375"/>
              <a:gd name="connsiteY3" fmla="*/ 2319337 h 5172073"/>
              <a:gd name="connsiteX4" fmla="*/ 5912644 w 7191375"/>
              <a:gd name="connsiteY4" fmla="*/ 5172073 h 5172073"/>
              <a:gd name="connsiteX5" fmla="*/ 907256 w 7191375"/>
              <a:gd name="connsiteY5" fmla="*/ 4648198 h 5172073"/>
              <a:gd name="connsiteX6" fmla="*/ 0 w 7191375"/>
              <a:gd name="connsiteY6" fmla="*/ 2043112 h 5172073"/>
              <a:gd name="connsiteX0" fmla="*/ 0 w 7191375"/>
              <a:gd name="connsiteY0" fmla="*/ 2043112 h 5172073"/>
              <a:gd name="connsiteX1" fmla="*/ 1021556 w 7191375"/>
              <a:gd name="connsiteY1" fmla="*/ 0 h 5172073"/>
              <a:gd name="connsiteX2" fmla="*/ 5322094 w 7191375"/>
              <a:gd name="connsiteY2" fmla="*/ 571500 h 5172073"/>
              <a:gd name="connsiteX3" fmla="*/ 7191375 w 7191375"/>
              <a:gd name="connsiteY3" fmla="*/ 2319337 h 5172073"/>
              <a:gd name="connsiteX4" fmla="*/ 5912644 w 7191375"/>
              <a:gd name="connsiteY4" fmla="*/ 5172073 h 5172073"/>
              <a:gd name="connsiteX5" fmla="*/ 907256 w 7191375"/>
              <a:gd name="connsiteY5" fmla="*/ 4648198 h 5172073"/>
              <a:gd name="connsiteX6" fmla="*/ 0 w 7191375"/>
              <a:gd name="connsiteY6" fmla="*/ 2043112 h 5172073"/>
              <a:gd name="connsiteX0" fmla="*/ 0 w 7191375"/>
              <a:gd name="connsiteY0" fmla="*/ 1766887 h 4895848"/>
              <a:gd name="connsiteX1" fmla="*/ 545306 w 7191375"/>
              <a:gd name="connsiteY1" fmla="*/ 0 h 4895848"/>
              <a:gd name="connsiteX2" fmla="*/ 5322094 w 7191375"/>
              <a:gd name="connsiteY2" fmla="*/ 295275 h 4895848"/>
              <a:gd name="connsiteX3" fmla="*/ 7191375 w 7191375"/>
              <a:gd name="connsiteY3" fmla="*/ 2043112 h 4895848"/>
              <a:gd name="connsiteX4" fmla="*/ 5912644 w 7191375"/>
              <a:gd name="connsiteY4" fmla="*/ 4895848 h 4895848"/>
              <a:gd name="connsiteX5" fmla="*/ 907256 w 7191375"/>
              <a:gd name="connsiteY5" fmla="*/ 4371973 h 4895848"/>
              <a:gd name="connsiteX6" fmla="*/ 0 w 7191375"/>
              <a:gd name="connsiteY6" fmla="*/ 1766887 h 4895848"/>
              <a:gd name="connsiteX0" fmla="*/ 0 w 8239125"/>
              <a:gd name="connsiteY0" fmla="*/ 3357562 h 4895848"/>
              <a:gd name="connsiteX1" fmla="*/ 1593056 w 8239125"/>
              <a:gd name="connsiteY1" fmla="*/ 0 h 4895848"/>
              <a:gd name="connsiteX2" fmla="*/ 6369844 w 8239125"/>
              <a:gd name="connsiteY2" fmla="*/ 295275 h 4895848"/>
              <a:gd name="connsiteX3" fmla="*/ 8239125 w 8239125"/>
              <a:gd name="connsiteY3" fmla="*/ 2043112 h 4895848"/>
              <a:gd name="connsiteX4" fmla="*/ 6960394 w 8239125"/>
              <a:gd name="connsiteY4" fmla="*/ 4895848 h 4895848"/>
              <a:gd name="connsiteX5" fmla="*/ 1955006 w 8239125"/>
              <a:gd name="connsiteY5" fmla="*/ 4371973 h 4895848"/>
              <a:gd name="connsiteX6" fmla="*/ 0 w 8239125"/>
              <a:gd name="connsiteY6" fmla="*/ 3357562 h 489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39125" h="4895848">
                <a:moveTo>
                  <a:pt x="0" y="3357562"/>
                </a:moveTo>
                <a:lnTo>
                  <a:pt x="1593056" y="0"/>
                </a:lnTo>
                <a:lnTo>
                  <a:pt x="6369844" y="295275"/>
                </a:lnTo>
                <a:lnTo>
                  <a:pt x="8239125" y="2043112"/>
                </a:lnTo>
                <a:lnTo>
                  <a:pt x="6960394" y="4895848"/>
                </a:lnTo>
                <a:lnTo>
                  <a:pt x="1955006" y="4371973"/>
                </a:lnTo>
                <a:lnTo>
                  <a:pt x="0" y="3357562"/>
                </a:lnTo>
                <a:close/>
              </a:path>
            </a:pathLst>
          </a:cu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310" y="224506"/>
            <a:ext cx="2700337" cy="739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1099061">
            <a:off x="1141712" y="1869585"/>
            <a:ext cx="70666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chemeClr val="bg1"/>
                </a:solidFill>
                <a:latin typeface="CreativeBlock BB" panose="020B0603050302020204" pitchFamily="34" charset="0"/>
              </a:rPr>
              <a:t>DIGITAL RESILIENCE</a:t>
            </a:r>
            <a:endParaRPr lang="en-GB" sz="9600" dirty="0">
              <a:solidFill>
                <a:schemeClr val="bg1"/>
              </a:solidFill>
              <a:latin typeface="CreativeBlock BB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57" y="1366199"/>
            <a:ext cx="7859485" cy="53219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80351"/>
            <a:ext cx="91440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reativeBlock BB" panose="020B0603050302020204" pitchFamily="34" charset="0"/>
              </a:rPr>
              <a:t>WHEN MIGHT SOMEONE NEED DIGITAL Resilience?</a:t>
            </a:r>
            <a:endParaRPr lang="en-GB" sz="4400" dirty="0">
              <a:latin typeface="CreativeBlock BB" panose="020B06030503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486400" y="4314383"/>
            <a:ext cx="2900647" cy="1484252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19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714624" y="187326"/>
            <a:ext cx="3810000" cy="5362574"/>
            <a:chOff x="2714624" y="187326"/>
            <a:chExt cx="3810000" cy="5362574"/>
          </a:xfrm>
        </p:grpSpPr>
        <p:sp>
          <p:nvSpPr>
            <p:cNvPr id="2" name="Rounded Rectangle 1"/>
            <p:cNvSpPr/>
            <p:nvPr/>
          </p:nvSpPr>
          <p:spPr>
            <a:xfrm>
              <a:off x="2714624" y="187326"/>
              <a:ext cx="3810000" cy="5362574"/>
            </a:xfrm>
            <a:prstGeom prst="roundRect">
              <a:avLst/>
            </a:prstGeom>
            <a:solidFill>
              <a:srgbClr val="483D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0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So…how do you become more digitally resilient?</a:t>
              </a:r>
              <a:endParaRPr lang="en-GB" sz="4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3545206" y="749934"/>
              <a:ext cx="152400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838575" y="749934"/>
              <a:ext cx="152400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338637" y="5124450"/>
              <a:ext cx="561975" cy="304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Rounded Rectangular Callout 6"/>
          <p:cNvSpPr/>
          <p:nvPr/>
        </p:nvSpPr>
        <p:spPr>
          <a:xfrm>
            <a:off x="177166" y="532130"/>
            <a:ext cx="2255520" cy="1412240"/>
          </a:xfrm>
          <a:prstGeom prst="wedgeRoundRectCallout">
            <a:avLst>
              <a:gd name="adj1" fmla="val 82771"/>
              <a:gd name="adj2" fmla="val 47392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Build a support network</a:t>
            </a:r>
            <a:endParaRPr lang="en-GB" sz="2400" b="1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6739888" y="532130"/>
            <a:ext cx="2255520" cy="1412240"/>
          </a:xfrm>
          <a:prstGeom prst="wedgeRoundRectCallout">
            <a:avLst>
              <a:gd name="adj1" fmla="val -78941"/>
              <a:gd name="adj2" fmla="val 50270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Give yourself a break</a:t>
            </a:r>
            <a:endParaRPr lang="en-GB" sz="2400" b="1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6806562" y="3712210"/>
            <a:ext cx="2255520" cy="1412240"/>
          </a:xfrm>
          <a:prstGeom prst="wedgeRoundRectCallout">
            <a:avLst>
              <a:gd name="adj1" fmla="val -95607"/>
              <a:gd name="adj2" fmla="val -44694"/>
              <a:gd name="adj3" fmla="val 1666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Look after your physical health</a:t>
            </a:r>
            <a:endParaRPr lang="en-GB" sz="2400" b="1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177166" y="3712210"/>
            <a:ext cx="2255520" cy="1412240"/>
          </a:xfrm>
          <a:prstGeom prst="wedgeRoundRectCallout">
            <a:avLst>
              <a:gd name="adj1" fmla="val 97185"/>
              <a:gd name="adj2" fmla="val -46134"/>
              <a:gd name="adj3" fmla="val 1666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Make some lifestyle changes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77166" y="5716458"/>
            <a:ext cx="8818242" cy="104097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483D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483D8B"/>
                </a:solidFill>
              </a:rPr>
              <a:t>These 4 fantastic tips are from the charity Mind – www.mind.org.uk </a:t>
            </a:r>
          </a:p>
          <a:p>
            <a:pPr algn="ctr"/>
            <a:r>
              <a:rPr lang="en-GB" sz="2400" dirty="0" smtClean="0">
                <a:solidFill>
                  <a:srgbClr val="483D8B"/>
                </a:solidFill>
              </a:rPr>
              <a:t>We will now explore how to do this….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96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" t="7233" r="5856" b="22046"/>
          <a:stretch/>
        </p:blipFill>
        <p:spPr>
          <a:xfrm>
            <a:off x="995961" y="1417003"/>
            <a:ext cx="6623758" cy="527883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280" y="91440"/>
            <a:ext cx="79654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latin typeface="CreativeBlock BB" panose="020B0603050302020204" pitchFamily="34" charset="0"/>
              </a:rPr>
              <a:t>ACTIVITY 3: CREATE A DIGITAL RESILIENCE TOOLBOX</a:t>
            </a:r>
            <a:endParaRPr lang="en-GB" sz="4800" dirty="0">
              <a:latin typeface="CreativeBlock BB" panose="020B06030503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279" y="4701281"/>
            <a:ext cx="1015985" cy="101598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661592" y="5624772"/>
            <a:ext cx="1455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5</a:t>
            </a:r>
            <a:r>
              <a:rPr lang="en-GB" sz="2000" b="1" dirty="0" smtClean="0">
                <a:latin typeface="HelveticaNeue" panose="00000400000000000000" pitchFamily="2" charset="0"/>
              </a:rPr>
              <a:t> </a:t>
            </a:r>
            <a:r>
              <a:rPr lang="en-GB" sz="2000" b="1" dirty="0" smtClean="0"/>
              <a:t>minutes</a:t>
            </a:r>
            <a:endParaRPr lang="en-GB" sz="20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1398241" y="5354991"/>
            <a:ext cx="5685090" cy="729065"/>
            <a:chOff x="1398241" y="5354991"/>
            <a:chExt cx="5685090" cy="72906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1398241" y="4527802"/>
            <a:ext cx="5685090" cy="729065"/>
            <a:chOff x="1398241" y="5354991"/>
            <a:chExt cx="5685090" cy="72906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1398241" y="3520195"/>
            <a:ext cx="5685090" cy="729065"/>
            <a:chOff x="1398241" y="5354991"/>
            <a:chExt cx="5685090" cy="729065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1398241" y="2590401"/>
            <a:ext cx="5685090" cy="729065"/>
            <a:chOff x="1398241" y="5354991"/>
            <a:chExt cx="5685090" cy="729065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879854" y="3257802"/>
            <a:ext cx="4868550" cy="2308324"/>
          </a:xfrm>
          <a:prstGeom prst="rect">
            <a:avLst/>
          </a:prstGeom>
          <a:solidFill>
            <a:srgbClr val="483D8B"/>
          </a:solidFill>
          <a:ln w="38100">
            <a:solidFill>
              <a:srgbClr val="483D8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</a:rPr>
              <a:t>Work together to fill up your digital resilience toolbox with as many ideas as you can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1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041" y="612649"/>
            <a:ext cx="8413274" cy="5632311"/>
          </a:xfrm>
          <a:prstGeom prst="rect">
            <a:avLst/>
          </a:prstGeom>
          <a:solidFill>
            <a:srgbClr val="483D8B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bg1"/>
                </a:solidFill>
                <a:latin typeface="CreativeBlock BB" panose="020B0603050302020204" pitchFamily="34" charset="0"/>
              </a:rPr>
              <a:t>PAIRS - 5 minutes</a:t>
            </a:r>
          </a:p>
          <a:p>
            <a:pPr algn="ctr"/>
            <a:r>
              <a:rPr lang="en-GB" sz="6000" dirty="0" smtClean="0">
                <a:solidFill>
                  <a:srgbClr val="FFFF00"/>
                </a:solidFill>
                <a:latin typeface="CreativeBlock BB" panose="020B0603050302020204" pitchFamily="34" charset="0"/>
              </a:rPr>
              <a:t>Target = 30 ideas</a:t>
            </a:r>
          </a:p>
          <a:p>
            <a:pPr algn="ctr"/>
            <a:r>
              <a:rPr lang="en-GB" sz="6000" dirty="0">
                <a:solidFill>
                  <a:schemeClr val="bg1"/>
                </a:solidFill>
                <a:latin typeface="CreativeBlock BB" panose="020B0603050302020204" pitchFamily="34" charset="0"/>
              </a:rPr>
              <a:t>N</a:t>
            </a:r>
            <a:r>
              <a:rPr lang="en-GB" sz="6000" dirty="0" smtClean="0">
                <a:solidFill>
                  <a:schemeClr val="bg1"/>
                </a:solidFill>
                <a:latin typeface="CreativeBlock BB" panose="020B0603050302020204" pitchFamily="34" charset="0"/>
              </a:rPr>
              <a:t>o disruptions</a:t>
            </a:r>
          </a:p>
          <a:p>
            <a:pPr algn="ctr"/>
            <a:r>
              <a:rPr lang="en-GB" sz="6000" dirty="0" smtClean="0">
                <a:solidFill>
                  <a:schemeClr val="bg1"/>
                </a:solidFill>
                <a:latin typeface="CreativeBlock BB" panose="020B0603050302020204" pitchFamily="34" charset="0"/>
              </a:rPr>
              <a:t>No slacking</a:t>
            </a:r>
          </a:p>
          <a:p>
            <a:pPr algn="ctr"/>
            <a:r>
              <a:rPr lang="en-GB" sz="6000" dirty="0" smtClean="0">
                <a:solidFill>
                  <a:schemeClr val="bg1"/>
                </a:solidFill>
                <a:latin typeface="CreativeBlock BB" panose="020B0603050302020204" pitchFamily="34" charset="0"/>
              </a:rPr>
              <a:t>No distractions</a:t>
            </a:r>
          </a:p>
          <a:p>
            <a:pPr algn="ctr"/>
            <a:r>
              <a:rPr lang="en-GB" sz="6000" dirty="0" smtClean="0">
                <a:solidFill>
                  <a:srgbClr val="00B050"/>
                </a:solidFill>
                <a:latin typeface="CreativeBlock BB" panose="020B0603050302020204" pitchFamily="34" charset="0"/>
              </a:rPr>
              <a:t>STARTING IN 5,4,3,2,1…</a:t>
            </a:r>
            <a:endParaRPr lang="en-GB" sz="6000" dirty="0">
              <a:solidFill>
                <a:srgbClr val="00B050"/>
              </a:solidFill>
              <a:latin typeface="CreativeBlock BB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" t="7233" r="5856" b="22046"/>
          <a:stretch/>
        </p:blipFill>
        <p:spPr>
          <a:xfrm>
            <a:off x="995961" y="1417003"/>
            <a:ext cx="6623758" cy="527883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280" y="91440"/>
            <a:ext cx="796544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solidFill>
                  <a:srgbClr val="483D8B"/>
                </a:solidFill>
                <a:latin typeface="CreativeBlock BB" panose="020B0603050302020204" pitchFamily="34" charset="0"/>
              </a:rPr>
              <a:t>Share your ideas</a:t>
            </a:r>
            <a:r>
              <a:rPr lang="en-GB" sz="4800" dirty="0" smtClean="0">
                <a:latin typeface="CreativeBlock BB" panose="020B0603050302020204" pitchFamily="34" charset="0"/>
              </a:rPr>
              <a:t/>
            </a:r>
            <a:br>
              <a:rPr lang="en-GB" sz="4800" dirty="0" smtClean="0">
                <a:latin typeface="CreativeBlock BB" panose="020B0603050302020204" pitchFamily="34" charset="0"/>
              </a:rPr>
            </a:br>
            <a:r>
              <a:rPr lang="en-GB" sz="4800" dirty="0" smtClean="0">
                <a:latin typeface="CreativeBlock BB" panose="020B0603050302020204" pitchFamily="34" charset="0"/>
              </a:rPr>
              <a:t> </a:t>
            </a:r>
            <a:r>
              <a:rPr lang="en-GB" sz="4800" dirty="0">
                <a:latin typeface="+mn-lt"/>
              </a:rPr>
              <a:t>A</a:t>
            </a:r>
            <a:r>
              <a:rPr lang="en-GB" sz="4800" dirty="0" smtClean="0">
                <a:latin typeface="+mn-lt"/>
              </a:rPr>
              <a:t>dd any new ones to your toolbox </a:t>
            </a:r>
            <a:endParaRPr lang="en-GB" sz="4800" dirty="0">
              <a:latin typeface="+mn-lt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398241" y="5354991"/>
            <a:ext cx="5685090" cy="729065"/>
            <a:chOff x="1398241" y="5354991"/>
            <a:chExt cx="5685090" cy="72906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6413478" y="4527802"/>
            <a:ext cx="669853" cy="7245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2401894" y="4527802"/>
            <a:ext cx="669853" cy="72455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1398241" y="4527802"/>
            <a:ext cx="669853" cy="72455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5411339" y="4532317"/>
            <a:ext cx="669853" cy="72455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6413478" y="3520195"/>
            <a:ext cx="669853" cy="72455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2296160" y="3520195"/>
            <a:ext cx="775587" cy="7245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1398241" y="3520195"/>
            <a:ext cx="669853" cy="72455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1" r="10361" b="15200"/>
          <a:stretch/>
        </p:blipFill>
        <p:spPr>
          <a:xfrm>
            <a:off x="5411339" y="3524710"/>
            <a:ext cx="669853" cy="724550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33" name="Group 32"/>
          <p:cNvGrpSpPr/>
          <p:nvPr/>
        </p:nvGrpSpPr>
        <p:grpSpPr>
          <a:xfrm>
            <a:off x="1398241" y="2590401"/>
            <a:ext cx="5685090" cy="729065"/>
            <a:chOff x="1398241" y="5354991"/>
            <a:chExt cx="5685090" cy="729065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6413478" y="5354991"/>
              <a:ext cx="669853" cy="724550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4409200" y="5354991"/>
              <a:ext cx="669853" cy="724550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3405547" y="5354991"/>
              <a:ext cx="669853" cy="724550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2401894" y="5354991"/>
              <a:ext cx="669853" cy="724550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1398241" y="5354991"/>
              <a:ext cx="669853" cy="724550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241" r="10361" b="15200"/>
            <a:stretch/>
          </p:blipFill>
          <p:spPr>
            <a:xfrm>
              <a:off x="5411339" y="5359506"/>
              <a:ext cx="669853" cy="724550"/>
            </a:xfrm>
            <a:prstGeom prst="rect">
              <a:avLst/>
            </a:prstGeom>
          </p:spPr>
        </p:pic>
      </p:grpSp>
      <p:sp>
        <p:nvSpPr>
          <p:cNvPr id="7" name="Cloud 6"/>
          <p:cNvSpPr/>
          <p:nvPr/>
        </p:nvSpPr>
        <p:spPr>
          <a:xfrm>
            <a:off x="5285011" y="3386711"/>
            <a:ext cx="1969229" cy="985520"/>
          </a:xfrm>
          <a:prstGeom prst="cloud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Call a friend</a:t>
            </a:r>
            <a:endParaRPr lang="en-GB" dirty="0"/>
          </a:p>
        </p:txBody>
      </p:sp>
      <p:sp>
        <p:nvSpPr>
          <p:cNvPr id="40" name="Cloud 39"/>
          <p:cNvSpPr/>
          <p:nvPr/>
        </p:nvSpPr>
        <p:spPr>
          <a:xfrm>
            <a:off x="1311545" y="5224506"/>
            <a:ext cx="3097655" cy="985520"/>
          </a:xfrm>
          <a:prstGeom prst="cloud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 something you really enjoy </a:t>
            </a:r>
            <a:endParaRPr lang="en-GB" dirty="0"/>
          </a:p>
        </p:txBody>
      </p:sp>
      <p:sp>
        <p:nvSpPr>
          <p:cNvPr id="41" name="Cloud 40"/>
          <p:cNvSpPr/>
          <p:nvPr/>
        </p:nvSpPr>
        <p:spPr>
          <a:xfrm>
            <a:off x="1143888" y="2432036"/>
            <a:ext cx="3097655" cy="985520"/>
          </a:xfrm>
          <a:prstGeom prst="cloud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Celebrate your successes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57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0" grpId="1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13951" t="1052" r="13421" b="15573"/>
          <a:stretch/>
        </p:blipFill>
        <p:spPr>
          <a:xfrm rot="20804900">
            <a:off x="1519051" y="642990"/>
            <a:ext cx="1279299" cy="14686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403543">
            <a:off x="6859767" y="1590142"/>
            <a:ext cx="2058768" cy="20587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42463" y="57206"/>
            <a:ext cx="73210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400" dirty="0" smtClean="0">
                <a:latin typeface="CreativeBlock BB" panose="020B0603050302020204" pitchFamily="34" charset="0"/>
              </a:rPr>
              <a:t>PLENARY– Digital resilience Superheroes</a:t>
            </a:r>
            <a:endParaRPr lang="en-GB" sz="4400" dirty="0">
              <a:latin typeface="CreativeBlock BB" panose="020B06030503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68514" y="2036669"/>
            <a:ext cx="8378372" cy="4640356"/>
            <a:chOff x="239939" y="2217644"/>
            <a:chExt cx="8378372" cy="4640356"/>
          </a:xfrm>
        </p:grpSpPr>
        <p:sp>
          <p:nvSpPr>
            <p:cNvPr id="3" name="Hexagon 3"/>
            <p:cNvSpPr/>
            <p:nvPr/>
          </p:nvSpPr>
          <p:spPr>
            <a:xfrm>
              <a:off x="239939" y="2217644"/>
              <a:ext cx="8378372" cy="4640356"/>
            </a:xfrm>
            <a:custGeom>
              <a:avLst/>
              <a:gdLst>
                <a:gd name="connsiteX0" fmla="*/ 0 w 5133975"/>
                <a:gd name="connsiteY0" fmla="*/ 2043113 h 4086225"/>
                <a:gd name="connsiteX1" fmla="*/ 1021556 w 5133975"/>
                <a:gd name="connsiteY1" fmla="*/ 1 h 4086225"/>
                <a:gd name="connsiteX2" fmla="*/ 4112419 w 5133975"/>
                <a:gd name="connsiteY2" fmla="*/ 1 h 4086225"/>
                <a:gd name="connsiteX3" fmla="*/ 5133975 w 5133975"/>
                <a:gd name="connsiteY3" fmla="*/ 2043113 h 4086225"/>
                <a:gd name="connsiteX4" fmla="*/ 4112419 w 5133975"/>
                <a:gd name="connsiteY4" fmla="*/ 4086224 h 4086225"/>
                <a:gd name="connsiteX5" fmla="*/ 1021556 w 5133975"/>
                <a:gd name="connsiteY5" fmla="*/ 4086224 h 4086225"/>
                <a:gd name="connsiteX6" fmla="*/ 0 w 5133975"/>
                <a:gd name="connsiteY6" fmla="*/ 2043113 h 4086225"/>
                <a:gd name="connsiteX0" fmla="*/ 0 w 6715125"/>
                <a:gd name="connsiteY0" fmla="*/ 2043112 h 4086223"/>
                <a:gd name="connsiteX1" fmla="*/ 1021556 w 6715125"/>
                <a:gd name="connsiteY1" fmla="*/ 0 h 4086223"/>
                <a:gd name="connsiteX2" fmla="*/ 4112419 w 6715125"/>
                <a:gd name="connsiteY2" fmla="*/ 0 h 4086223"/>
                <a:gd name="connsiteX3" fmla="*/ 6715125 w 6715125"/>
                <a:gd name="connsiteY3" fmla="*/ 1604962 h 4086223"/>
                <a:gd name="connsiteX4" fmla="*/ 4112419 w 6715125"/>
                <a:gd name="connsiteY4" fmla="*/ 4086223 h 4086223"/>
                <a:gd name="connsiteX5" fmla="*/ 1021556 w 6715125"/>
                <a:gd name="connsiteY5" fmla="*/ 4086223 h 4086223"/>
                <a:gd name="connsiteX6" fmla="*/ 0 w 6715125"/>
                <a:gd name="connsiteY6" fmla="*/ 2043112 h 4086223"/>
                <a:gd name="connsiteX0" fmla="*/ 0 w 6715125"/>
                <a:gd name="connsiteY0" fmla="*/ 2043112 h 5172073"/>
                <a:gd name="connsiteX1" fmla="*/ 1021556 w 6715125"/>
                <a:gd name="connsiteY1" fmla="*/ 0 h 5172073"/>
                <a:gd name="connsiteX2" fmla="*/ 4112419 w 6715125"/>
                <a:gd name="connsiteY2" fmla="*/ 0 h 5172073"/>
                <a:gd name="connsiteX3" fmla="*/ 6715125 w 6715125"/>
                <a:gd name="connsiteY3" fmla="*/ 1604962 h 5172073"/>
                <a:gd name="connsiteX4" fmla="*/ 5912644 w 6715125"/>
                <a:gd name="connsiteY4" fmla="*/ 5172073 h 5172073"/>
                <a:gd name="connsiteX5" fmla="*/ 1021556 w 6715125"/>
                <a:gd name="connsiteY5" fmla="*/ 4086223 h 5172073"/>
                <a:gd name="connsiteX6" fmla="*/ 0 w 6715125"/>
                <a:gd name="connsiteY6" fmla="*/ 2043112 h 5172073"/>
                <a:gd name="connsiteX0" fmla="*/ 0 w 6715125"/>
                <a:gd name="connsiteY0" fmla="*/ 2043112 h 5172073"/>
                <a:gd name="connsiteX1" fmla="*/ 1021556 w 6715125"/>
                <a:gd name="connsiteY1" fmla="*/ 0 h 5172073"/>
                <a:gd name="connsiteX2" fmla="*/ 4112419 w 6715125"/>
                <a:gd name="connsiteY2" fmla="*/ 0 h 5172073"/>
                <a:gd name="connsiteX3" fmla="*/ 6715125 w 6715125"/>
                <a:gd name="connsiteY3" fmla="*/ 1604962 h 5172073"/>
                <a:gd name="connsiteX4" fmla="*/ 5912644 w 6715125"/>
                <a:gd name="connsiteY4" fmla="*/ 5172073 h 5172073"/>
                <a:gd name="connsiteX5" fmla="*/ 907256 w 6715125"/>
                <a:gd name="connsiteY5" fmla="*/ 4648198 h 5172073"/>
                <a:gd name="connsiteX6" fmla="*/ 0 w 6715125"/>
                <a:gd name="connsiteY6" fmla="*/ 2043112 h 5172073"/>
                <a:gd name="connsiteX0" fmla="*/ 0 w 7191375"/>
                <a:gd name="connsiteY0" fmla="*/ 2043112 h 5172073"/>
                <a:gd name="connsiteX1" fmla="*/ 1021556 w 7191375"/>
                <a:gd name="connsiteY1" fmla="*/ 0 h 5172073"/>
                <a:gd name="connsiteX2" fmla="*/ 4112419 w 7191375"/>
                <a:gd name="connsiteY2" fmla="*/ 0 h 5172073"/>
                <a:gd name="connsiteX3" fmla="*/ 7191375 w 7191375"/>
                <a:gd name="connsiteY3" fmla="*/ 2319337 h 5172073"/>
                <a:gd name="connsiteX4" fmla="*/ 5912644 w 7191375"/>
                <a:gd name="connsiteY4" fmla="*/ 5172073 h 5172073"/>
                <a:gd name="connsiteX5" fmla="*/ 907256 w 7191375"/>
                <a:gd name="connsiteY5" fmla="*/ 4648198 h 5172073"/>
                <a:gd name="connsiteX6" fmla="*/ 0 w 7191375"/>
                <a:gd name="connsiteY6" fmla="*/ 2043112 h 5172073"/>
                <a:gd name="connsiteX0" fmla="*/ 0 w 7191375"/>
                <a:gd name="connsiteY0" fmla="*/ 2043112 h 5172073"/>
                <a:gd name="connsiteX1" fmla="*/ 1021556 w 7191375"/>
                <a:gd name="connsiteY1" fmla="*/ 0 h 5172073"/>
                <a:gd name="connsiteX2" fmla="*/ 5322094 w 7191375"/>
                <a:gd name="connsiteY2" fmla="*/ 571500 h 5172073"/>
                <a:gd name="connsiteX3" fmla="*/ 7191375 w 7191375"/>
                <a:gd name="connsiteY3" fmla="*/ 2319337 h 5172073"/>
                <a:gd name="connsiteX4" fmla="*/ 5912644 w 7191375"/>
                <a:gd name="connsiteY4" fmla="*/ 5172073 h 5172073"/>
                <a:gd name="connsiteX5" fmla="*/ 907256 w 7191375"/>
                <a:gd name="connsiteY5" fmla="*/ 4648198 h 5172073"/>
                <a:gd name="connsiteX6" fmla="*/ 0 w 7191375"/>
                <a:gd name="connsiteY6" fmla="*/ 2043112 h 5172073"/>
                <a:gd name="connsiteX0" fmla="*/ 0 w 7191375"/>
                <a:gd name="connsiteY0" fmla="*/ 1766887 h 4895848"/>
                <a:gd name="connsiteX1" fmla="*/ 545306 w 7191375"/>
                <a:gd name="connsiteY1" fmla="*/ 0 h 4895848"/>
                <a:gd name="connsiteX2" fmla="*/ 5322094 w 7191375"/>
                <a:gd name="connsiteY2" fmla="*/ 295275 h 4895848"/>
                <a:gd name="connsiteX3" fmla="*/ 7191375 w 7191375"/>
                <a:gd name="connsiteY3" fmla="*/ 2043112 h 4895848"/>
                <a:gd name="connsiteX4" fmla="*/ 5912644 w 7191375"/>
                <a:gd name="connsiteY4" fmla="*/ 4895848 h 4895848"/>
                <a:gd name="connsiteX5" fmla="*/ 907256 w 7191375"/>
                <a:gd name="connsiteY5" fmla="*/ 4371973 h 4895848"/>
                <a:gd name="connsiteX6" fmla="*/ 0 w 7191375"/>
                <a:gd name="connsiteY6" fmla="*/ 1766887 h 4895848"/>
                <a:gd name="connsiteX0" fmla="*/ 0 w 8239125"/>
                <a:gd name="connsiteY0" fmla="*/ 3357562 h 4895848"/>
                <a:gd name="connsiteX1" fmla="*/ 1593056 w 8239125"/>
                <a:gd name="connsiteY1" fmla="*/ 0 h 4895848"/>
                <a:gd name="connsiteX2" fmla="*/ 6369844 w 8239125"/>
                <a:gd name="connsiteY2" fmla="*/ 295275 h 4895848"/>
                <a:gd name="connsiteX3" fmla="*/ 8239125 w 8239125"/>
                <a:gd name="connsiteY3" fmla="*/ 2043112 h 4895848"/>
                <a:gd name="connsiteX4" fmla="*/ 6960394 w 8239125"/>
                <a:gd name="connsiteY4" fmla="*/ 4895848 h 4895848"/>
                <a:gd name="connsiteX5" fmla="*/ 1955006 w 8239125"/>
                <a:gd name="connsiteY5" fmla="*/ 4371973 h 4895848"/>
                <a:gd name="connsiteX6" fmla="*/ 0 w 8239125"/>
                <a:gd name="connsiteY6" fmla="*/ 3357562 h 4895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239125" h="4895848">
                  <a:moveTo>
                    <a:pt x="0" y="3357562"/>
                  </a:moveTo>
                  <a:lnTo>
                    <a:pt x="1593056" y="0"/>
                  </a:lnTo>
                  <a:lnTo>
                    <a:pt x="6369844" y="295275"/>
                  </a:lnTo>
                  <a:lnTo>
                    <a:pt x="8239125" y="2043112"/>
                  </a:lnTo>
                  <a:lnTo>
                    <a:pt x="6960394" y="4895848"/>
                  </a:lnTo>
                  <a:lnTo>
                    <a:pt x="1955006" y="4371973"/>
                  </a:lnTo>
                  <a:lnTo>
                    <a:pt x="0" y="3357562"/>
                  </a:lnTo>
                  <a:close/>
                </a:path>
              </a:pathLst>
            </a:custGeom>
            <a:solidFill>
              <a:srgbClr val="483D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TextBox 3"/>
            <p:cNvSpPr txBox="1"/>
            <p:nvPr/>
          </p:nvSpPr>
          <p:spPr>
            <a:xfrm rot="152018">
              <a:off x="1457325" y="2484319"/>
              <a:ext cx="5791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u="sng" dirty="0" smtClean="0">
                  <a:solidFill>
                    <a:schemeClr val="bg1"/>
                  </a:solidFill>
                </a:rPr>
                <a:t>Step 1: </a:t>
              </a:r>
              <a:r>
                <a:rPr lang="en-GB" sz="2400" dirty="0" smtClean="0">
                  <a:solidFill>
                    <a:schemeClr val="bg1"/>
                  </a:solidFill>
                </a:rPr>
                <a:t>Think </a:t>
              </a:r>
              <a:r>
                <a:rPr lang="en-GB" sz="2400" dirty="0">
                  <a:solidFill>
                    <a:schemeClr val="bg1"/>
                  </a:solidFill>
                </a:rPr>
                <a:t>of a person who </a:t>
              </a:r>
              <a:r>
                <a:rPr lang="en-GB" sz="2400" dirty="0" smtClean="0">
                  <a:solidFill>
                    <a:schemeClr val="bg1"/>
                  </a:solidFill>
                </a:rPr>
                <a:t>has shown digital resilience e.g. a celeb, someone </a:t>
              </a:r>
              <a:r>
                <a:rPr lang="en-GB" sz="2400" dirty="0">
                  <a:solidFill>
                    <a:schemeClr val="bg1"/>
                  </a:solidFill>
                </a:rPr>
                <a:t>you know or follow or you could make it </a:t>
              </a:r>
              <a:r>
                <a:rPr lang="en-GB" sz="2400" dirty="0" smtClean="0">
                  <a:solidFill>
                    <a:schemeClr val="bg1"/>
                  </a:solidFill>
                </a:rPr>
                <a:t>up.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21390765">
              <a:off x="847724" y="3811011"/>
              <a:ext cx="73342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u="sng" dirty="0" smtClean="0">
                  <a:solidFill>
                    <a:srgbClr val="00B0F0"/>
                  </a:solidFill>
                </a:rPr>
                <a:t>Step 2: </a:t>
              </a:r>
              <a:r>
                <a:rPr lang="en-GB" sz="2400" dirty="0" smtClean="0">
                  <a:solidFill>
                    <a:srgbClr val="00B0F0"/>
                  </a:solidFill>
                </a:rPr>
                <a:t>Note down any characteristics or “special powers” they have shown e.g. asking for help, talking to others, perseverance…</a:t>
              </a:r>
            </a:p>
          </p:txBody>
        </p:sp>
        <p:sp>
          <p:nvSpPr>
            <p:cNvPr id="6" name="Rectangle 5"/>
            <p:cNvSpPr/>
            <p:nvPr/>
          </p:nvSpPr>
          <p:spPr>
            <a:xfrm rot="341193">
              <a:off x="752474" y="5117132"/>
              <a:ext cx="665797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2400" b="1" u="sng" dirty="0" smtClean="0">
                  <a:solidFill>
                    <a:srgbClr val="FFFF00"/>
                  </a:solidFill>
                </a:rPr>
                <a:t>Step 3: </a:t>
              </a:r>
              <a:r>
                <a:rPr lang="en-GB" sz="2400" dirty="0" smtClean="0">
                  <a:solidFill>
                    <a:srgbClr val="FFFF00"/>
                  </a:solidFill>
                </a:rPr>
                <a:t>Create something to showcase your Digital Resilience Superhero. This could be </a:t>
              </a:r>
              <a:r>
                <a:rPr lang="en-US" sz="2400" dirty="0" smtClean="0">
                  <a:solidFill>
                    <a:srgbClr val="FFFF00"/>
                  </a:solidFill>
                </a:rPr>
                <a:t>a </a:t>
              </a:r>
              <a:r>
                <a:rPr lang="en-US" sz="2400" dirty="0">
                  <a:solidFill>
                    <a:srgbClr val="FFFF00"/>
                  </a:solidFill>
                </a:rPr>
                <a:t>drawing, </a:t>
              </a:r>
              <a:r>
                <a:rPr lang="en-US" sz="2400" dirty="0" smtClean="0">
                  <a:solidFill>
                    <a:srgbClr val="FFFF00"/>
                  </a:solidFill>
                </a:rPr>
                <a:t>poem, </a:t>
              </a:r>
              <a:r>
                <a:rPr lang="en-US" sz="2400" dirty="0">
                  <a:solidFill>
                    <a:srgbClr val="FFFF00"/>
                  </a:solidFill>
                </a:rPr>
                <a:t>cartoon, speech or a </a:t>
              </a:r>
              <a:r>
                <a:rPr lang="en-US" sz="2400" dirty="0" smtClean="0">
                  <a:solidFill>
                    <a:srgbClr val="FFFF00"/>
                  </a:solidFill>
                </a:rPr>
                <a:t>sentence</a:t>
              </a:r>
              <a:r>
                <a:rPr lang="en-US" sz="2400" dirty="0">
                  <a:solidFill>
                    <a:srgbClr val="FFFF00"/>
                  </a:solidFill>
                </a:rPr>
                <a:t>. </a:t>
              </a:r>
              <a:endParaRPr lang="en-GB" sz="24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343" y="5407747"/>
            <a:ext cx="1015985" cy="101598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704823" y="6275112"/>
            <a:ext cx="1455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10</a:t>
            </a:r>
            <a:r>
              <a:rPr lang="en-GB" sz="2000" b="1" dirty="0" smtClean="0">
                <a:latin typeface="HelveticaNeue" panose="00000400000000000000" pitchFamily="2" charset="0"/>
              </a:rPr>
              <a:t> </a:t>
            </a:r>
            <a:r>
              <a:rPr lang="en-GB" sz="2000" b="1" dirty="0" smtClean="0"/>
              <a:t>minutes</a:t>
            </a:r>
            <a:endParaRPr lang="en-GB" sz="2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98"/>
          <a:stretch/>
        </p:blipFill>
        <p:spPr>
          <a:xfrm rot="360788">
            <a:off x="-372345" y="2671979"/>
            <a:ext cx="1992972" cy="172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82325" y="2114820"/>
            <a:ext cx="7602378" cy="1371738"/>
            <a:chOff x="180214" y="1245446"/>
            <a:chExt cx="6909382" cy="117055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214" y="1245446"/>
              <a:ext cx="6909382" cy="1146953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79620" y="1461897"/>
              <a:ext cx="631056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sz="2800" dirty="0">
                  <a:solidFill>
                    <a:schemeClr val="bg1"/>
                  </a:solidFill>
                </a:rPr>
                <a:t>To examine how going online can influence the way we feel, think and </a:t>
              </a:r>
              <a:r>
                <a:rPr lang="en-GB" sz="2800" dirty="0" smtClean="0">
                  <a:solidFill>
                    <a:schemeClr val="bg1"/>
                  </a:solidFill>
                </a:rPr>
                <a:t>act</a:t>
              </a:r>
              <a:endParaRPr lang="en-GB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82325" y="5215769"/>
            <a:ext cx="7632839" cy="1087587"/>
            <a:chOff x="212265" y="3533641"/>
            <a:chExt cx="7528393" cy="108758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265" y="3533641"/>
              <a:ext cx="7528393" cy="108758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877854" y="3600382"/>
              <a:ext cx="6832761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GB" sz="28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devise ways to build your own digital resilience and support </a:t>
              </a:r>
              <a:r>
                <a:rPr lang="en-GB" sz="28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others</a:t>
              </a:r>
              <a:endParaRPr lang="en-GB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882325" y="3741982"/>
            <a:ext cx="7632839" cy="927212"/>
            <a:chOff x="1032231" y="4576919"/>
            <a:chExt cx="7632839" cy="92721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2231" y="4576919"/>
              <a:ext cx="7632839" cy="927212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1860112" y="4777981"/>
              <a:ext cx="636198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understand what digital resilience is</a:t>
              </a:r>
              <a:endParaRPr lang="en-GB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4423">
            <a:off x="860191" y="689445"/>
            <a:ext cx="2445969" cy="11001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3136">
            <a:off x="3144198" y="451765"/>
            <a:ext cx="3775705" cy="112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7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268818" y="5183965"/>
            <a:ext cx="1793359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56729" y="352021"/>
            <a:ext cx="88809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CreativeBlock BB" panose="020B0603050302020204" pitchFamily="34" charset="0"/>
              </a:rPr>
              <a:t>Starter </a:t>
            </a:r>
            <a:r>
              <a:rPr lang="en-GB" sz="4400" dirty="0">
                <a:latin typeface="CreativeBlock BB" panose="020B0603050302020204" pitchFamily="34" charset="0"/>
              </a:rPr>
              <a:t>- What </a:t>
            </a:r>
            <a:r>
              <a:rPr lang="en-GB" sz="4400" dirty="0" smtClean="0">
                <a:latin typeface="CreativeBlock BB" panose="020B0603050302020204" pitchFamily="34" charset="0"/>
              </a:rPr>
              <a:t>IS RESILIENCE?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58985" y="6137965"/>
            <a:ext cx="227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reativeBlock BB" panose="020B0603050302020204" pitchFamily="34" charset="0"/>
              </a:rPr>
              <a:t>A FOAM BALL?</a:t>
            </a:r>
            <a:endParaRPr lang="en-GB" sz="2400" dirty="0">
              <a:latin typeface="CreativeBlock BB" panose="020B06030503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213" y="6131055"/>
            <a:ext cx="2429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reativeBlock BB" panose="020B0603050302020204" pitchFamily="34" charset="0"/>
              </a:rPr>
              <a:t>A RUBBER BALL?</a:t>
            </a:r>
            <a:endParaRPr lang="en-GB" sz="2400" dirty="0">
              <a:latin typeface="CreativeBlock BB" panose="020B06030503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3687" y="6149203"/>
            <a:ext cx="2951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reativeBlock BB" panose="020B0603050302020204" pitchFamily="34" charset="0"/>
              </a:rPr>
              <a:t>A PING PONG BALL?</a:t>
            </a:r>
            <a:endParaRPr lang="en-GB" sz="2400" dirty="0">
              <a:latin typeface="CreativeBlock BB" panose="020B06030503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940072" y="1476349"/>
            <a:ext cx="7113384" cy="2433644"/>
            <a:chOff x="887620" y="1025762"/>
            <a:chExt cx="7401178" cy="2508440"/>
          </a:xfrm>
        </p:grpSpPr>
        <p:sp>
          <p:nvSpPr>
            <p:cNvPr id="2" name="Rounded Rectangular Callout 1"/>
            <p:cNvSpPr/>
            <p:nvPr/>
          </p:nvSpPr>
          <p:spPr>
            <a:xfrm rot="21354781">
              <a:off x="891805" y="1025762"/>
              <a:ext cx="7396993" cy="2508440"/>
            </a:xfrm>
            <a:custGeom>
              <a:avLst/>
              <a:gdLst>
                <a:gd name="connsiteX0" fmla="*/ 0 w 3969932"/>
                <a:gd name="connsiteY0" fmla="*/ 173110 h 1038637"/>
                <a:gd name="connsiteX1" fmla="*/ 173110 w 3969932"/>
                <a:gd name="connsiteY1" fmla="*/ 0 h 1038637"/>
                <a:gd name="connsiteX2" fmla="*/ 661655 w 3969932"/>
                <a:gd name="connsiteY2" fmla="*/ 0 h 1038637"/>
                <a:gd name="connsiteX3" fmla="*/ 661655 w 3969932"/>
                <a:gd name="connsiteY3" fmla="*/ 0 h 1038637"/>
                <a:gd name="connsiteX4" fmla="*/ 1654138 w 3969932"/>
                <a:gd name="connsiteY4" fmla="*/ 0 h 1038637"/>
                <a:gd name="connsiteX5" fmla="*/ 3796822 w 3969932"/>
                <a:gd name="connsiteY5" fmla="*/ 0 h 1038637"/>
                <a:gd name="connsiteX6" fmla="*/ 3969932 w 3969932"/>
                <a:gd name="connsiteY6" fmla="*/ 173110 h 1038637"/>
                <a:gd name="connsiteX7" fmla="*/ 3969932 w 3969932"/>
                <a:gd name="connsiteY7" fmla="*/ 605872 h 1038637"/>
                <a:gd name="connsiteX8" fmla="*/ 3969932 w 3969932"/>
                <a:gd name="connsiteY8" fmla="*/ 605872 h 1038637"/>
                <a:gd name="connsiteX9" fmla="*/ 3969932 w 3969932"/>
                <a:gd name="connsiteY9" fmla="*/ 865531 h 1038637"/>
                <a:gd name="connsiteX10" fmla="*/ 3969932 w 3969932"/>
                <a:gd name="connsiteY10" fmla="*/ 865527 h 1038637"/>
                <a:gd name="connsiteX11" fmla="*/ 3796822 w 3969932"/>
                <a:gd name="connsiteY11" fmla="*/ 1038637 h 1038637"/>
                <a:gd name="connsiteX12" fmla="*/ 1654138 w 3969932"/>
                <a:gd name="connsiteY12" fmla="*/ 1038637 h 1038637"/>
                <a:gd name="connsiteX13" fmla="*/ 1157910 w 3969932"/>
                <a:gd name="connsiteY13" fmla="*/ 1168467 h 1038637"/>
                <a:gd name="connsiteX14" fmla="*/ 661655 w 3969932"/>
                <a:gd name="connsiteY14" fmla="*/ 1038637 h 1038637"/>
                <a:gd name="connsiteX15" fmla="*/ 173110 w 3969932"/>
                <a:gd name="connsiteY15" fmla="*/ 1038637 h 1038637"/>
                <a:gd name="connsiteX16" fmla="*/ 0 w 3969932"/>
                <a:gd name="connsiteY16" fmla="*/ 865527 h 1038637"/>
                <a:gd name="connsiteX17" fmla="*/ 0 w 3969932"/>
                <a:gd name="connsiteY17" fmla="*/ 865531 h 1038637"/>
                <a:gd name="connsiteX18" fmla="*/ 0 w 3969932"/>
                <a:gd name="connsiteY18" fmla="*/ 605872 h 1038637"/>
                <a:gd name="connsiteX19" fmla="*/ 0 w 3969932"/>
                <a:gd name="connsiteY19" fmla="*/ 605872 h 1038637"/>
                <a:gd name="connsiteX20" fmla="*/ 0 w 3969932"/>
                <a:gd name="connsiteY20" fmla="*/ 173110 h 1038637"/>
                <a:gd name="connsiteX0" fmla="*/ 0 w 3969932"/>
                <a:gd name="connsiteY0" fmla="*/ 173110 h 1768542"/>
                <a:gd name="connsiteX1" fmla="*/ 173110 w 3969932"/>
                <a:gd name="connsiteY1" fmla="*/ 0 h 1768542"/>
                <a:gd name="connsiteX2" fmla="*/ 661655 w 3969932"/>
                <a:gd name="connsiteY2" fmla="*/ 0 h 1768542"/>
                <a:gd name="connsiteX3" fmla="*/ 661655 w 3969932"/>
                <a:gd name="connsiteY3" fmla="*/ 0 h 1768542"/>
                <a:gd name="connsiteX4" fmla="*/ 1654138 w 3969932"/>
                <a:gd name="connsiteY4" fmla="*/ 0 h 1768542"/>
                <a:gd name="connsiteX5" fmla="*/ 3796822 w 3969932"/>
                <a:gd name="connsiteY5" fmla="*/ 0 h 1768542"/>
                <a:gd name="connsiteX6" fmla="*/ 3969932 w 3969932"/>
                <a:gd name="connsiteY6" fmla="*/ 173110 h 1768542"/>
                <a:gd name="connsiteX7" fmla="*/ 3969932 w 3969932"/>
                <a:gd name="connsiteY7" fmla="*/ 605872 h 1768542"/>
                <a:gd name="connsiteX8" fmla="*/ 3969932 w 3969932"/>
                <a:gd name="connsiteY8" fmla="*/ 605872 h 1768542"/>
                <a:gd name="connsiteX9" fmla="*/ 3969932 w 3969932"/>
                <a:gd name="connsiteY9" fmla="*/ 865531 h 1768542"/>
                <a:gd name="connsiteX10" fmla="*/ 3969932 w 3969932"/>
                <a:gd name="connsiteY10" fmla="*/ 865527 h 1768542"/>
                <a:gd name="connsiteX11" fmla="*/ 3796822 w 3969932"/>
                <a:gd name="connsiteY11" fmla="*/ 1038637 h 1768542"/>
                <a:gd name="connsiteX12" fmla="*/ 1654138 w 3969932"/>
                <a:gd name="connsiteY12" fmla="*/ 1038637 h 1768542"/>
                <a:gd name="connsiteX13" fmla="*/ 367335 w 3969932"/>
                <a:gd name="connsiteY13" fmla="*/ 1768542 h 1768542"/>
                <a:gd name="connsiteX14" fmla="*/ 661655 w 3969932"/>
                <a:gd name="connsiteY14" fmla="*/ 1038637 h 1768542"/>
                <a:gd name="connsiteX15" fmla="*/ 173110 w 3969932"/>
                <a:gd name="connsiteY15" fmla="*/ 1038637 h 1768542"/>
                <a:gd name="connsiteX16" fmla="*/ 0 w 3969932"/>
                <a:gd name="connsiteY16" fmla="*/ 865527 h 1768542"/>
                <a:gd name="connsiteX17" fmla="*/ 0 w 3969932"/>
                <a:gd name="connsiteY17" fmla="*/ 865531 h 1768542"/>
                <a:gd name="connsiteX18" fmla="*/ 0 w 3969932"/>
                <a:gd name="connsiteY18" fmla="*/ 605872 h 1768542"/>
                <a:gd name="connsiteX19" fmla="*/ 0 w 3969932"/>
                <a:gd name="connsiteY19" fmla="*/ 605872 h 1768542"/>
                <a:gd name="connsiteX20" fmla="*/ 0 w 3969932"/>
                <a:gd name="connsiteY20" fmla="*/ 173110 h 1768542"/>
                <a:gd name="connsiteX0" fmla="*/ 0 w 3969932"/>
                <a:gd name="connsiteY0" fmla="*/ 544585 h 2140017"/>
                <a:gd name="connsiteX1" fmla="*/ 173110 w 3969932"/>
                <a:gd name="connsiteY1" fmla="*/ 371475 h 2140017"/>
                <a:gd name="connsiteX2" fmla="*/ 661655 w 3969932"/>
                <a:gd name="connsiteY2" fmla="*/ 371475 h 2140017"/>
                <a:gd name="connsiteX3" fmla="*/ 661655 w 3969932"/>
                <a:gd name="connsiteY3" fmla="*/ 371475 h 2140017"/>
                <a:gd name="connsiteX4" fmla="*/ 1654138 w 3969932"/>
                <a:gd name="connsiteY4" fmla="*/ 371475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661655 w 3969932"/>
                <a:gd name="connsiteY2" fmla="*/ 371475 h 2140017"/>
                <a:gd name="connsiteX3" fmla="*/ 661655 w 3969932"/>
                <a:gd name="connsiteY3" fmla="*/ 371475 h 2140017"/>
                <a:gd name="connsiteX4" fmla="*/ 1654138 w 3969932"/>
                <a:gd name="connsiteY4" fmla="*/ 371475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661655 w 3969932"/>
                <a:gd name="connsiteY2" fmla="*/ 371475 h 2140017"/>
                <a:gd name="connsiteX3" fmla="*/ 661655 w 3969932"/>
                <a:gd name="connsiteY3" fmla="*/ 371475 h 2140017"/>
                <a:gd name="connsiteX4" fmla="*/ 1787488 w 3969932"/>
                <a:gd name="connsiteY4" fmla="*/ 209550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661655 w 3969932"/>
                <a:gd name="connsiteY2" fmla="*/ 371475 h 2140017"/>
                <a:gd name="connsiteX3" fmla="*/ 747380 w 3969932"/>
                <a:gd name="connsiteY3" fmla="*/ 257175 h 2140017"/>
                <a:gd name="connsiteX4" fmla="*/ 1787488 w 3969932"/>
                <a:gd name="connsiteY4" fmla="*/ 209550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499730 w 3969932"/>
                <a:gd name="connsiteY2" fmla="*/ 180975 h 2140017"/>
                <a:gd name="connsiteX3" fmla="*/ 747380 w 3969932"/>
                <a:gd name="connsiteY3" fmla="*/ 257175 h 2140017"/>
                <a:gd name="connsiteX4" fmla="*/ 1787488 w 3969932"/>
                <a:gd name="connsiteY4" fmla="*/ 209550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499730 w 3969932"/>
                <a:gd name="connsiteY2" fmla="*/ 180975 h 2140017"/>
                <a:gd name="connsiteX3" fmla="*/ 804530 w 3969932"/>
                <a:gd name="connsiteY3" fmla="*/ 161925 h 2140017"/>
                <a:gd name="connsiteX4" fmla="*/ 1787488 w 3969932"/>
                <a:gd name="connsiteY4" fmla="*/ 209550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499730 w 3969932"/>
                <a:gd name="connsiteY2" fmla="*/ 180975 h 2140017"/>
                <a:gd name="connsiteX3" fmla="*/ 804530 w 3969932"/>
                <a:gd name="connsiteY3" fmla="*/ 161925 h 2140017"/>
                <a:gd name="connsiteX4" fmla="*/ 1977988 w 3969932"/>
                <a:gd name="connsiteY4" fmla="*/ 85725 h 2140017"/>
                <a:gd name="connsiteX5" fmla="*/ 3834922 w 3969932"/>
                <a:gd name="connsiteY5" fmla="*/ 0 h 2140017"/>
                <a:gd name="connsiteX6" fmla="*/ 3969932 w 3969932"/>
                <a:gd name="connsiteY6" fmla="*/ 544585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  <a:gd name="connsiteX0" fmla="*/ 0 w 3969932"/>
                <a:gd name="connsiteY0" fmla="*/ 544585 h 2140017"/>
                <a:gd name="connsiteX1" fmla="*/ 249310 w 3969932"/>
                <a:gd name="connsiteY1" fmla="*/ 219075 h 2140017"/>
                <a:gd name="connsiteX2" fmla="*/ 499730 w 3969932"/>
                <a:gd name="connsiteY2" fmla="*/ 180975 h 2140017"/>
                <a:gd name="connsiteX3" fmla="*/ 804530 w 3969932"/>
                <a:gd name="connsiteY3" fmla="*/ 161925 h 2140017"/>
                <a:gd name="connsiteX4" fmla="*/ 1977988 w 3969932"/>
                <a:gd name="connsiteY4" fmla="*/ 85725 h 2140017"/>
                <a:gd name="connsiteX5" fmla="*/ 3834922 w 3969932"/>
                <a:gd name="connsiteY5" fmla="*/ 0 h 2140017"/>
                <a:gd name="connsiteX6" fmla="*/ 3941357 w 3969932"/>
                <a:gd name="connsiteY6" fmla="*/ 173110 h 2140017"/>
                <a:gd name="connsiteX7" fmla="*/ 3969932 w 3969932"/>
                <a:gd name="connsiteY7" fmla="*/ 977347 h 2140017"/>
                <a:gd name="connsiteX8" fmla="*/ 3969932 w 3969932"/>
                <a:gd name="connsiteY8" fmla="*/ 977347 h 2140017"/>
                <a:gd name="connsiteX9" fmla="*/ 3969932 w 3969932"/>
                <a:gd name="connsiteY9" fmla="*/ 1237006 h 2140017"/>
                <a:gd name="connsiteX10" fmla="*/ 3969932 w 3969932"/>
                <a:gd name="connsiteY10" fmla="*/ 1237002 h 2140017"/>
                <a:gd name="connsiteX11" fmla="*/ 3796822 w 3969932"/>
                <a:gd name="connsiteY11" fmla="*/ 1410112 h 2140017"/>
                <a:gd name="connsiteX12" fmla="*/ 1654138 w 3969932"/>
                <a:gd name="connsiteY12" fmla="*/ 1410112 h 2140017"/>
                <a:gd name="connsiteX13" fmla="*/ 367335 w 3969932"/>
                <a:gd name="connsiteY13" fmla="*/ 2140017 h 2140017"/>
                <a:gd name="connsiteX14" fmla="*/ 661655 w 3969932"/>
                <a:gd name="connsiteY14" fmla="*/ 1410112 h 2140017"/>
                <a:gd name="connsiteX15" fmla="*/ 173110 w 3969932"/>
                <a:gd name="connsiteY15" fmla="*/ 1410112 h 2140017"/>
                <a:gd name="connsiteX16" fmla="*/ 0 w 3969932"/>
                <a:gd name="connsiteY16" fmla="*/ 1237002 h 2140017"/>
                <a:gd name="connsiteX17" fmla="*/ 0 w 3969932"/>
                <a:gd name="connsiteY17" fmla="*/ 1237006 h 2140017"/>
                <a:gd name="connsiteX18" fmla="*/ 0 w 3969932"/>
                <a:gd name="connsiteY18" fmla="*/ 977347 h 2140017"/>
                <a:gd name="connsiteX19" fmla="*/ 0 w 3969932"/>
                <a:gd name="connsiteY19" fmla="*/ 977347 h 2140017"/>
                <a:gd name="connsiteX20" fmla="*/ 0 w 3969932"/>
                <a:gd name="connsiteY20" fmla="*/ 544585 h 2140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9932" h="2140017">
                  <a:moveTo>
                    <a:pt x="0" y="544585"/>
                  </a:moveTo>
                  <a:cubicBezTo>
                    <a:pt x="0" y="448979"/>
                    <a:pt x="153704" y="219075"/>
                    <a:pt x="249310" y="219075"/>
                  </a:cubicBezTo>
                  <a:lnTo>
                    <a:pt x="499730" y="180975"/>
                  </a:lnTo>
                  <a:lnTo>
                    <a:pt x="804530" y="161925"/>
                  </a:lnTo>
                  <a:lnTo>
                    <a:pt x="1977988" y="85725"/>
                  </a:lnTo>
                  <a:lnTo>
                    <a:pt x="3834922" y="0"/>
                  </a:lnTo>
                  <a:cubicBezTo>
                    <a:pt x="3930528" y="0"/>
                    <a:pt x="3941357" y="77504"/>
                    <a:pt x="3941357" y="173110"/>
                  </a:cubicBezTo>
                  <a:lnTo>
                    <a:pt x="3969932" y="977347"/>
                  </a:lnTo>
                  <a:lnTo>
                    <a:pt x="3969932" y="977347"/>
                  </a:lnTo>
                  <a:lnTo>
                    <a:pt x="3969932" y="1237006"/>
                  </a:lnTo>
                  <a:lnTo>
                    <a:pt x="3969932" y="1237002"/>
                  </a:lnTo>
                  <a:cubicBezTo>
                    <a:pt x="3969932" y="1332608"/>
                    <a:pt x="3892428" y="1410112"/>
                    <a:pt x="3796822" y="1410112"/>
                  </a:cubicBezTo>
                  <a:lnTo>
                    <a:pt x="1654138" y="1410112"/>
                  </a:lnTo>
                  <a:lnTo>
                    <a:pt x="367335" y="2140017"/>
                  </a:lnTo>
                  <a:lnTo>
                    <a:pt x="661655" y="1410112"/>
                  </a:lnTo>
                  <a:lnTo>
                    <a:pt x="173110" y="1410112"/>
                  </a:lnTo>
                  <a:cubicBezTo>
                    <a:pt x="77504" y="1410112"/>
                    <a:pt x="0" y="1332608"/>
                    <a:pt x="0" y="1237002"/>
                  </a:cubicBezTo>
                  <a:lnTo>
                    <a:pt x="0" y="1237006"/>
                  </a:lnTo>
                  <a:lnTo>
                    <a:pt x="0" y="977347"/>
                  </a:lnTo>
                  <a:lnTo>
                    <a:pt x="0" y="977347"/>
                  </a:lnTo>
                  <a:lnTo>
                    <a:pt x="0" y="544585"/>
                  </a:lnTo>
                  <a:close/>
                </a:path>
              </a:pathLst>
            </a:custGeom>
            <a:solidFill>
              <a:srgbClr val="483D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b="1" dirty="0"/>
            </a:p>
          </p:txBody>
        </p:sp>
        <p:sp>
          <p:nvSpPr>
            <p:cNvPr id="5" name="TextBox 4"/>
            <p:cNvSpPr txBox="1"/>
            <p:nvPr/>
          </p:nvSpPr>
          <p:spPr>
            <a:xfrm rot="21209911">
              <a:off x="887620" y="1124370"/>
              <a:ext cx="7343775" cy="1808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400" dirty="0">
                  <a:solidFill>
                    <a:schemeClr val="bg1"/>
                  </a:solidFill>
                </a:rPr>
                <a:t>Which </a:t>
              </a:r>
              <a:r>
                <a:rPr lang="en-GB" sz="4400" dirty="0" smtClean="0">
                  <a:solidFill>
                    <a:schemeClr val="bg1"/>
                  </a:solidFill>
                </a:rPr>
                <a:t>ball do you think is </a:t>
              </a:r>
              <a:r>
                <a:rPr lang="en-GB" sz="4400" dirty="0">
                  <a:solidFill>
                    <a:schemeClr val="bg1"/>
                  </a:solidFill>
                </a:rPr>
                <a:t>the most resilient? Why? </a:t>
              </a:r>
            </a:p>
            <a:p>
              <a:endParaRPr lang="en-GB" sz="2000" dirty="0"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967" y="4212116"/>
            <a:ext cx="2702964" cy="1801976"/>
          </a:xfrm>
          <a:prstGeom prst="rect">
            <a:avLst/>
          </a:prstGeom>
          <a:ln w="38100">
            <a:solidFill>
              <a:srgbClr val="483D8B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11" t="5198" r="7343" b="15"/>
          <a:stretch/>
        </p:blipFill>
        <p:spPr>
          <a:xfrm>
            <a:off x="6162427" y="4208281"/>
            <a:ext cx="2661920" cy="1800197"/>
          </a:xfrm>
          <a:prstGeom prst="rect">
            <a:avLst/>
          </a:prstGeom>
          <a:ln w="38100">
            <a:solidFill>
              <a:srgbClr val="483D8B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2" r="16212" b="18538"/>
          <a:stretch/>
        </p:blipFill>
        <p:spPr>
          <a:xfrm>
            <a:off x="347447" y="4208280"/>
            <a:ext cx="2640608" cy="1800198"/>
          </a:xfrm>
          <a:prstGeom prst="rect">
            <a:avLst/>
          </a:prstGeom>
          <a:ln w="38100">
            <a:solidFill>
              <a:srgbClr val="483D8B"/>
            </a:solidFill>
          </a:ln>
        </p:spPr>
      </p:pic>
    </p:spTree>
    <p:extLst>
      <p:ext uri="{BB962C8B-B14F-4D97-AF65-F5344CB8AC3E}">
        <p14:creationId xmlns:p14="http://schemas.microsoft.com/office/powerpoint/2010/main" val="38899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 rot="20946100">
            <a:off x="791221" y="648194"/>
            <a:ext cx="3688222" cy="5566492"/>
            <a:chOff x="3019425" y="828675"/>
            <a:chExt cx="3200400" cy="4791075"/>
          </a:xfrm>
        </p:grpSpPr>
        <p:sp>
          <p:nvSpPr>
            <p:cNvPr id="8" name="Rounded Rectangle 7"/>
            <p:cNvSpPr/>
            <p:nvPr/>
          </p:nvSpPr>
          <p:spPr>
            <a:xfrm>
              <a:off x="3019425" y="828675"/>
              <a:ext cx="3200400" cy="4791075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483D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Resilience is </a:t>
              </a:r>
              <a:r>
                <a:rPr lang="en-GB" sz="32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not</a:t>
              </a:r>
              <a:r>
                <a:rPr lang="en-GB" sz="3200" dirty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about trying to </a:t>
              </a:r>
              <a:r>
                <a:rPr lang="en-GB" sz="3200" dirty="0" smtClean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be ‘so tough’ </a:t>
              </a:r>
              <a:r>
                <a:rPr lang="en-GB" sz="3200" dirty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that nothing impacts </a:t>
              </a:r>
              <a:r>
                <a:rPr lang="en-GB" sz="3200" dirty="0" smtClean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us. Resilience is </a:t>
              </a:r>
              <a:r>
                <a:rPr lang="en-GB" sz="3200" b="1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not</a:t>
              </a:r>
              <a:r>
                <a:rPr lang="en-GB" sz="3200" dirty="0" smtClean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3200" dirty="0" smtClean="0">
                  <a:solidFill>
                    <a:srgbClr val="483D8B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about putting up with things. </a:t>
              </a:r>
              <a:endParaRPr lang="en-GB" sz="3200" dirty="0">
                <a:solidFill>
                  <a:srgbClr val="483D8B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514725" y="1095374"/>
              <a:ext cx="152400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83D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838575" y="1095374"/>
              <a:ext cx="152400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83D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338637" y="5124450"/>
              <a:ext cx="561975" cy="3048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483D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" name="Group 2"/>
          <p:cNvGrpSpPr/>
          <p:nvPr/>
        </p:nvGrpSpPr>
        <p:grpSpPr>
          <a:xfrm rot="450998">
            <a:off x="4724001" y="575112"/>
            <a:ext cx="3688222" cy="5566492"/>
            <a:chOff x="3019425" y="828675"/>
            <a:chExt cx="3200400" cy="4791075"/>
          </a:xfrm>
        </p:grpSpPr>
        <p:sp>
          <p:nvSpPr>
            <p:cNvPr id="2" name="Rounded Rectangle 1"/>
            <p:cNvSpPr/>
            <p:nvPr/>
          </p:nvSpPr>
          <p:spPr>
            <a:xfrm>
              <a:off x="3019425" y="828675"/>
              <a:ext cx="3200400" cy="4791075"/>
            </a:xfrm>
            <a:prstGeom prst="roundRect">
              <a:avLst/>
            </a:prstGeom>
            <a:solidFill>
              <a:srgbClr val="483D8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Resilience is the ability to </a:t>
              </a:r>
              <a:r>
                <a:rPr lang="en-GB" sz="3200" b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recover from setbacks</a:t>
              </a:r>
              <a:r>
                <a:rPr lang="en-GB" sz="3200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  <a:r>
                <a:rPr lang="en-GB" sz="32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It is ok to feel sad, angry, happy, worried…it is how </a:t>
              </a:r>
              <a:r>
                <a:rPr lang="en-GB" sz="3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we respond and adapt that </a:t>
              </a:r>
              <a:r>
                <a:rPr lang="en-GB" sz="3200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is key</a:t>
              </a:r>
              <a:r>
                <a:rPr lang="en-GB" sz="3200" dirty="0" smtClean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endParaRPr lang="en-GB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3514725" y="1095374"/>
              <a:ext cx="152400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838575" y="1095374"/>
              <a:ext cx="152400" cy="14287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4338637" y="5124450"/>
              <a:ext cx="561975" cy="3048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928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54378" y="243507"/>
            <a:ext cx="67945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CreativeBlock BB" panose="020B0603050302020204" pitchFamily="34" charset="0"/>
              </a:rPr>
              <a:t>DEFINITION OF DIGITAL RESILIENCE</a:t>
            </a:r>
            <a:endParaRPr lang="en-GB" sz="5400" dirty="0">
              <a:latin typeface="CreativeBlock BB" panose="020B06030503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501386" y="2180713"/>
            <a:ext cx="4722374" cy="4257675"/>
          </a:xfrm>
          <a:prstGeom prst="ellipse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Digital resilience is the ability to  bounce back from difficult </a:t>
            </a:r>
            <a:r>
              <a:rPr lang="en-GB" sz="3200" dirty="0"/>
              <a:t>times </a:t>
            </a:r>
            <a:r>
              <a:rPr lang="en-GB" sz="3200" dirty="0" smtClean="0"/>
              <a:t>online over time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0182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654" y="5393514"/>
            <a:ext cx="1015985" cy="10159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797837" y="6366638"/>
            <a:ext cx="1488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5 minutes</a:t>
            </a:r>
            <a:endParaRPr lang="en-GB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8528" y="0"/>
            <a:ext cx="28841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CreativeBlock BB" panose="020B0603050302020204" pitchFamily="34" charset="0"/>
              </a:rPr>
              <a:t>Activity 1 </a:t>
            </a:r>
            <a:endParaRPr lang="en-GB" sz="4400" dirty="0">
              <a:latin typeface="CreativeBlock BB" panose="020B06030503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6700" y="891009"/>
            <a:ext cx="8715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reativeBlock BB" panose="020B0603050302020204" pitchFamily="34" charset="0"/>
              </a:rPr>
              <a:t>How does going online make people feel?</a:t>
            </a:r>
            <a:endParaRPr lang="en-GB" sz="3200" dirty="0">
              <a:latin typeface="CreativeBlock BB" panose="020B0603050302020204" pitchFamily="34" charset="0"/>
            </a:endParaRPr>
          </a:p>
        </p:txBody>
      </p:sp>
      <p:sp>
        <p:nvSpPr>
          <p:cNvPr id="3" name="Heart 2"/>
          <p:cNvSpPr/>
          <p:nvPr/>
        </p:nvSpPr>
        <p:spPr>
          <a:xfrm rot="21081764">
            <a:off x="257584" y="1835634"/>
            <a:ext cx="2590800" cy="1781175"/>
          </a:xfrm>
          <a:prstGeom prst="hear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Angry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Heart 7"/>
          <p:cNvSpPr/>
          <p:nvPr/>
        </p:nvSpPr>
        <p:spPr>
          <a:xfrm rot="395482">
            <a:off x="2260515" y="3363795"/>
            <a:ext cx="3857625" cy="1781175"/>
          </a:xfrm>
          <a:prstGeom prst="hear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Worried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Heart 12"/>
          <p:cNvSpPr/>
          <p:nvPr/>
        </p:nvSpPr>
        <p:spPr>
          <a:xfrm rot="459820">
            <a:off x="6644737" y="3759988"/>
            <a:ext cx="2228850" cy="1781175"/>
          </a:xfrm>
          <a:prstGeom prst="hear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smtClean="0"/>
              <a:t>Sad</a:t>
            </a:r>
            <a:endParaRPr lang="en-GB" sz="4000" b="1" dirty="0"/>
          </a:p>
        </p:txBody>
      </p:sp>
      <p:sp>
        <p:nvSpPr>
          <p:cNvPr id="14" name="Heart 13"/>
          <p:cNvSpPr/>
          <p:nvPr/>
        </p:nvSpPr>
        <p:spPr>
          <a:xfrm rot="21191949">
            <a:off x="6076949" y="1859970"/>
            <a:ext cx="2809875" cy="1781175"/>
          </a:xfrm>
          <a:prstGeom prst="hear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tx1"/>
                </a:solidFill>
              </a:rPr>
              <a:t>H</a:t>
            </a:r>
            <a:r>
              <a:rPr lang="en-GB" sz="4000" b="1" dirty="0" smtClean="0">
                <a:solidFill>
                  <a:schemeClr val="tx1"/>
                </a:solidFill>
              </a:rPr>
              <a:t>appy</a:t>
            </a:r>
            <a:endParaRPr lang="en-GB" sz="4000" b="1" dirty="0">
              <a:solidFill>
                <a:schemeClr val="tx1"/>
              </a:solidFill>
            </a:endParaRPr>
          </a:p>
        </p:txBody>
      </p:sp>
      <p:sp>
        <p:nvSpPr>
          <p:cNvPr id="15" name="Heart 14"/>
          <p:cNvSpPr/>
          <p:nvPr/>
        </p:nvSpPr>
        <p:spPr>
          <a:xfrm rot="459820">
            <a:off x="3561633" y="1689803"/>
            <a:ext cx="2228850" cy="1781175"/>
          </a:xfrm>
          <a:prstGeom prst="heart">
            <a:avLst/>
          </a:prstGeom>
          <a:solidFill>
            <a:srgbClr val="483D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reativeBlock BB" panose="020B0603050302020204" pitchFamily="34" charset="0"/>
              </a:rPr>
              <a:t>???</a:t>
            </a:r>
            <a:endParaRPr lang="en-GB" sz="4000" dirty="0">
              <a:latin typeface="CreativeBlock BB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8528" y="5170877"/>
            <a:ext cx="6929022" cy="1569660"/>
          </a:xfrm>
          <a:prstGeom prst="rect">
            <a:avLst/>
          </a:prstGeom>
          <a:solidFill>
            <a:srgbClr val="483D8B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Going online stirs up a variety of emotions. Use the colour code and think of any more emotions to show how people might feel. Remember one incident could cause many emotions.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0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714625" y="542926"/>
            <a:ext cx="3810000" cy="5362574"/>
          </a:xfrm>
          <a:prstGeom prst="roundRect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Is online influence a positive or negative thing?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14725" y="1095374"/>
            <a:ext cx="152400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838575" y="1095374"/>
            <a:ext cx="152400" cy="142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4338637" y="5124450"/>
            <a:ext cx="561975" cy="304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5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xagon 3"/>
          <p:cNvSpPr/>
          <p:nvPr/>
        </p:nvSpPr>
        <p:spPr>
          <a:xfrm>
            <a:off x="968004" y="1903319"/>
            <a:ext cx="6720526" cy="4034108"/>
          </a:xfrm>
          <a:custGeom>
            <a:avLst/>
            <a:gdLst>
              <a:gd name="connsiteX0" fmla="*/ 0 w 5133975"/>
              <a:gd name="connsiteY0" fmla="*/ 2043113 h 4086225"/>
              <a:gd name="connsiteX1" fmla="*/ 1021556 w 5133975"/>
              <a:gd name="connsiteY1" fmla="*/ 1 h 4086225"/>
              <a:gd name="connsiteX2" fmla="*/ 4112419 w 5133975"/>
              <a:gd name="connsiteY2" fmla="*/ 1 h 4086225"/>
              <a:gd name="connsiteX3" fmla="*/ 5133975 w 5133975"/>
              <a:gd name="connsiteY3" fmla="*/ 2043113 h 4086225"/>
              <a:gd name="connsiteX4" fmla="*/ 4112419 w 5133975"/>
              <a:gd name="connsiteY4" fmla="*/ 4086224 h 4086225"/>
              <a:gd name="connsiteX5" fmla="*/ 1021556 w 5133975"/>
              <a:gd name="connsiteY5" fmla="*/ 4086224 h 4086225"/>
              <a:gd name="connsiteX6" fmla="*/ 0 w 5133975"/>
              <a:gd name="connsiteY6" fmla="*/ 2043113 h 4086225"/>
              <a:gd name="connsiteX0" fmla="*/ 0 w 6715125"/>
              <a:gd name="connsiteY0" fmla="*/ 2043112 h 4086223"/>
              <a:gd name="connsiteX1" fmla="*/ 1021556 w 6715125"/>
              <a:gd name="connsiteY1" fmla="*/ 0 h 4086223"/>
              <a:gd name="connsiteX2" fmla="*/ 4112419 w 6715125"/>
              <a:gd name="connsiteY2" fmla="*/ 0 h 4086223"/>
              <a:gd name="connsiteX3" fmla="*/ 6715125 w 6715125"/>
              <a:gd name="connsiteY3" fmla="*/ 1604962 h 4086223"/>
              <a:gd name="connsiteX4" fmla="*/ 4112419 w 6715125"/>
              <a:gd name="connsiteY4" fmla="*/ 4086223 h 4086223"/>
              <a:gd name="connsiteX5" fmla="*/ 1021556 w 6715125"/>
              <a:gd name="connsiteY5" fmla="*/ 4086223 h 4086223"/>
              <a:gd name="connsiteX6" fmla="*/ 0 w 6715125"/>
              <a:gd name="connsiteY6" fmla="*/ 2043112 h 4086223"/>
              <a:gd name="connsiteX0" fmla="*/ 0 w 6715125"/>
              <a:gd name="connsiteY0" fmla="*/ 2043112 h 5172073"/>
              <a:gd name="connsiteX1" fmla="*/ 1021556 w 6715125"/>
              <a:gd name="connsiteY1" fmla="*/ 0 h 5172073"/>
              <a:gd name="connsiteX2" fmla="*/ 4112419 w 6715125"/>
              <a:gd name="connsiteY2" fmla="*/ 0 h 5172073"/>
              <a:gd name="connsiteX3" fmla="*/ 6715125 w 6715125"/>
              <a:gd name="connsiteY3" fmla="*/ 1604962 h 5172073"/>
              <a:gd name="connsiteX4" fmla="*/ 5912644 w 6715125"/>
              <a:gd name="connsiteY4" fmla="*/ 5172073 h 5172073"/>
              <a:gd name="connsiteX5" fmla="*/ 1021556 w 6715125"/>
              <a:gd name="connsiteY5" fmla="*/ 4086223 h 5172073"/>
              <a:gd name="connsiteX6" fmla="*/ 0 w 6715125"/>
              <a:gd name="connsiteY6" fmla="*/ 2043112 h 5172073"/>
              <a:gd name="connsiteX0" fmla="*/ 0 w 6715125"/>
              <a:gd name="connsiteY0" fmla="*/ 2043112 h 5172073"/>
              <a:gd name="connsiteX1" fmla="*/ 1021556 w 6715125"/>
              <a:gd name="connsiteY1" fmla="*/ 0 h 5172073"/>
              <a:gd name="connsiteX2" fmla="*/ 4112419 w 6715125"/>
              <a:gd name="connsiteY2" fmla="*/ 0 h 5172073"/>
              <a:gd name="connsiteX3" fmla="*/ 6715125 w 6715125"/>
              <a:gd name="connsiteY3" fmla="*/ 1604962 h 5172073"/>
              <a:gd name="connsiteX4" fmla="*/ 5912644 w 6715125"/>
              <a:gd name="connsiteY4" fmla="*/ 5172073 h 5172073"/>
              <a:gd name="connsiteX5" fmla="*/ 907256 w 6715125"/>
              <a:gd name="connsiteY5" fmla="*/ 4648198 h 5172073"/>
              <a:gd name="connsiteX6" fmla="*/ 0 w 6715125"/>
              <a:gd name="connsiteY6" fmla="*/ 2043112 h 5172073"/>
              <a:gd name="connsiteX0" fmla="*/ 0 w 7191375"/>
              <a:gd name="connsiteY0" fmla="*/ 2043112 h 5172073"/>
              <a:gd name="connsiteX1" fmla="*/ 1021556 w 7191375"/>
              <a:gd name="connsiteY1" fmla="*/ 0 h 5172073"/>
              <a:gd name="connsiteX2" fmla="*/ 4112419 w 7191375"/>
              <a:gd name="connsiteY2" fmla="*/ 0 h 5172073"/>
              <a:gd name="connsiteX3" fmla="*/ 7191375 w 7191375"/>
              <a:gd name="connsiteY3" fmla="*/ 2319337 h 5172073"/>
              <a:gd name="connsiteX4" fmla="*/ 5912644 w 7191375"/>
              <a:gd name="connsiteY4" fmla="*/ 5172073 h 5172073"/>
              <a:gd name="connsiteX5" fmla="*/ 907256 w 7191375"/>
              <a:gd name="connsiteY5" fmla="*/ 4648198 h 5172073"/>
              <a:gd name="connsiteX6" fmla="*/ 0 w 7191375"/>
              <a:gd name="connsiteY6" fmla="*/ 2043112 h 5172073"/>
              <a:gd name="connsiteX0" fmla="*/ 0 w 7191375"/>
              <a:gd name="connsiteY0" fmla="*/ 2043112 h 5172073"/>
              <a:gd name="connsiteX1" fmla="*/ 1021556 w 7191375"/>
              <a:gd name="connsiteY1" fmla="*/ 0 h 5172073"/>
              <a:gd name="connsiteX2" fmla="*/ 5322094 w 7191375"/>
              <a:gd name="connsiteY2" fmla="*/ 571500 h 5172073"/>
              <a:gd name="connsiteX3" fmla="*/ 7191375 w 7191375"/>
              <a:gd name="connsiteY3" fmla="*/ 2319337 h 5172073"/>
              <a:gd name="connsiteX4" fmla="*/ 5912644 w 7191375"/>
              <a:gd name="connsiteY4" fmla="*/ 5172073 h 5172073"/>
              <a:gd name="connsiteX5" fmla="*/ 907256 w 7191375"/>
              <a:gd name="connsiteY5" fmla="*/ 4648198 h 5172073"/>
              <a:gd name="connsiteX6" fmla="*/ 0 w 7191375"/>
              <a:gd name="connsiteY6" fmla="*/ 2043112 h 5172073"/>
              <a:gd name="connsiteX0" fmla="*/ 0 w 7191375"/>
              <a:gd name="connsiteY0" fmla="*/ 1766887 h 4895848"/>
              <a:gd name="connsiteX1" fmla="*/ 545306 w 7191375"/>
              <a:gd name="connsiteY1" fmla="*/ 0 h 4895848"/>
              <a:gd name="connsiteX2" fmla="*/ 5322094 w 7191375"/>
              <a:gd name="connsiteY2" fmla="*/ 295275 h 4895848"/>
              <a:gd name="connsiteX3" fmla="*/ 7191375 w 7191375"/>
              <a:gd name="connsiteY3" fmla="*/ 2043112 h 4895848"/>
              <a:gd name="connsiteX4" fmla="*/ 5912644 w 7191375"/>
              <a:gd name="connsiteY4" fmla="*/ 4895848 h 4895848"/>
              <a:gd name="connsiteX5" fmla="*/ 907256 w 7191375"/>
              <a:gd name="connsiteY5" fmla="*/ 4371973 h 4895848"/>
              <a:gd name="connsiteX6" fmla="*/ 0 w 7191375"/>
              <a:gd name="connsiteY6" fmla="*/ 1766887 h 4895848"/>
              <a:gd name="connsiteX0" fmla="*/ 0 w 8239125"/>
              <a:gd name="connsiteY0" fmla="*/ 3357562 h 4895848"/>
              <a:gd name="connsiteX1" fmla="*/ 1593056 w 8239125"/>
              <a:gd name="connsiteY1" fmla="*/ 0 h 4895848"/>
              <a:gd name="connsiteX2" fmla="*/ 6369844 w 8239125"/>
              <a:gd name="connsiteY2" fmla="*/ 295275 h 4895848"/>
              <a:gd name="connsiteX3" fmla="*/ 8239125 w 8239125"/>
              <a:gd name="connsiteY3" fmla="*/ 2043112 h 4895848"/>
              <a:gd name="connsiteX4" fmla="*/ 6960394 w 8239125"/>
              <a:gd name="connsiteY4" fmla="*/ 4895848 h 4895848"/>
              <a:gd name="connsiteX5" fmla="*/ 1955006 w 8239125"/>
              <a:gd name="connsiteY5" fmla="*/ 4371973 h 4895848"/>
              <a:gd name="connsiteX6" fmla="*/ 0 w 8239125"/>
              <a:gd name="connsiteY6" fmla="*/ 3357562 h 489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239125" h="4895848">
                <a:moveTo>
                  <a:pt x="0" y="3357562"/>
                </a:moveTo>
                <a:lnTo>
                  <a:pt x="1593056" y="0"/>
                </a:lnTo>
                <a:lnTo>
                  <a:pt x="6369844" y="295275"/>
                </a:lnTo>
                <a:lnTo>
                  <a:pt x="8239125" y="2043112"/>
                </a:lnTo>
                <a:lnTo>
                  <a:pt x="6960394" y="4895848"/>
                </a:lnTo>
                <a:lnTo>
                  <a:pt x="1955006" y="4371973"/>
                </a:lnTo>
                <a:lnTo>
                  <a:pt x="0" y="3357562"/>
                </a:lnTo>
                <a:close/>
              </a:path>
            </a:pathLst>
          </a:cu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049" y="5486103"/>
            <a:ext cx="1015985" cy="101598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688529" y="6353468"/>
            <a:ext cx="1455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10</a:t>
            </a:r>
            <a:r>
              <a:rPr lang="en-GB" sz="2000" b="1" dirty="0" smtClean="0">
                <a:latin typeface="HelveticaNeue" panose="00000400000000000000" pitchFamily="2" charset="0"/>
              </a:rPr>
              <a:t> </a:t>
            </a:r>
            <a:r>
              <a:rPr lang="en-GB" sz="2000" b="1" dirty="0" smtClean="0"/>
              <a:t>minutes</a:t>
            </a:r>
            <a:endParaRPr lang="en-GB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6527" y="266513"/>
            <a:ext cx="76963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latin typeface="CreativeBlock BB" panose="020B0603050302020204" pitchFamily="34" charset="0"/>
              </a:rPr>
              <a:t>Activity 2 – UNDER PRESSURE</a:t>
            </a:r>
            <a:endParaRPr lang="en-GB" sz="4400" dirty="0">
              <a:latin typeface="CreativeBlock BB" panose="020B06030503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 rot="1480735">
            <a:off x="792230" y="2463119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Arrow 12"/>
          <p:cNvSpPr/>
          <p:nvPr/>
        </p:nvSpPr>
        <p:spPr>
          <a:xfrm rot="18162848">
            <a:off x="1045135" y="5077011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16461200">
            <a:off x="4164905" y="5905792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5906273">
            <a:off x="4078361" y="1033418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12447246">
            <a:off x="7444364" y="4528249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8344534">
            <a:off x="7053646" y="1985042"/>
            <a:ext cx="657225" cy="895350"/>
          </a:xfrm>
          <a:prstGeom prst="rightArrow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us 2"/>
          <p:cNvSpPr/>
          <p:nvPr/>
        </p:nvSpPr>
        <p:spPr>
          <a:xfrm>
            <a:off x="1468033" y="3668248"/>
            <a:ext cx="712228" cy="660768"/>
          </a:xfrm>
          <a:prstGeom prst="mathPlu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021249" y="4183101"/>
            <a:ext cx="4771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 smtClean="0">
                <a:solidFill>
                  <a:schemeClr val="bg1"/>
                </a:solidFill>
              </a:rPr>
              <a:t>Fill in the sheet with online pressures and your advice for that person 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80261" y="2224734"/>
            <a:ext cx="46213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Online influences and pressures can be </a:t>
            </a:r>
            <a:r>
              <a:rPr lang="en-GB" sz="3200" b="1" dirty="0" smtClean="0">
                <a:solidFill>
                  <a:srgbClr val="00B050"/>
                </a:solidFill>
              </a:rPr>
              <a:t>positive</a:t>
            </a:r>
            <a:r>
              <a:rPr lang="en-GB" sz="3200" b="1" dirty="0" smtClean="0">
                <a:solidFill>
                  <a:schemeClr val="bg1"/>
                </a:solidFill>
              </a:rPr>
              <a:t> </a:t>
            </a:r>
            <a:r>
              <a:rPr lang="en-GB" sz="3200" b="1" dirty="0">
                <a:solidFill>
                  <a:schemeClr val="bg1"/>
                </a:solidFill>
              </a:rPr>
              <a:t>and </a:t>
            </a:r>
            <a:r>
              <a:rPr lang="en-GB" sz="3200" b="1" dirty="0" smtClean="0">
                <a:solidFill>
                  <a:srgbClr val="FF0000"/>
                </a:solidFill>
              </a:rPr>
              <a:t>negative</a:t>
            </a:r>
            <a:r>
              <a:rPr lang="en-GB" sz="3200" b="1" dirty="0" smtClean="0">
                <a:solidFill>
                  <a:schemeClr val="bg1"/>
                </a:solidFill>
              </a:rPr>
              <a:t>. </a:t>
            </a:r>
            <a:endParaRPr lang="en-GB" sz="3200" b="1" dirty="0">
              <a:solidFill>
                <a:schemeClr val="bg1"/>
              </a:solidFill>
            </a:endParaRPr>
          </a:p>
          <a:p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6664645" y="3714450"/>
            <a:ext cx="494288" cy="1703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71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b="18744"/>
          <a:stretch/>
        </p:blipFill>
        <p:spPr>
          <a:xfrm>
            <a:off x="6365782" y="-171023"/>
            <a:ext cx="2875859" cy="233679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314575" y="1459041"/>
            <a:ext cx="4722374" cy="4257675"/>
          </a:xfrm>
          <a:prstGeom prst="ellipse">
            <a:avLst/>
          </a:prstGeom>
          <a:solidFill>
            <a:srgbClr val="483D8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latin typeface="CreativeBlock BB" panose="020B0603050302020204" pitchFamily="34" charset="0"/>
              </a:rPr>
              <a:t>Bouncing back with digital resilience!</a:t>
            </a:r>
            <a:endParaRPr lang="en-GB" sz="3600" dirty="0">
              <a:latin typeface="CreativeBlock BB" panose="020B06030503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47812" y="5905500"/>
            <a:ext cx="2619375" cy="71466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2489</TotalTime>
  <Words>633</Words>
  <Application>Microsoft Office PowerPoint</Application>
  <PresentationFormat>On-screen Show (4:3)</PresentationFormat>
  <Paragraphs>73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CreativeBlock BB</vt:lpstr>
      <vt:lpstr>HelveticaNeue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ACTIVITY 3: CREATE A DIGITAL RESILIENCE TOOLBOX</vt:lpstr>
      <vt:lpstr>PowerPoint Presentation</vt:lpstr>
      <vt:lpstr>Share your ideas  Add any new ones to your toolbox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Cliodhna Purdue</dc:creator>
  <cp:lastModifiedBy>Tom Pinfield</cp:lastModifiedBy>
  <cp:revision>102</cp:revision>
  <dcterms:created xsi:type="dcterms:W3CDTF">2016-02-16T16:26:43Z</dcterms:created>
  <dcterms:modified xsi:type="dcterms:W3CDTF">2018-12-11T11:10:44Z</dcterms:modified>
</cp:coreProperties>
</file>