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72" r:id="rId2"/>
    <p:sldId id="256" r:id="rId3"/>
    <p:sldId id="258" r:id="rId4"/>
    <p:sldId id="257" r:id="rId5"/>
    <p:sldId id="259" r:id="rId6"/>
    <p:sldId id="261" r:id="rId7"/>
    <p:sldId id="260"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EEFF"/>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1" autoAdjust="0"/>
    <p:restoredTop sz="84606" autoAdjust="0"/>
  </p:normalViewPr>
  <p:slideViewPr>
    <p:cSldViewPr snapToGrid="0">
      <p:cViewPr varScale="1">
        <p:scale>
          <a:sx n="115" d="100"/>
          <a:sy n="115" d="100"/>
        </p:scale>
        <p:origin x="231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Cort" userId="70a7ccca9534fe0d" providerId="LiveId" clId="{1F41E2B2-FA4F-4A52-8B0F-3511CCE9C4FB}"/>
    <pc:docChg chg="custSel delSld modSld">
      <pc:chgData name="Gareth Cort" userId="70a7ccca9534fe0d" providerId="LiveId" clId="{1F41E2B2-FA4F-4A52-8B0F-3511CCE9C4FB}" dt="2020-11-06T13:53:53.950" v="73" actId="20577"/>
      <pc:docMkLst>
        <pc:docMk/>
      </pc:docMkLst>
      <pc:sldChg chg="delSp modSp mod">
        <pc:chgData name="Gareth Cort" userId="70a7ccca9534fe0d" providerId="LiveId" clId="{1F41E2B2-FA4F-4A52-8B0F-3511CCE9C4FB}" dt="2020-11-06T13:53:53.950" v="73" actId="20577"/>
        <pc:sldMkLst>
          <pc:docMk/>
          <pc:sldMk cId="3694437384" sldId="272"/>
        </pc:sldMkLst>
        <pc:spChg chg="del mod">
          <ac:chgData name="Gareth Cort" userId="70a7ccca9534fe0d" providerId="LiveId" clId="{1F41E2B2-FA4F-4A52-8B0F-3511CCE9C4FB}" dt="2020-11-06T13:51:05.123" v="12" actId="478"/>
          <ac:spMkLst>
            <pc:docMk/>
            <pc:sldMk cId="3694437384" sldId="272"/>
            <ac:spMk id="2" creationId="{5A8CCA35-8B9B-4144-B11A-5B6F94E9E112}"/>
          </ac:spMkLst>
        </pc:spChg>
        <pc:spChg chg="mod">
          <ac:chgData name="Gareth Cort" userId="70a7ccca9534fe0d" providerId="LiveId" clId="{1F41E2B2-FA4F-4A52-8B0F-3511CCE9C4FB}" dt="2020-11-06T13:53:53.950" v="73" actId="20577"/>
          <ac:spMkLst>
            <pc:docMk/>
            <pc:sldMk cId="3694437384" sldId="272"/>
            <ac:spMk id="7" creationId="{D8C251CA-C627-4833-8E6D-618C373E8D46}"/>
          </ac:spMkLst>
        </pc:spChg>
      </pc:sldChg>
      <pc:sldChg chg="del">
        <pc:chgData name="Gareth Cort" userId="70a7ccca9534fe0d" providerId="LiveId" clId="{1F41E2B2-FA4F-4A52-8B0F-3511CCE9C4FB}" dt="2020-11-06T13:53:11.195" v="16" actId="47"/>
        <pc:sldMkLst>
          <pc:docMk/>
          <pc:sldMk cId="1383969269" sldId="273"/>
        </pc:sldMkLst>
      </pc:sldChg>
      <pc:sldChg chg="del">
        <pc:chgData name="Gareth Cort" userId="70a7ccca9534fe0d" providerId="LiveId" clId="{1F41E2B2-FA4F-4A52-8B0F-3511CCE9C4FB}" dt="2020-11-06T13:53:11.195" v="16" actId="47"/>
        <pc:sldMkLst>
          <pc:docMk/>
          <pc:sldMk cId="4201734931" sldId="274"/>
        </pc:sldMkLst>
      </pc:sldChg>
      <pc:sldChg chg="del">
        <pc:chgData name="Gareth Cort" userId="70a7ccca9534fe0d" providerId="LiveId" clId="{1F41E2B2-FA4F-4A52-8B0F-3511CCE9C4FB}" dt="2020-11-06T13:53:11.195" v="16" actId="47"/>
        <pc:sldMkLst>
          <pc:docMk/>
          <pc:sldMk cId="2603664449" sldId="275"/>
        </pc:sldMkLst>
      </pc:sldChg>
      <pc:sldChg chg="del">
        <pc:chgData name="Gareth Cort" userId="70a7ccca9534fe0d" providerId="LiveId" clId="{1F41E2B2-FA4F-4A52-8B0F-3511CCE9C4FB}" dt="2020-11-06T13:53:11.195" v="16" actId="47"/>
        <pc:sldMkLst>
          <pc:docMk/>
          <pc:sldMk cId="686851168" sldId="276"/>
        </pc:sldMkLst>
      </pc:sldChg>
      <pc:sldChg chg="del">
        <pc:chgData name="Gareth Cort" userId="70a7ccca9534fe0d" providerId="LiveId" clId="{1F41E2B2-FA4F-4A52-8B0F-3511CCE9C4FB}" dt="2020-11-06T13:53:11.195" v="16" actId="47"/>
        <pc:sldMkLst>
          <pc:docMk/>
          <pc:sldMk cId="1442825765" sldId="277"/>
        </pc:sldMkLst>
      </pc:sldChg>
      <pc:sldChg chg="del">
        <pc:chgData name="Gareth Cort" userId="70a7ccca9534fe0d" providerId="LiveId" clId="{1F41E2B2-FA4F-4A52-8B0F-3511CCE9C4FB}" dt="2020-11-06T13:53:11.195" v="16" actId="47"/>
        <pc:sldMkLst>
          <pc:docMk/>
          <pc:sldMk cId="1165516794" sldId="278"/>
        </pc:sldMkLst>
      </pc:sldChg>
      <pc:sldChg chg="del">
        <pc:chgData name="Gareth Cort" userId="70a7ccca9534fe0d" providerId="LiveId" clId="{1F41E2B2-FA4F-4A52-8B0F-3511CCE9C4FB}" dt="2020-11-06T13:53:11.195" v="16" actId="47"/>
        <pc:sldMkLst>
          <pc:docMk/>
          <pc:sldMk cId="3630974241" sldId="279"/>
        </pc:sldMkLst>
      </pc:sldChg>
      <pc:sldChg chg="del">
        <pc:chgData name="Gareth Cort" userId="70a7ccca9534fe0d" providerId="LiveId" clId="{1F41E2B2-FA4F-4A52-8B0F-3511CCE9C4FB}" dt="2020-11-06T13:53:11.195" v="16" actId="47"/>
        <pc:sldMkLst>
          <pc:docMk/>
          <pc:sldMk cId="3119053448" sldId="280"/>
        </pc:sldMkLst>
      </pc:sldChg>
      <pc:sldChg chg="del">
        <pc:chgData name="Gareth Cort" userId="70a7ccca9534fe0d" providerId="LiveId" clId="{1F41E2B2-FA4F-4A52-8B0F-3511CCE9C4FB}" dt="2020-11-06T13:53:11.195" v="16" actId="47"/>
        <pc:sldMkLst>
          <pc:docMk/>
          <pc:sldMk cId="3566024965" sldId="281"/>
        </pc:sldMkLst>
      </pc:sldChg>
      <pc:sldChg chg="del">
        <pc:chgData name="Gareth Cort" userId="70a7ccca9534fe0d" providerId="LiveId" clId="{1F41E2B2-FA4F-4A52-8B0F-3511CCE9C4FB}" dt="2020-11-06T13:53:11.195" v="16" actId="47"/>
        <pc:sldMkLst>
          <pc:docMk/>
          <pc:sldMk cId="987508061" sldId="282"/>
        </pc:sldMkLst>
      </pc:sldChg>
      <pc:sldChg chg="del">
        <pc:chgData name="Gareth Cort" userId="70a7ccca9534fe0d" providerId="LiveId" clId="{1F41E2B2-FA4F-4A52-8B0F-3511CCE9C4FB}" dt="2020-11-06T13:53:11.195" v="16" actId="47"/>
        <pc:sldMkLst>
          <pc:docMk/>
          <pc:sldMk cId="3861101391" sldId="283"/>
        </pc:sldMkLst>
      </pc:sldChg>
      <pc:sldChg chg="del">
        <pc:chgData name="Gareth Cort" userId="70a7ccca9534fe0d" providerId="LiveId" clId="{1F41E2B2-FA4F-4A52-8B0F-3511CCE9C4FB}" dt="2020-11-06T13:53:11.195" v="16" actId="47"/>
        <pc:sldMkLst>
          <pc:docMk/>
          <pc:sldMk cId="3345551768" sldId="28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C947B6-B3E9-4741-8333-ED1E0D715764}" type="datetimeFigureOut">
              <a:rPr lang="en-GB" smtClean="0"/>
              <a:t>06/11/2020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3DBE7D-B4A7-4EC0-92A0-28A79AA1C051}" type="slidenum">
              <a:rPr lang="en-GB" smtClean="0"/>
              <a:t>‹#›</a:t>
            </a:fld>
            <a:endParaRPr lang="en-GB"/>
          </a:p>
        </p:txBody>
      </p:sp>
    </p:spTree>
    <p:extLst>
      <p:ext uri="{BB962C8B-B14F-4D97-AF65-F5344CB8AC3E}">
        <p14:creationId xmlns:p14="http://schemas.microsoft.com/office/powerpoint/2010/main" val="2233380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1409148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40359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901109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85817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4058061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2039669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74283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2686001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4155100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1321024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22012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0207CE-7796-49A9-9773-125FF4A62B2A}"/>
              </a:ext>
            </a:extLst>
          </p:cNvPr>
          <p:cNvSpPr/>
          <p:nvPr userDrawn="1"/>
        </p:nvSpPr>
        <p:spPr>
          <a:xfrm>
            <a:off x="0" y="0"/>
            <a:ext cx="9144000" cy="6858000"/>
          </a:xfrm>
          <a:prstGeom prst="rect">
            <a:avLst/>
          </a:prstGeom>
          <a:solidFill>
            <a:srgbClr val="ABEEF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61E95FE0-A76E-49A6-A0C8-A03A447D886F}"/>
              </a:ext>
            </a:extLst>
          </p:cNvPr>
          <p:cNvPicPr>
            <a:picLocks noChangeAspect="1"/>
          </p:cNvPicPr>
          <p:nvPr userDrawn="1"/>
        </p:nvPicPr>
        <p:blipFill>
          <a:blip r:embed="rId13" cstate="screen">
            <a:extLst>
              <a:ext uri="{28A0092B-C50C-407E-A947-70E740481C1C}">
                <a14:useLocalDpi xmlns:a14="http://schemas.microsoft.com/office/drawing/2010/main" val="0"/>
              </a:ext>
            </a:extLst>
          </a:blip>
          <a:stretch>
            <a:fillRect/>
          </a:stretch>
        </p:blipFill>
        <p:spPr>
          <a:xfrm rot="20340218">
            <a:off x="7507979" y="-2185810"/>
            <a:ext cx="3813080" cy="3798434"/>
          </a:xfrm>
          <a:prstGeom prst="rect">
            <a:avLst/>
          </a:prstGeom>
        </p:spPr>
      </p:pic>
      <p:pic>
        <p:nvPicPr>
          <p:cNvPr id="10" name="Picture 9">
            <a:extLst>
              <a:ext uri="{FF2B5EF4-FFF2-40B4-BE49-F238E27FC236}">
                <a16:creationId xmlns:a16="http://schemas.microsoft.com/office/drawing/2014/main" id="{FEFC6D07-254F-4E1E-B670-DD86C07CA560}"/>
              </a:ext>
            </a:extLst>
          </p:cNvPr>
          <p:cNvPicPr>
            <a:picLocks noChangeAspect="1"/>
          </p:cNvPicPr>
          <p:nvPr userDrawn="1"/>
        </p:nvPicPr>
        <p:blipFill>
          <a:blip r:embed="rId13" cstate="screen">
            <a:extLst>
              <a:ext uri="{28A0092B-C50C-407E-A947-70E740481C1C}">
                <a14:useLocalDpi xmlns:a14="http://schemas.microsoft.com/office/drawing/2010/main" val="0"/>
              </a:ext>
            </a:extLst>
          </a:blip>
          <a:stretch>
            <a:fillRect/>
          </a:stretch>
        </p:blipFill>
        <p:spPr>
          <a:xfrm>
            <a:off x="-1746106" y="5025414"/>
            <a:ext cx="3813080" cy="3798434"/>
          </a:xfrm>
          <a:prstGeom prst="rect">
            <a:avLst/>
          </a:prstGeom>
        </p:spPr>
      </p:pic>
    </p:spTree>
    <p:extLst>
      <p:ext uri="{BB962C8B-B14F-4D97-AF65-F5344CB8AC3E}">
        <p14:creationId xmlns:p14="http://schemas.microsoft.com/office/powerpoint/2010/main" val="3715247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hildnet.com/star"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8C251CA-C627-4833-8E6D-618C373E8D46}"/>
              </a:ext>
            </a:extLst>
          </p:cNvPr>
          <p:cNvSpPr/>
          <p:nvPr/>
        </p:nvSpPr>
        <p:spPr>
          <a:xfrm>
            <a:off x="1801561" y="2429512"/>
            <a:ext cx="5540876" cy="2192908"/>
          </a:xfrm>
          <a:prstGeom prst="rect">
            <a:avLst/>
          </a:prstGeom>
        </p:spPr>
        <p:txBody>
          <a:bodyPr wrap="none">
            <a:spAutoFit/>
          </a:bodyPr>
          <a:lstStyle/>
          <a:p>
            <a:pPr algn="ctr">
              <a:lnSpc>
                <a:spcPct val="107000"/>
              </a:lnSpc>
              <a:spcAft>
                <a:spcPts val="600"/>
              </a:spcAft>
            </a:pPr>
            <a:r>
              <a:rPr lang="en-GB" sz="4000" dirty="0">
                <a:latin typeface="Calibri" panose="020F0502020204030204" pitchFamily="34" charset="0"/>
                <a:ea typeface="Calibri" panose="020F0502020204030204" pitchFamily="34" charset="0"/>
                <a:cs typeface="Times New Roman" panose="02020603050405020304" pitchFamily="18" charset="0"/>
              </a:rPr>
              <a:t>Sharing my own personal </a:t>
            </a:r>
          </a:p>
          <a:p>
            <a:pPr algn="ctr">
              <a:lnSpc>
                <a:spcPct val="107000"/>
              </a:lnSpc>
              <a:spcAft>
                <a:spcPts val="600"/>
              </a:spcAft>
            </a:pPr>
            <a:r>
              <a:rPr lang="en-GB" sz="4000" dirty="0">
                <a:latin typeface="Calibri" panose="020F0502020204030204" pitchFamily="34" charset="0"/>
                <a:ea typeface="Calibri" panose="020F0502020204030204" pitchFamily="34" charset="0"/>
                <a:cs typeface="Times New Roman" panose="02020603050405020304" pitchFamily="18" charset="0"/>
              </a:rPr>
              <a:t>information online -</a:t>
            </a:r>
          </a:p>
          <a:p>
            <a:pPr algn="ctr">
              <a:lnSpc>
                <a:spcPct val="107000"/>
              </a:lnSpc>
              <a:spcAft>
                <a:spcPts val="600"/>
              </a:spcAft>
            </a:pPr>
            <a:r>
              <a:rPr lang="en-GB" sz="4000" b="1" dirty="0">
                <a:latin typeface="Calibri" panose="020F0502020204030204" pitchFamily="34" charset="0"/>
                <a:ea typeface="Calibri" panose="020F0502020204030204" pitchFamily="34" charset="0"/>
                <a:cs typeface="Times New Roman" panose="02020603050405020304" pitchFamily="18" charset="0"/>
              </a:rPr>
              <a:t>Your Choice</a:t>
            </a:r>
          </a:p>
        </p:txBody>
      </p:sp>
      <p:pic>
        <p:nvPicPr>
          <p:cNvPr id="10" name="Picture 9">
            <a:extLst>
              <a:ext uri="{FF2B5EF4-FFF2-40B4-BE49-F238E27FC236}">
                <a16:creationId xmlns:a16="http://schemas.microsoft.com/office/drawing/2014/main" id="{8D9D45C5-1086-49EA-8FAA-948175137CA4}"/>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522717" y="6137691"/>
            <a:ext cx="1765309" cy="483436"/>
          </a:xfrm>
          <a:prstGeom prst="rect">
            <a:avLst/>
          </a:prstGeom>
        </p:spPr>
      </p:pic>
      <p:sp>
        <p:nvSpPr>
          <p:cNvPr id="11" name="Rectangle 10">
            <a:extLst>
              <a:ext uri="{FF2B5EF4-FFF2-40B4-BE49-F238E27FC236}">
                <a16:creationId xmlns:a16="http://schemas.microsoft.com/office/drawing/2014/main" id="{685248EF-345B-44A2-9729-19F1636AFED3}"/>
              </a:ext>
            </a:extLst>
          </p:cNvPr>
          <p:cNvSpPr/>
          <p:nvPr/>
        </p:nvSpPr>
        <p:spPr>
          <a:xfrm>
            <a:off x="2098176" y="4881625"/>
            <a:ext cx="4788619" cy="847604"/>
          </a:xfrm>
          <a:prstGeom prst="rect">
            <a:avLst/>
          </a:prstGeom>
        </p:spPr>
        <p:txBody>
          <a:bodyPr wrap="none">
            <a:spAutoFit/>
          </a:bodyPr>
          <a:lstStyle/>
          <a:p>
            <a:pPr algn="ctr">
              <a:lnSpc>
                <a:spcPct val="107000"/>
              </a:lnSpc>
              <a:spcAft>
                <a:spcPts val="600"/>
              </a:spcAft>
            </a:pPr>
            <a:r>
              <a:rPr lang="en-GB" sz="4800" b="1" dirty="0">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childnet.com/star</a:t>
            </a:r>
            <a:endParaRPr lang="en-GB" sz="4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4694F0B1-BF06-4D2A-9E72-6B336A15782D}"/>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389919" y="6110562"/>
            <a:ext cx="1528402" cy="537693"/>
          </a:xfrm>
          <a:prstGeom prst="rect">
            <a:avLst/>
          </a:prstGeom>
        </p:spPr>
      </p:pic>
      <p:pic>
        <p:nvPicPr>
          <p:cNvPr id="17" name="Picture 16">
            <a:extLst>
              <a:ext uri="{FF2B5EF4-FFF2-40B4-BE49-F238E27FC236}">
                <a16:creationId xmlns:a16="http://schemas.microsoft.com/office/drawing/2014/main" id="{64752E98-B7AB-45C0-9312-EA59905B47A4}"/>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4572000" y="6083434"/>
            <a:ext cx="1215388" cy="537693"/>
          </a:xfrm>
          <a:prstGeom prst="rect">
            <a:avLst/>
          </a:prstGeom>
        </p:spPr>
      </p:pic>
      <p:sp>
        <p:nvSpPr>
          <p:cNvPr id="8" name="Rectangle 7">
            <a:extLst>
              <a:ext uri="{FF2B5EF4-FFF2-40B4-BE49-F238E27FC236}">
                <a16:creationId xmlns:a16="http://schemas.microsoft.com/office/drawing/2014/main" id="{9B99EC65-6D64-46EC-BA9D-9AE8EE4B5DF9}"/>
              </a:ext>
            </a:extLst>
          </p:cNvPr>
          <p:cNvSpPr/>
          <p:nvPr/>
        </p:nvSpPr>
        <p:spPr>
          <a:xfrm>
            <a:off x="3180479" y="1577994"/>
            <a:ext cx="2593980" cy="564385"/>
          </a:xfrm>
          <a:prstGeom prst="rect">
            <a:avLst/>
          </a:prstGeom>
        </p:spPr>
        <p:txBody>
          <a:bodyPr wrap="none">
            <a:spAutoFit/>
          </a:bodyPr>
          <a:lstStyle/>
          <a:p>
            <a:pPr algn="ctr">
              <a:lnSpc>
                <a:spcPct val="107000"/>
              </a:lnSpc>
              <a:spcAft>
                <a:spcPts val="450"/>
              </a:spcAft>
            </a:pPr>
            <a:r>
              <a:rPr lang="en-GB" sz="3000" b="1">
                <a:latin typeface="Calibri" panose="020F0502020204030204" pitchFamily="34" charset="0"/>
                <a:ea typeface="Calibri" panose="020F0502020204030204" pitchFamily="34" charset="0"/>
                <a:cs typeface="Times New Roman" panose="02020603050405020304" pitchFamily="18" charset="0"/>
              </a:rPr>
              <a:t>Teaching point </a:t>
            </a:r>
            <a:endParaRPr lang="en-GB" sz="30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descr="A picture containing drawing&#10;&#10;Description automatically generated">
            <a:extLst>
              <a:ext uri="{FF2B5EF4-FFF2-40B4-BE49-F238E27FC236}">
                <a16:creationId xmlns:a16="http://schemas.microsoft.com/office/drawing/2014/main" id="{C2384BEF-1092-489C-B98C-BD91F329F4D6}"/>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2315910" y="409146"/>
            <a:ext cx="4512179" cy="1027241"/>
          </a:xfrm>
          <a:prstGeom prst="rect">
            <a:avLst/>
          </a:prstGeom>
        </p:spPr>
      </p:pic>
    </p:spTree>
    <p:extLst>
      <p:ext uri="{BB962C8B-B14F-4D97-AF65-F5344CB8AC3E}">
        <p14:creationId xmlns:p14="http://schemas.microsoft.com/office/powerpoint/2010/main" val="3694437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DB9752E-327E-4986-89A9-07FBA0C21480}"/>
              </a:ext>
            </a:extLst>
          </p:cNvPr>
          <p:cNvSpPr/>
          <p:nvPr/>
        </p:nvSpPr>
        <p:spPr>
          <a:xfrm>
            <a:off x="1374624" y="4583027"/>
            <a:ext cx="7342306" cy="1608746"/>
          </a:xfrm>
          <a:prstGeom prst="roundRect">
            <a:avLst/>
          </a:prstGeom>
          <a:ln>
            <a:noFill/>
          </a:ln>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400" dirty="0"/>
              <a:t>If Trey had shared his top score with someone online and felt any of his early warning signs, he could talk to an adult he trusts and ask for help</a:t>
            </a:r>
          </a:p>
        </p:txBody>
      </p:sp>
      <p:grpSp>
        <p:nvGrpSpPr>
          <p:cNvPr id="5" name="Group 4">
            <a:extLst>
              <a:ext uri="{FF2B5EF4-FFF2-40B4-BE49-F238E27FC236}">
                <a16:creationId xmlns:a16="http://schemas.microsoft.com/office/drawing/2014/main" id="{8BEC2AD1-A89A-4269-B685-4FE2B87AAEEB}"/>
              </a:ext>
            </a:extLst>
          </p:cNvPr>
          <p:cNvGrpSpPr/>
          <p:nvPr/>
        </p:nvGrpSpPr>
        <p:grpSpPr>
          <a:xfrm>
            <a:off x="0" y="182659"/>
            <a:ext cx="2932043" cy="658835"/>
            <a:chOff x="0" y="182659"/>
            <a:chExt cx="3985592" cy="895569"/>
          </a:xfrm>
        </p:grpSpPr>
        <p:sp>
          <p:nvSpPr>
            <p:cNvPr id="6" name="Flowchart: Data 5">
              <a:extLst>
                <a:ext uri="{FF2B5EF4-FFF2-40B4-BE49-F238E27FC236}">
                  <a16:creationId xmlns:a16="http://schemas.microsoft.com/office/drawing/2014/main" id="{B340CC4A-257C-4871-88B0-19A41DB0CFF1}"/>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C6613540-B4AA-43D4-A998-03B0538D862D}"/>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7FC94CB-1F3D-4CDF-9962-383480996098}"/>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9" name="TextBox 8">
            <a:extLst>
              <a:ext uri="{FF2B5EF4-FFF2-40B4-BE49-F238E27FC236}">
                <a16:creationId xmlns:a16="http://schemas.microsoft.com/office/drawing/2014/main" id="{989E4C1D-FB81-4236-8621-F736925B8A74}"/>
              </a:ext>
            </a:extLst>
          </p:cNvPr>
          <p:cNvSpPr txBox="1"/>
          <p:nvPr/>
        </p:nvSpPr>
        <p:spPr>
          <a:xfrm rot="21295402">
            <a:off x="197874" y="857330"/>
            <a:ext cx="4350999" cy="715581"/>
          </a:xfrm>
          <a:prstGeom prst="rect">
            <a:avLst/>
          </a:prstGeom>
          <a:noFill/>
        </p:spPr>
        <p:txBody>
          <a:bodyPr wrap="none" rtlCol="0">
            <a:spAutoFit/>
          </a:bodyPr>
          <a:lstStyle/>
          <a:p>
            <a:r>
              <a:rPr lang="en-GB" sz="4050" dirty="0"/>
              <a:t>Always remember…</a:t>
            </a:r>
          </a:p>
        </p:txBody>
      </p:sp>
      <p:sp>
        <p:nvSpPr>
          <p:cNvPr id="10" name="Rectangle 9">
            <a:extLst>
              <a:ext uri="{FF2B5EF4-FFF2-40B4-BE49-F238E27FC236}">
                <a16:creationId xmlns:a16="http://schemas.microsoft.com/office/drawing/2014/main" id="{4DF03654-CF5E-4636-B023-EDD737F60CA5}"/>
              </a:ext>
            </a:extLst>
          </p:cNvPr>
          <p:cNvSpPr/>
          <p:nvPr/>
        </p:nvSpPr>
        <p:spPr>
          <a:xfrm>
            <a:off x="424040" y="1883284"/>
            <a:ext cx="7951861" cy="2382960"/>
          </a:xfrm>
          <a:prstGeom prst="rect">
            <a:avLst/>
          </a:prstGeom>
        </p:spPr>
        <p:txBody>
          <a:bodyPr wrap="square">
            <a:spAutoFit/>
          </a:bodyPr>
          <a:lstStyle/>
          <a:p>
            <a:pPr marL="257175" indent="-257175">
              <a:lnSpc>
                <a:spcPct val="107000"/>
              </a:lnSpc>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Personal information is any piece of information which is special/unique to us and reveals something about us. </a:t>
            </a:r>
          </a:p>
          <a:p>
            <a:pPr marL="257175" indent="-257175">
              <a:lnSpc>
                <a:spcPct val="107000"/>
              </a:lnSpc>
              <a:buFont typeface="Symbol" panose="05050102010706020507" pitchFamily="18" charset="2"/>
              <a:buChar char=""/>
            </a:pPr>
            <a:r>
              <a:rPr lang="en-GB" sz="2000" b="1" dirty="0">
                <a:latin typeface="Calibri" panose="020F0502020204030204" pitchFamily="34" charset="0"/>
                <a:ea typeface="Calibri" panose="020F0502020204030204" pitchFamily="34" charset="0"/>
                <a:cs typeface="Times New Roman" panose="02020603050405020304" pitchFamily="18" charset="0"/>
              </a:rPr>
              <a:t>The things we like to do online and our top scores wouldn’t count as our personal information so we could choose to share them but only if we feel comfortable.</a:t>
            </a:r>
            <a:r>
              <a:rPr lang="en-GB" sz="2000" dirty="0">
                <a:latin typeface="Calibri" panose="020F0502020204030204" pitchFamily="34" charset="0"/>
                <a:ea typeface="Calibri" panose="020F0502020204030204" pitchFamily="34" charset="0"/>
                <a:cs typeface="Times New Roman" panose="02020603050405020304" pitchFamily="18" charset="0"/>
              </a:rPr>
              <a:t> </a:t>
            </a:r>
          </a:p>
          <a:p>
            <a:pPr marL="257175" indent="-257175">
              <a:lnSpc>
                <a:spcPct val="107000"/>
              </a:lnSpc>
              <a:spcAft>
                <a:spcPts val="600"/>
              </a:spcAft>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If you think you do actually know someone in the real world just check with an adult you trust first, like a parent or carer.</a:t>
            </a:r>
          </a:p>
        </p:txBody>
      </p:sp>
    </p:spTree>
    <p:extLst>
      <p:ext uri="{BB962C8B-B14F-4D97-AF65-F5344CB8AC3E}">
        <p14:creationId xmlns:p14="http://schemas.microsoft.com/office/powerpoint/2010/main" val="15885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93B412B-BEEE-45CC-A37E-542ABA4C5D21}"/>
              </a:ext>
            </a:extLst>
          </p:cNvPr>
          <p:cNvSpPr/>
          <p:nvPr/>
        </p:nvSpPr>
        <p:spPr>
          <a:xfrm>
            <a:off x="517047" y="2267170"/>
            <a:ext cx="3103199" cy="951480"/>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 – Upload the picture and tag the location</a:t>
            </a:r>
          </a:p>
        </p:txBody>
      </p:sp>
      <p:sp>
        <p:nvSpPr>
          <p:cNvPr id="6" name="Rectangle: Rounded Corners 5">
            <a:extLst>
              <a:ext uri="{FF2B5EF4-FFF2-40B4-BE49-F238E27FC236}">
                <a16:creationId xmlns:a16="http://schemas.microsoft.com/office/drawing/2014/main" id="{0B97612F-723B-4C49-8965-D6094A34D0D6}"/>
              </a:ext>
            </a:extLst>
          </p:cNvPr>
          <p:cNvSpPr/>
          <p:nvPr/>
        </p:nvSpPr>
        <p:spPr>
          <a:xfrm>
            <a:off x="517047" y="3836454"/>
            <a:ext cx="3422655" cy="1144107"/>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000" dirty="0"/>
              <a:t>B – Check before uploading the picture and don’t tag the location </a:t>
            </a:r>
          </a:p>
        </p:txBody>
      </p:sp>
      <p:sp>
        <p:nvSpPr>
          <p:cNvPr id="2" name="Rectangle 1">
            <a:extLst>
              <a:ext uri="{FF2B5EF4-FFF2-40B4-BE49-F238E27FC236}">
                <a16:creationId xmlns:a16="http://schemas.microsoft.com/office/drawing/2014/main" id="{4E8779E7-FDFF-4A8C-9BD7-E1FC47F21787}"/>
              </a:ext>
            </a:extLst>
          </p:cNvPr>
          <p:cNvSpPr/>
          <p:nvPr/>
        </p:nvSpPr>
        <p:spPr>
          <a:xfrm>
            <a:off x="4523521" y="1857984"/>
            <a:ext cx="4202666" cy="50194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a:extLst>
              <a:ext uri="{FF2B5EF4-FFF2-40B4-BE49-F238E27FC236}">
                <a16:creationId xmlns:a16="http://schemas.microsoft.com/office/drawing/2014/main" id="{37CE64CC-92FD-441B-BC72-AEB6AC72F7BB}"/>
              </a:ext>
            </a:extLst>
          </p:cNvPr>
          <p:cNvGrpSpPr/>
          <p:nvPr/>
        </p:nvGrpSpPr>
        <p:grpSpPr>
          <a:xfrm>
            <a:off x="4572000" y="1912170"/>
            <a:ext cx="4105709" cy="4945834"/>
            <a:chOff x="4437042" y="1229937"/>
            <a:chExt cx="3317915" cy="3996834"/>
          </a:xfrm>
        </p:grpSpPr>
        <p:pic>
          <p:nvPicPr>
            <p:cNvPr id="10" name="Picture 9">
              <a:extLst>
                <a:ext uri="{FF2B5EF4-FFF2-40B4-BE49-F238E27FC236}">
                  <a16:creationId xmlns:a16="http://schemas.microsoft.com/office/drawing/2014/main" id="{47931DCE-81E1-4F4A-8F26-18BD40E27876}"/>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437042" y="1229937"/>
              <a:ext cx="3317915" cy="741165"/>
            </a:xfrm>
            <a:prstGeom prst="rect">
              <a:avLst/>
            </a:prstGeom>
          </p:spPr>
        </p:pic>
        <p:pic>
          <p:nvPicPr>
            <p:cNvPr id="12" name="Picture 11">
              <a:extLst>
                <a:ext uri="{FF2B5EF4-FFF2-40B4-BE49-F238E27FC236}">
                  <a16:creationId xmlns:a16="http://schemas.microsoft.com/office/drawing/2014/main" id="{B9811FEC-0346-4837-89E6-E16753DB2443}"/>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4437042" y="1965734"/>
              <a:ext cx="3317915" cy="3261037"/>
            </a:xfrm>
            <a:prstGeom prst="rect">
              <a:avLst/>
            </a:prstGeom>
          </p:spPr>
        </p:pic>
      </p:grpSp>
      <p:grpSp>
        <p:nvGrpSpPr>
          <p:cNvPr id="9" name="Group 8">
            <a:extLst>
              <a:ext uri="{FF2B5EF4-FFF2-40B4-BE49-F238E27FC236}">
                <a16:creationId xmlns:a16="http://schemas.microsoft.com/office/drawing/2014/main" id="{E23F3098-2D57-4BDE-9476-355A97427CA7}"/>
              </a:ext>
            </a:extLst>
          </p:cNvPr>
          <p:cNvGrpSpPr/>
          <p:nvPr/>
        </p:nvGrpSpPr>
        <p:grpSpPr>
          <a:xfrm>
            <a:off x="0" y="182659"/>
            <a:ext cx="2932043" cy="658835"/>
            <a:chOff x="0" y="182659"/>
            <a:chExt cx="3985592" cy="895569"/>
          </a:xfrm>
        </p:grpSpPr>
        <p:sp>
          <p:nvSpPr>
            <p:cNvPr id="11" name="Flowchart: Data 10">
              <a:extLst>
                <a:ext uri="{FF2B5EF4-FFF2-40B4-BE49-F238E27FC236}">
                  <a16:creationId xmlns:a16="http://schemas.microsoft.com/office/drawing/2014/main" id="{A2A29E43-1887-417E-9010-55B98E71389F}"/>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4CE92726-54B0-4CA9-8858-F66297A0DE50}"/>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93FD39C-1542-4366-8AF2-0F03EA2C74DD}"/>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16" name="TextBox 15">
            <a:extLst>
              <a:ext uri="{FF2B5EF4-FFF2-40B4-BE49-F238E27FC236}">
                <a16:creationId xmlns:a16="http://schemas.microsoft.com/office/drawing/2014/main" id="{1BD6D49C-FDB2-4DE1-BB0A-BC406D8A87FA}"/>
              </a:ext>
            </a:extLst>
          </p:cNvPr>
          <p:cNvSpPr txBox="1"/>
          <p:nvPr/>
        </p:nvSpPr>
        <p:spPr>
          <a:xfrm>
            <a:off x="1575644" y="818369"/>
            <a:ext cx="5746894" cy="830997"/>
          </a:xfrm>
          <a:prstGeom prst="rect">
            <a:avLst/>
          </a:prstGeom>
          <a:noFill/>
        </p:spPr>
        <p:txBody>
          <a:bodyPr wrap="none" rtlCol="0">
            <a:spAutoFit/>
          </a:bodyPr>
          <a:lstStyle/>
          <a:p>
            <a:r>
              <a:rPr lang="en-GB" sz="4800" b="1" dirty="0"/>
              <a:t>What should Trey do?</a:t>
            </a:r>
          </a:p>
        </p:txBody>
      </p:sp>
    </p:spTree>
    <p:extLst>
      <p:ext uri="{BB962C8B-B14F-4D97-AF65-F5344CB8AC3E}">
        <p14:creationId xmlns:p14="http://schemas.microsoft.com/office/powerpoint/2010/main" val="301725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0B55EF-D459-456F-BD07-F306BDC29F60}"/>
              </a:ext>
            </a:extLst>
          </p:cNvPr>
          <p:cNvSpPr txBox="1"/>
          <p:nvPr/>
        </p:nvSpPr>
        <p:spPr>
          <a:xfrm>
            <a:off x="344672" y="1212414"/>
            <a:ext cx="8468460" cy="1338828"/>
          </a:xfrm>
          <a:prstGeom prst="rect">
            <a:avLst/>
          </a:prstGeom>
          <a:noFill/>
        </p:spPr>
        <p:txBody>
          <a:bodyPr wrap="square" rtlCol="0">
            <a:spAutoFit/>
          </a:bodyPr>
          <a:lstStyle/>
          <a:p>
            <a:r>
              <a:rPr lang="en-GB" sz="2700" dirty="0"/>
              <a:t>Trey knew that it was a good idea to check there was no personal information in the picture first. He also knew not to give away his location online, so he chose option B.</a:t>
            </a:r>
          </a:p>
        </p:txBody>
      </p:sp>
      <p:grpSp>
        <p:nvGrpSpPr>
          <p:cNvPr id="5" name="Group 4">
            <a:extLst>
              <a:ext uri="{FF2B5EF4-FFF2-40B4-BE49-F238E27FC236}">
                <a16:creationId xmlns:a16="http://schemas.microsoft.com/office/drawing/2014/main" id="{F75A1FAF-ED5E-46D6-A628-728385507EB6}"/>
              </a:ext>
            </a:extLst>
          </p:cNvPr>
          <p:cNvGrpSpPr/>
          <p:nvPr/>
        </p:nvGrpSpPr>
        <p:grpSpPr>
          <a:xfrm>
            <a:off x="0" y="182659"/>
            <a:ext cx="2932043" cy="658835"/>
            <a:chOff x="0" y="182659"/>
            <a:chExt cx="3985592" cy="895569"/>
          </a:xfrm>
        </p:grpSpPr>
        <p:sp>
          <p:nvSpPr>
            <p:cNvPr id="6" name="Flowchart: Data 5">
              <a:extLst>
                <a:ext uri="{FF2B5EF4-FFF2-40B4-BE49-F238E27FC236}">
                  <a16:creationId xmlns:a16="http://schemas.microsoft.com/office/drawing/2014/main" id="{1F716D50-7F7C-4819-A94D-3F5E9E925472}"/>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14DB633-1719-4399-BF3C-A37817C848A8}"/>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A919F2B-F395-467C-AB5B-9056C4C57C22}"/>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9" name="Rectangle: Rounded Corners 8">
            <a:extLst>
              <a:ext uri="{FF2B5EF4-FFF2-40B4-BE49-F238E27FC236}">
                <a16:creationId xmlns:a16="http://schemas.microsoft.com/office/drawing/2014/main" id="{14A89B3F-C076-476E-A055-E2443877BF2D}"/>
              </a:ext>
            </a:extLst>
          </p:cNvPr>
          <p:cNvSpPr/>
          <p:nvPr/>
        </p:nvSpPr>
        <p:spPr>
          <a:xfrm>
            <a:off x="1785902" y="3121363"/>
            <a:ext cx="5572195" cy="1946748"/>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t>B – Check before uploading the picture and don’t tag the location </a:t>
            </a:r>
          </a:p>
        </p:txBody>
      </p:sp>
    </p:spTree>
    <p:extLst>
      <p:ext uri="{BB962C8B-B14F-4D97-AF65-F5344CB8AC3E}">
        <p14:creationId xmlns:p14="http://schemas.microsoft.com/office/powerpoint/2010/main" val="747859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228F98C-C5D7-41C7-9ADA-D658D259F5A1}"/>
              </a:ext>
            </a:extLst>
          </p:cNvPr>
          <p:cNvSpPr/>
          <p:nvPr/>
        </p:nvSpPr>
        <p:spPr>
          <a:xfrm>
            <a:off x="362287" y="1939112"/>
            <a:ext cx="8178598" cy="2053639"/>
          </a:xfrm>
          <a:prstGeom prst="rect">
            <a:avLst/>
          </a:prstGeom>
        </p:spPr>
        <p:txBody>
          <a:bodyPr wrap="square">
            <a:spAutoFit/>
          </a:bodyPr>
          <a:lstStyle/>
          <a:p>
            <a:pPr marL="257175" indent="-257175">
              <a:lnSpc>
                <a:spcPct val="107000"/>
              </a:lnSpc>
              <a:buFont typeface="Symbol" panose="05050102010706020507" pitchFamily="18" charset="2"/>
              <a:buChar char=""/>
            </a:pPr>
            <a:r>
              <a:rPr lang="en-GB" sz="2000" b="1" dirty="0">
                <a:cs typeface="Times New Roman" panose="02020603050405020304" pitchFamily="18" charset="0"/>
              </a:rPr>
              <a:t>When we share things on social media all of our followers could see it.</a:t>
            </a:r>
          </a:p>
          <a:p>
            <a:pPr marL="257175" indent="-257175">
              <a:lnSpc>
                <a:spcPct val="107000"/>
              </a:lnSpc>
              <a:buFont typeface="Symbol" panose="05050102010706020507" pitchFamily="18" charset="2"/>
              <a:buChar char=""/>
            </a:pPr>
            <a:r>
              <a:rPr lang="en-GB" sz="2000" b="1" dirty="0">
                <a:cs typeface="Times New Roman" panose="02020603050405020304" pitchFamily="18" charset="0"/>
              </a:rPr>
              <a:t>If Trey only actually knew 5 of his followers, then 217 were strangers. </a:t>
            </a:r>
          </a:p>
          <a:p>
            <a:pPr marL="257175" indent="-257175">
              <a:lnSpc>
                <a:spcPct val="107000"/>
              </a:lnSpc>
              <a:buFont typeface="Symbol" panose="05050102010706020507" pitchFamily="18" charset="2"/>
              <a:buChar char=""/>
            </a:pPr>
            <a:r>
              <a:rPr lang="en-GB" sz="2000" b="1" dirty="0">
                <a:ea typeface="Calibri" panose="020F0502020204030204" pitchFamily="34" charset="0"/>
                <a:cs typeface="Times New Roman" panose="02020603050405020304" pitchFamily="18" charset="0"/>
              </a:rPr>
              <a:t>Our current location and where we like to go is personal information and we shouldn’t share this online with everyone. </a:t>
            </a:r>
            <a:endParaRPr lang="en-GB" sz="2000" dirty="0">
              <a:ea typeface="Calibri" panose="020F0502020204030204" pitchFamily="34" charset="0"/>
              <a:cs typeface="Times New Roman" panose="02020603050405020304" pitchFamily="18" charset="0"/>
            </a:endParaRPr>
          </a:p>
          <a:p>
            <a:pPr marL="257175" indent="-257175">
              <a:lnSpc>
                <a:spcPct val="107000"/>
              </a:lnSpc>
              <a:buFont typeface="Symbol" panose="05050102010706020507" pitchFamily="18" charset="2"/>
              <a:buChar char=""/>
            </a:pPr>
            <a:r>
              <a:rPr lang="en-GB" sz="2000" b="1" dirty="0">
                <a:cs typeface="Times New Roman" panose="02020603050405020304" pitchFamily="18" charset="0"/>
              </a:rPr>
              <a:t>It is OK to chat and make friends with people online who you have never met in real life but never share personal information about yourself. </a:t>
            </a:r>
            <a:r>
              <a:rPr lang="en-GB" sz="2000" dirty="0"/>
              <a:t> </a:t>
            </a:r>
          </a:p>
        </p:txBody>
      </p:sp>
      <p:sp>
        <p:nvSpPr>
          <p:cNvPr id="4" name="Rectangle: Rounded Corners 3">
            <a:extLst>
              <a:ext uri="{FF2B5EF4-FFF2-40B4-BE49-F238E27FC236}">
                <a16:creationId xmlns:a16="http://schemas.microsoft.com/office/drawing/2014/main" id="{5DB9752E-327E-4986-89A9-07FBA0C21480}"/>
              </a:ext>
            </a:extLst>
          </p:cNvPr>
          <p:cNvSpPr/>
          <p:nvPr/>
        </p:nvSpPr>
        <p:spPr>
          <a:xfrm>
            <a:off x="917401" y="4462525"/>
            <a:ext cx="7951862" cy="1608746"/>
          </a:xfrm>
          <a:prstGeom prst="roundRect">
            <a:avLst/>
          </a:prstGeom>
          <a:ln>
            <a:noFill/>
          </a:ln>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400" dirty="0"/>
              <a:t>If Trey had shared his location online and felt any of his early warning signs, he could talk to an adult he trusts and ask for help. He can also delete the post.</a:t>
            </a:r>
          </a:p>
        </p:txBody>
      </p:sp>
      <p:grpSp>
        <p:nvGrpSpPr>
          <p:cNvPr id="5" name="Group 4">
            <a:extLst>
              <a:ext uri="{FF2B5EF4-FFF2-40B4-BE49-F238E27FC236}">
                <a16:creationId xmlns:a16="http://schemas.microsoft.com/office/drawing/2014/main" id="{41EA4752-69AF-4F41-8502-E952574B3804}"/>
              </a:ext>
            </a:extLst>
          </p:cNvPr>
          <p:cNvGrpSpPr/>
          <p:nvPr/>
        </p:nvGrpSpPr>
        <p:grpSpPr>
          <a:xfrm>
            <a:off x="0" y="182659"/>
            <a:ext cx="2932043" cy="658835"/>
            <a:chOff x="0" y="182659"/>
            <a:chExt cx="3985592" cy="895569"/>
          </a:xfrm>
        </p:grpSpPr>
        <p:sp>
          <p:nvSpPr>
            <p:cNvPr id="6" name="Flowchart: Data 5">
              <a:extLst>
                <a:ext uri="{FF2B5EF4-FFF2-40B4-BE49-F238E27FC236}">
                  <a16:creationId xmlns:a16="http://schemas.microsoft.com/office/drawing/2014/main" id="{8930D673-51BA-43B1-8913-06B2CFCB6989}"/>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24F5848-9F63-4817-8BFC-8C01F37273A9}"/>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B5052C8-6949-4022-A553-4EA97624BBC2}"/>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9" name="TextBox 8">
            <a:extLst>
              <a:ext uri="{FF2B5EF4-FFF2-40B4-BE49-F238E27FC236}">
                <a16:creationId xmlns:a16="http://schemas.microsoft.com/office/drawing/2014/main" id="{ACABDBD6-C16A-4FFB-9D59-7BB219FE091F}"/>
              </a:ext>
            </a:extLst>
          </p:cNvPr>
          <p:cNvSpPr txBox="1"/>
          <p:nvPr/>
        </p:nvSpPr>
        <p:spPr>
          <a:xfrm rot="21295402">
            <a:off x="197874" y="857330"/>
            <a:ext cx="4350999" cy="715581"/>
          </a:xfrm>
          <a:prstGeom prst="rect">
            <a:avLst/>
          </a:prstGeom>
          <a:noFill/>
        </p:spPr>
        <p:txBody>
          <a:bodyPr wrap="none" rtlCol="0">
            <a:spAutoFit/>
          </a:bodyPr>
          <a:lstStyle/>
          <a:p>
            <a:r>
              <a:rPr lang="en-GB" sz="4050" dirty="0"/>
              <a:t>Always remember…</a:t>
            </a:r>
          </a:p>
        </p:txBody>
      </p:sp>
    </p:spTree>
    <p:extLst>
      <p:ext uri="{BB962C8B-B14F-4D97-AF65-F5344CB8AC3E}">
        <p14:creationId xmlns:p14="http://schemas.microsoft.com/office/powerpoint/2010/main" val="4287117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93B412B-BEEE-45CC-A37E-542ABA4C5D21}"/>
              </a:ext>
            </a:extLst>
          </p:cNvPr>
          <p:cNvSpPr/>
          <p:nvPr/>
        </p:nvSpPr>
        <p:spPr>
          <a:xfrm>
            <a:off x="5180433" y="2271816"/>
            <a:ext cx="3589518" cy="1030316"/>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 – Sign up to the game with all the information it asks for</a:t>
            </a:r>
          </a:p>
        </p:txBody>
      </p:sp>
      <p:sp>
        <p:nvSpPr>
          <p:cNvPr id="6" name="Rectangle: Rounded Corners 5">
            <a:extLst>
              <a:ext uri="{FF2B5EF4-FFF2-40B4-BE49-F238E27FC236}">
                <a16:creationId xmlns:a16="http://schemas.microsoft.com/office/drawing/2014/main" id="{0B97612F-723B-4C49-8965-D6094A34D0D6}"/>
              </a:ext>
            </a:extLst>
          </p:cNvPr>
          <p:cNvSpPr/>
          <p:nvPr/>
        </p:nvSpPr>
        <p:spPr>
          <a:xfrm>
            <a:off x="5004460" y="4017523"/>
            <a:ext cx="3765491" cy="1135192"/>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000" dirty="0"/>
              <a:t>B – Check with an adult first to make sure he needs to enter this information</a:t>
            </a:r>
          </a:p>
        </p:txBody>
      </p:sp>
      <p:pic>
        <p:nvPicPr>
          <p:cNvPr id="12" name="Picture 11">
            <a:extLst>
              <a:ext uri="{FF2B5EF4-FFF2-40B4-BE49-F238E27FC236}">
                <a16:creationId xmlns:a16="http://schemas.microsoft.com/office/drawing/2014/main" id="{43D0A9B0-ED3C-4F71-BCD9-01C335E38C61}"/>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52588" y="1667585"/>
            <a:ext cx="3819412" cy="41667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7" name="Group 6">
            <a:extLst>
              <a:ext uri="{FF2B5EF4-FFF2-40B4-BE49-F238E27FC236}">
                <a16:creationId xmlns:a16="http://schemas.microsoft.com/office/drawing/2014/main" id="{78012EC3-941E-4E95-852F-9F19BAD52C69}"/>
              </a:ext>
            </a:extLst>
          </p:cNvPr>
          <p:cNvGrpSpPr/>
          <p:nvPr/>
        </p:nvGrpSpPr>
        <p:grpSpPr>
          <a:xfrm>
            <a:off x="0" y="182659"/>
            <a:ext cx="2932043" cy="658835"/>
            <a:chOff x="0" y="182659"/>
            <a:chExt cx="3985592" cy="895569"/>
          </a:xfrm>
        </p:grpSpPr>
        <p:sp>
          <p:nvSpPr>
            <p:cNvPr id="8" name="Flowchart: Data 7">
              <a:extLst>
                <a:ext uri="{FF2B5EF4-FFF2-40B4-BE49-F238E27FC236}">
                  <a16:creationId xmlns:a16="http://schemas.microsoft.com/office/drawing/2014/main" id="{B8483A11-B9D6-40C4-AD6A-69638BAED09D}"/>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1192C36-15C1-4B1B-9960-CF2C4B0705F7}"/>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C3237D0-1864-45F6-908D-3076269D3B70}"/>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11" name="TextBox 10">
            <a:extLst>
              <a:ext uri="{FF2B5EF4-FFF2-40B4-BE49-F238E27FC236}">
                <a16:creationId xmlns:a16="http://schemas.microsoft.com/office/drawing/2014/main" id="{D9F373ED-F63D-4362-B620-D691D51F30D2}"/>
              </a:ext>
            </a:extLst>
          </p:cNvPr>
          <p:cNvSpPr txBox="1"/>
          <p:nvPr/>
        </p:nvSpPr>
        <p:spPr>
          <a:xfrm>
            <a:off x="1575644" y="818369"/>
            <a:ext cx="5746894" cy="830997"/>
          </a:xfrm>
          <a:prstGeom prst="rect">
            <a:avLst/>
          </a:prstGeom>
          <a:noFill/>
        </p:spPr>
        <p:txBody>
          <a:bodyPr wrap="none" rtlCol="0">
            <a:spAutoFit/>
          </a:bodyPr>
          <a:lstStyle/>
          <a:p>
            <a:r>
              <a:rPr lang="en-GB" sz="4800" b="1" dirty="0"/>
              <a:t>What should Trey do?</a:t>
            </a:r>
          </a:p>
        </p:txBody>
      </p:sp>
    </p:spTree>
    <p:extLst>
      <p:ext uri="{BB962C8B-B14F-4D97-AF65-F5344CB8AC3E}">
        <p14:creationId xmlns:p14="http://schemas.microsoft.com/office/powerpoint/2010/main" val="226884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0B55EF-D459-456F-BD07-F306BDC29F60}"/>
              </a:ext>
            </a:extLst>
          </p:cNvPr>
          <p:cNvSpPr txBox="1"/>
          <p:nvPr/>
        </p:nvSpPr>
        <p:spPr>
          <a:xfrm>
            <a:off x="354400" y="1377603"/>
            <a:ext cx="8274034" cy="1338828"/>
          </a:xfrm>
          <a:prstGeom prst="rect">
            <a:avLst/>
          </a:prstGeom>
          <a:noFill/>
        </p:spPr>
        <p:txBody>
          <a:bodyPr wrap="square" rtlCol="0">
            <a:spAutoFit/>
          </a:bodyPr>
          <a:lstStyle/>
          <a:p>
            <a:r>
              <a:rPr lang="en-GB" sz="2700" dirty="0"/>
              <a:t>Trey knew that the game was asking for his personal information, but he really wanted to sign up. He made sure that he checked with an adult first so chose option B.</a:t>
            </a:r>
          </a:p>
        </p:txBody>
      </p:sp>
      <p:grpSp>
        <p:nvGrpSpPr>
          <p:cNvPr id="4" name="Group 3">
            <a:extLst>
              <a:ext uri="{FF2B5EF4-FFF2-40B4-BE49-F238E27FC236}">
                <a16:creationId xmlns:a16="http://schemas.microsoft.com/office/drawing/2014/main" id="{9D7288C9-9213-4466-976E-24B0C424D186}"/>
              </a:ext>
            </a:extLst>
          </p:cNvPr>
          <p:cNvGrpSpPr/>
          <p:nvPr/>
        </p:nvGrpSpPr>
        <p:grpSpPr>
          <a:xfrm>
            <a:off x="0" y="182659"/>
            <a:ext cx="2932043" cy="658835"/>
            <a:chOff x="0" y="182659"/>
            <a:chExt cx="3985592" cy="895569"/>
          </a:xfrm>
        </p:grpSpPr>
        <p:sp>
          <p:nvSpPr>
            <p:cNvPr id="6" name="Flowchart: Data 5">
              <a:extLst>
                <a:ext uri="{FF2B5EF4-FFF2-40B4-BE49-F238E27FC236}">
                  <a16:creationId xmlns:a16="http://schemas.microsoft.com/office/drawing/2014/main" id="{7A8FBE60-AFB7-476B-A135-9A4E485AA7ED}"/>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7E909C4-D61F-478F-BD22-C06755EE1D9A}"/>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0B4AAE1-C730-4953-A752-6680FA2D854B}"/>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9" name="Rectangle: Rounded Corners 8">
            <a:extLst>
              <a:ext uri="{FF2B5EF4-FFF2-40B4-BE49-F238E27FC236}">
                <a16:creationId xmlns:a16="http://schemas.microsoft.com/office/drawing/2014/main" id="{5670CE95-374C-40AC-9869-44431B1CEF8E}"/>
              </a:ext>
            </a:extLst>
          </p:cNvPr>
          <p:cNvSpPr/>
          <p:nvPr/>
        </p:nvSpPr>
        <p:spPr>
          <a:xfrm>
            <a:off x="1431768" y="3293886"/>
            <a:ext cx="6280463" cy="1893387"/>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t>B – Check with an adult first to make sure he needs to enter this information</a:t>
            </a:r>
          </a:p>
        </p:txBody>
      </p:sp>
    </p:spTree>
    <p:extLst>
      <p:ext uri="{BB962C8B-B14F-4D97-AF65-F5344CB8AC3E}">
        <p14:creationId xmlns:p14="http://schemas.microsoft.com/office/powerpoint/2010/main" val="1809693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228F98C-C5D7-41C7-9ADA-D658D259F5A1}"/>
              </a:ext>
            </a:extLst>
          </p:cNvPr>
          <p:cNvSpPr/>
          <p:nvPr/>
        </p:nvSpPr>
        <p:spPr>
          <a:xfrm>
            <a:off x="449835" y="1728411"/>
            <a:ext cx="7951861" cy="2712281"/>
          </a:xfrm>
          <a:prstGeom prst="rect">
            <a:avLst/>
          </a:prstGeom>
        </p:spPr>
        <p:txBody>
          <a:bodyPr wrap="square">
            <a:spAutoFit/>
          </a:bodyPr>
          <a:lstStyle/>
          <a:p>
            <a:pPr marL="257175" indent="-257175">
              <a:lnSpc>
                <a:spcPct val="107000"/>
              </a:lnSpc>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When we sign up to a new game or app we will need to enter some personal information.</a:t>
            </a:r>
          </a:p>
          <a:p>
            <a:pPr marL="257175" indent="-257175">
              <a:lnSpc>
                <a:spcPct val="107000"/>
              </a:lnSpc>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You only need to enter the information that is starred with an asterisk.</a:t>
            </a:r>
          </a:p>
          <a:p>
            <a:pPr marL="257175" indent="-257175">
              <a:lnSpc>
                <a:spcPct val="107000"/>
              </a:lnSpc>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Lots of online accounts have settings which let you hide your personal information from others so ask an adult to help you find these.</a:t>
            </a:r>
          </a:p>
          <a:p>
            <a:pPr marL="257175" indent="-257175">
              <a:lnSpc>
                <a:spcPct val="107000"/>
              </a:lnSpc>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It's best to check with a trusted adult before signing up to a new account if you're ever unsure about what personal information you are being asked for.</a:t>
            </a:r>
            <a:endParaRPr lang="en-GB" sz="2000" dirty="0"/>
          </a:p>
        </p:txBody>
      </p:sp>
      <p:sp>
        <p:nvSpPr>
          <p:cNvPr id="4" name="Rectangle: Rounded Corners 3">
            <a:extLst>
              <a:ext uri="{FF2B5EF4-FFF2-40B4-BE49-F238E27FC236}">
                <a16:creationId xmlns:a16="http://schemas.microsoft.com/office/drawing/2014/main" id="{5DB9752E-327E-4986-89A9-07FBA0C21480}"/>
              </a:ext>
            </a:extLst>
          </p:cNvPr>
          <p:cNvSpPr/>
          <p:nvPr/>
        </p:nvSpPr>
        <p:spPr>
          <a:xfrm>
            <a:off x="927128" y="4535600"/>
            <a:ext cx="7951862" cy="1608746"/>
          </a:xfrm>
          <a:prstGeom prst="roundRect">
            <a:avLst/>
          </a:prstGeom>
          <a:ln>
            <a:noFill/>
          </a:ln>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400" dirty="0"/>
              <a:t>If Trey had entered his personal information online before checking, then he should talk to an adult he trusts. The adult can check where the information is being shared and help Trey to delete the game if he needs to.</a:t>
            </a:r>
          </a:p>
        </p:txBody>
      </p:sp>
      <p:grpSp>
        <p:nvGrpSpPr>
          <p:cNvPr id="5" name="Group 4">
            <a:extLst>
              <a:ext uri="{FF2B5EF4-FFF2-40B4-BE49-F238E27FC236}">
                <a16:creationId xmlns:a16="http://schemas.microsoft.com/office/drawing/2014/main" id="{69817F82-AA43-4D7F-93F1-500C9327B609}"/>
              </a:ext>
            </a:extLst>
          </p:cNvPr>
          <p:cNvGrpSpPr/>
          <p:nvPr/>
        </p:nvGrpSpPr>
        <p:grpSpPr>
          <a:xfrm>
            <a:off x="0" y="182659"/>
            <a:ext cx="2932043" cy="658835"/>
            <a:chOff x="0" y="182659"/>
            <a:chExt cx="3985592" cy="895569"/>
          </a:xfrm>
        </p:grpSpPr>
        <p:sp>
          <p:nvSpPr>
            <p:cNvPr id="6" name="Flowchart: Data 5">
              <a:extLst>
                <a:ext uri="{FF2B5EF4-FFF2-40B4-BE49-F238E27FC236}">
                  <a16:creationId xmlns:a16="http://schemas.microsoft.com/office/drawing/2014/main" id="{0FC47C4D-825D-4B4A-8EC7-CD5501CBDB10}"/>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9A34CAB-0AD9-4B1F-92E5-B2CA55FA37F5}"/>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A924EEEA-3CD7-4540-827A-2D97EFC85C8A}"/>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9" name="TextBox 8">
            <a:extLst>
              <a:ext uri="{FF2B5EF4-FFF2-40B4-BE49-F238E27FC236}">
                <a16:creationId xmlns:a16="http://schemas.microsoft.com/office/drawing/2014/main" id="{B686BDA7-0167-48A1-8514-6BA486AF7B45}"/>
              </a:ext>
            </a:extLst>
          </p:cNvPr>
          <p:cNvSpPr txBox="1"/>
          <p:nvPr/>
        </p:nvSpPr>
        <p:spPr>
          <a:xfrm rot="21295402">
            <a:off x="197874" y="857330"/>
            <a:ext cx="4350999" cy="715581"/>
          </a:xfrm>
          <a:prstGeom prst="rect">
            <a:avLst/>
          </a:prstGeom>
          <a:noFill/>
        </p:spPr>
        <p:txBody>
          <a:bodyPr wrap="none" rtlCol="0">
            <a:spAutoFit/>
          </a:bodyPr>
          <a:lstStyle/>
          <a:p>
            <a:r>
              <a:rPr lang="en-GB" sz="4050" dirty="0"/>
              <a:t>Always remember…</a:t>
            </a:r>
          </a:p>
        </p:txBody>
      </p:sp>
    </p:spTree>
    <p:extLst>
      <p:ext uri="{BB962C8B-B14F-4D97-AF65-F5344CB8AC3E}">
        <p14:creationId xmlns:p14="http://schemas.microsoft.com/office/powerpoint/2010/main" val="24829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D7946D-28BC-426A-A11E-FE6F33D6F1DB}"/>
              </a:ext>
            </a:extLst>
          </p:cNvPr>
          <p:cNvSpPr txBox="1"/>
          <p:nvPr/>
        </p:nvSpPr>
        <p:spPr>
          <a:xfrm>
            <a:off x="359014" y="862878"/>
            <a:ext cx="8425972" cy="1107996"/>
          </a:xfrm>
          <a:prstGeom prst="rect">
            <a:avLst/>
          </a:prstGeom>
          <a:noFill/>
        </p:spPr>
        <p:txBody>
          <a:bodyPr wrap="square" rtlCol="0">
            <a:spAutoFit/>
          </a:bodyPr>
          <a:lstStyle/>
          <a:p>
            <a:pPr algn="ctr"/>
            <a:r>
              <a:rPr lang="en-GB" sz="3300" dirty="0"/>
              <a:t>What rules did we learn from each of the choices we helped Trey to make?                                                                                          </a:t>
            </a:r>
          </a:p>
        </p:txBody>
      </p:sp>
      <p:sp>
        <p:nvSpPr>
          <p:cNvPr id="3" name="TextBox 2">
            <a:extLst>
              <a:ext uri="{FF2B5EF4-FFF2-40B4-BE49-F238E27FC236}">
                <a16:creationId xmlns:a16="http://schemas.microsoft.com/office/drawing/2014/main" id="{FC39733F-A764-4350-BC7D-F8E8ACAEA4C5}"/>
              </a:ext>
            </a:extLst>
          </p:cNvPr>
          <p:cNvSpPr txBox="1"/>
          <p:nvPr/>
        </p:nvSpPr>
        <p:spPr>
          <a:xfrm>
            <a:off x="1024127" y="5218159"/>
            <a:ext cx="7630939" cy="954107"/>
          </a:xfrm>
          <a:prstGeom prst="rect">
            <a:avLst/>
          </a:prstGeom>
          <a:noFill/>
        </p:spPr>
        <p:txBody>
          <a:bodyPr wrap="square" rtlCol="0">
            <a:spAutoFit/>
          </a:bodyPr>
          <a:lstStyle/>
          <a:p>
            <a:pPr algn="ctr"/>
            <a:r>
              <a:rPr lang="en-GB" sz="2800" dirty="0"/>
              <a:t>Let’s record these on our checklists – can you think of any more rules?</a:t>
            </a:r>
          </a:p>
        </p:txBody>
      </p:sp>
      <p:pic>
        <p:nvPicPr>
          <p:cNvPr id="5" name="Picture 4">
            <a:extLst>
              <a:ext uri="{FF2B5EF4-FFF2-40B4-BE49-F238E27FC236}">
                <a16:creationId xmlns:a16="http://schemas.microsoft.com/office/drawing/2014/main" id="{366AD826-779F-43BD-A8CE-75CD0F4720A1}"/>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15503" y="2180571"/>
            <a:ext cx="3158975" cy="1551388"/>
          </a:xfrm>
          <a:prstGeom prst="rect">
            <a:avLst/>
          </a:prstGeom>
        </p:spPr>
      </p:pic>
      <p:grpSp>
        <p:nvGrpSpPr>
          <p:cNvPr id="8" name="Group 7">
            <a:extLst>
              <a:ext uri="{FF2B5EF4-FFF2-40B4-BE49-F238E27FC236}">
                <a16:creationId xmlns:a16="http://schemas.microsoft.com/office/drawing/2014/main" id="{D9D5AA25-AC68-4AB6-962A-CFE71B63A1BC}"/>
              </a:ext>
            </a:extLst>
          </p:cNvPr>
          <p:cNvGrpSpPr/>
          <p:nvPr/>
        </p:nvGrpSpPr>
        <p:grpSpPr>
          <a:xfrm>
            <a:off x="2736457" y="2892720"/>
            <a:ext cx="2205149" cy="2115742"/>
            <a:chOff x="8459892" y="2329400"/>
            <a:chExt cx="2940198" cy="2820989"/>
          </a:xfrm>
        </p:grpSpPr>
        <p:sp>
          <p:nvSpPr>
            <p:cNvPr id="7" name="Rectangle 6">
              <a:extLst>
                <a:ext uri="{FF2B5EF4-FFF2-40B4-BE49-F238E27FC236}">
                  <a16:creationId xmlns:a16="http://schemas.microsoft.com/office/drawing/2014/main" id="{6347E138-7BD3-4801-BE7E-C50A02EF2ACF}"/>
                </a:ext>
              </a:extLst>
            </p:cNvPr>
            <p:cNvSpPr/>
            <p:nvPr/>
          </p:nvSpPr>
          <p:spPr>
            <a:xfrm>
              <a:off x="8459892" y="2329400"/>
              <a:ext cx="2940198" cy="2820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6" name="Picture 5">
              <a:extLst>
                <a:ext uri="{FF2B5EF4-FFF2-40B4-BE49-F238E27FC236}">
                  <a16:creationId xmlns:a16="http://schemas.microsoft.com/office/drawing/2014/main" id="{A6472374-413C-4B26-9BC9-CC13A8A4BE89}"/>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459892" y="2329400"/>
              <a:ext cx="2940198" cy="2820989"/>
            </a:xfrm>
            <a:prstGeom prst="rect">
              <a:avLst/>
            </a:prstGeom>
          </p:spPr>
        </p:pic>
      </p:grpSp>
      <p:pic>
        <p:nvPicPr>
          <p:cNvPr id="9" name="Picture 8">
            <a:extLst>
              <a:ext uri="{FF2B5EF4-FFF2-40B4-BE49-F238E27FC236}">
                <a16:creationId xmlns:a16="http://schemas.microsoft.com/office/drawing/2014/main" id="{AD4CC215-9945-4347-80B4-94DD72B0A4D8}"/>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948139" y="2692295"/>
            <a:ext cx="2080358" cy="2269534"/>
          </a:xfrm>
          <a:prstGeom prst="rect">
            <a:avLst/>
          </a:prstGeom>
        </p:spPr>
      </p:pic>
      <p:grpSp>
        <p:nvGrpSpPr>
          <p:cNvPr id="4" name="Group 3">
            <a:extLst>
              <a:ext uri="{FF2B5EF4-FFF2-40B4-BE49-F238E27FC236}">
                <a16:creationId xmlns:a16="http://schemas.microsoft.com/office/drawing/2014/main" id="{8ACDE343-E06F-4F65-93CE-59370EB91F25}"/>
              </a:ext>
            </a:extLst>
          </p:cNvPr>
          <p:cNvGrpSpPr/>
          <p:nvPr/>
        </p:nvGrpSpPr>
        <p:grpSpPr>
          <a:xfrm>
            <a:off x="4954628" y="2133193"/>
            <a:ext cx="1980488" cy="2402534"/>
            <a:chOff x="4905189" y="2363521"/>
            <a:chExt cx="1980488" cy="2402534"/>
          </a:xfrm>
        </p:grpSpPr>
        <p:pic>
          <p:nvPicPr>
            <p:cNvPr id="11" name="Picture 10">
              <a:extLst>
                <a:ext uri="{FF2B5EF4-FFF2-40B4-BE49-F238E27FC236}">
                  <a16:creationId xmlns:a16="http://schemas.microsoft.com/office/drawing/2014/main" id="{F7573191-2B50-4B74-8874-D705847220A4}"/>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4905189" y="2363521"/>
              <a:ext cx="1980488" cy="444116"/>
            </a:xfrm>
            <a:prstGeom prst="rect">
              <a:avLst/>
            </a:prstGeom>
          </p:spPr>
        </p:pic>
        <p:pic>
          <p:nvPicPr>
            <p:cNvPr id="12" name="Picture 11">
              <a:extLst>
                <a:ext uri="{FF2B5EF4-FFF2-40B4-BE49-F238E27FC236}">
                  <a16:creationId xmlns:a16="http://schemas.microsoft.com/office/drawing/2014/main" id="{2D9EE4AE-319A-4582-98BD-30C1665AD875}"/>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4905189" y="2811998"/>
              <a:ext cx="1980488" cy="1954057"/>
            </a:xfrm>
            <a:prstGeom prst="rect">
              <a:avLst/>
            </a:prstGeom>
          </p:spPr>
        </p:pic>
      </p:grpSp>
      <p:grpSp>
        <p:nvGrpSpPr>
          <p:cNvPr id="13" name="Group 12">
            <a:extLst>
              <a:ext uri="{FF2B5EF4-FFF2-40B4-BE49-F238E27FC236}">
                <a16:creationId xmlns:a16="http://schemas.microsoft.com/office/drawing/2014/main" id="{98AE4FEC-D017-44C1-830A-1538DA647E05}"/>
              </a:ext>
            </a:extLst>
          </p:cNvPr>
          <p:cNvGrpSpPr/>
          <p:nvPr/>
        </p:nvGrpSpPr>
        <p:grpSpPr>
          <a:xfrm>
            <a:off x="0" y="182659"/>
            <a:ext cx="2932043" cy="658835"/>
            <a:chOff x="0" y="182659"/>
            <a:chExt cx="3985592" cy="895569"/>
          </a:xfrm>
        </p:grpSpPr>
        <p:sp>
          <p:nvSpPr>
            <p:cNvPr id="14" name="Flowchart: Data 13">
              <a:extLst>
                <a:ext uri="{FF2B5EF4-FFF2-40B4-BE49-F238E27FC236}">
                  <a16:creationId xmlns:a16="http://schemas.microsoft.com/office/drawing/2014/main" id="{D7D2BFF4-FF9F-430D-9834-B1DEA40E8012}"/>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B23AE06-958E-4095-A922-25AA7B3D3F5A}"/>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5D35F0A-9092-4236-B849-44F9416BF164}"/>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81430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A8DA2321-1534-4CF7-BA46-BB9A187DA6E6}"/>
              </a:ext>
            </a:extLst>
          </p:cNvPr>
          <p:cNvSpPr/>
          <p:nvPr/>
        </p:nvSpPr>
        <p:spPr>
          <a:xfrm>
            <a:off x="1590921" y="3584261"/>
            <a:ext cx="7280640" cy="2687330"/>
          </a:xfrm>
          <a:prstGeom prst="roundRect">
            <a:avLst>
              <a:gd name="adj" fmla="val 9270"/>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671B682A-0030-42F9-910C-D73CF125C923}"/>
              </a:ext>
            </a:extLst>
          </p:cNvPr>
          <p:cNvSpPr/>
          <p:nvPr/>
        </p:nvSpPr>
        <p:spPr>
          <a:xfrm>
            <a:off x="394282" y="1143174"/>
            <a:ext cx="8355435" cy="2307683"/>
          </a:xfrm>
          <a:prstGeom prst="rect">
            <a:avLst/>
          </a:prstGeom>
        </p:spPr>
        <p:txBody>
          <a:bodyPr wrap="square">
            <a:spAutoFit/>
          </a:bodyPr>
          <a:lstStyle/>
          <a:p>
            <a:pPr algn="ctr">
              <a:lnSpc>
                <a:spcPct val="107000"/>
              </a:lnSpc>
              <a:spcAft>
                <a:spcPts val="600"/>
              </a:spcAft>
            </a:pPr>
            <a:r>
              <a:rPr lang="en-GB" sz="3600" b="1" dirty="0">
                <a:latin typeface="Calibri" panose="020F0502020204030204" pitchFamily="34" charset="0"/>
                <a:ea typeface="Calibri" panose="020F0502020204030204" pitchFamily="34" charset="0"/>
                <a:cs typeface="Times New Roman" panose="02020603050405020304" pitchFamily="18" charset="0"/>
              </a:rPr>
              <a:t>Activity 1</a:t>
            </a:r>
            <a:endParaRPr lang="en-GB" sz="24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A PowerPoint assisted story to highlight and lead you through a few examples of what is safe or unsafe to share online.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The story follows the online activity of a boy called Trey to offer a balanced approach when discussing this topic. Each segment of the story takes the format of dilemma, discussion, reasoning and advice.</a:t>
            </a:r>
            <a:r>
              <a:rPr lang="en-GB" i="1" dirty="0">
                <a:latin typeface="Calibri" panose="020F0502020204030204" pitchFamily="34"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B3E4A3DC-8FCA-44B2-A189-692FE509845F}"/>
              </a:ext>
            </a:extLst>
          </p:cNvPr>
          <p:cNvSpPr/>
          <p:nvPr/>
        </p:nvSpPr>
        <p:spPr>
          <a:xfrm>
            <a:off x="1600861" y="3697172"/>
            <a:ext cx="7280640" cy="2461508"/>
          </a:xfrm>
          <a:prstGeom prst="rect">
            <a:avLst/>
          </a:prstGeom>
        </p:spPr>
        <p:txBody>
          <a:bodyPr wrap="square">
            <a:spAutoFit/>
          </a:bodyPr>
          <a:lstStyle/>
          <a:p>
            <a:pPr>
              <a:lnSpc>
                <a:spcPct val="107000"/>
              </a:lnSpc>
              <a:spcAft>
                <a:spcPts val="600"/>
              </a:spcAft>
            </a:pPr>
            <a:r>
              <a:rPr lang="en-GB" b="1" dirty="0">
                <a:latin typeface="Calibri" panose="020F0502020204030204" pitchFamily="34" charset="0"/>
                <a:ea typeface="Calibri" panose="020F0502020204030204" pitchFamily="34" charset="0"/>
                <a:cs typeface="Times New Roman" panose="02020603050405020304" pitchFamily="18" charset="0"/>
              </a:rPr>
              <a:t>How to use: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1. Read out the PowerPoint slides and stop at each question.</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2. Offer the two options which Trey can choose and let the group decide what Trey should do.</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3. Click through to reveal Trey’s choice and the reasoning behind it.</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4. Click through again to reveal top tips and advice for what to do if you have actually shared personal information online and are worried. </a:t>
            </a:r>
          </a:p>
        </p:txBody>
      </p:sp>
      <p:grpSp>
        <p:nvGrpSpPr>
          <p:cNvPr id="9" name="Group 8">
            <a:extLst>
              <a:ext uri="{FF2B5EF4-FFF2-40B4-BE49-F238E27FC236}">
                <a16:creationId xmlns:a16="http://schemas.microsoft.com/office/drawing/2014/main" id="{7D5AE2D5-37B5-4309-8F0B-CF877CA19F2F}"/>
              </a:ext>
            </a:extLst>
          </p:cNvPr>
          <p:cNvGrpSpPr/>
          <p:nvPr/>
        </p:nvGrpSpPr>
        <p:grpSpPr>
          <a:xfrm>
            <a:off x="0" y="182659"/>
            <a:ext cx="2932043" cy="658835"/>
            <a:chOff x="0" y="182659"/>
            <a:chExt cx="3985592" cy="895569"/>
          </a:xfrm>
        </p:grpSpPr>
        <p:sp>
          <p:nvSpPr>
            <p:cNvPr id="2" name="Flowchart: Data 1">
              <a:extLst>
                <a:ext uri="{FF2B5EF4-FFF2-40B4-BE49-F238E27FC236}">
                  <a16:creationId xmlns:a16="http://schemas.microsoft.com/office/drawing/2014/main" id="{66A61C41-415E-44ED-8508-9F1269E569A1}"/>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0620DB7-BC6C-46C1-B10D-E4D54FFDA55F}"/>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6B0D2A2-4080-422A-BABF-7B2C5D178D71}"/>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1109560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97CA38BB-F413-46F9-9C6B-9E060A91C68F}"/>
              </a:ext>
            </a:extLst>
          </p:cNvPr>
          <p:cNvGrpSpPr/>
          <p:nvPr/>
        </p:nvGrpSpPr>
        <p:grpSpPr>
          <a:xfrm>
            <a:off x="0" y="2069825"/>
            <a:ext cx="7282602" cy="1533723"/>
            <a:chOff x="0" y="182659"/>
            <a:chExt cx="3985592" cy="839369"/>
          </a:xfrm>
        </p:grpSpPr>
        <p:sp>
          <p:nvSpPr>
            <p:cNvPr id="14" name="Flowchart: Data 13">
              <a:extLst>
                <a:ext uri="{FF2B5EF4-FFF2-40B4-BE49-F238E27FC236}">
                  <a16:creationId xmlns:a16="http://schemas.microsoft.com/office/drawing/2014/main" id="{95F22BF9-6FC8-429D-90BC-DD09BF41A71A}"/>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7EF641D-C1C2-45AE-992E-EF7C620E9948}"/>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294D8B7B-8A0D-4467-AB25-011C7BF5DA21}"/>
                </a:ext>
              </a:extLst>
            </p:cNvPr>
            <p:cNvSpPr/>
            <p:nvPr/>
          </p:nvSpPr>
          <p:spPr>
            <a:xfrm>
              <a:off x="218992" y="182659"/>
              <a:ext cx="3299130" cy="808365"/>
            </a:xfrm>
            <a:prstGeom prst="rect">
              <a:avLst/>
            </a:prstGeom>
          </p:spPr>
          <p:txBody>
            <a:bodyPr wrap="square">
              <a:spAutoFit/>
            </a:bodyPr>
            <a:lstStyle/>
            <a:p>
              <a:pPr>
                <a:lnSpc>
                  <a:spcPct val="107000"/>
                </a:lnSpc>
                <a:spcAft>
                  <a:spcPts val="600"/>
                </a:spcAft>
              </a:pPr>
              <a:r>
                <a:rPr lang="en-GB" sz="8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39693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95CE840-1157-46CF-A1E3-6FF0428E5B21}"/>
              </a:ext>
            </a:extLst>
          </p:cNvPr>
          <p:cNvSpPr/>
          <p:nvPr/>
        </p:nvSpPr>
        <p:spPr>
          <a:xfrm>
            <a:off x="3737114" y="1022027"/>
            <a:ext cx="1265795" cy="847604"/>
          </a:xfrm>
          <a:prstGeom prst="rect">
            <a:avLst/>
          </a:prstGeom>
        </p:spPr>
        <p:txBody>
          <a:bodyPr wrap="none">
            <a:spAutoFit/>
          </a:bodyPr>
          <a:lstStyle/>
          <a:p>
            <a:pPr algn="ctr">
              <a:lnSpc>
                <a:spcPct val="107000"/>
              </a:lnSpc>
              <a:spcAft>
                <a:spcPts val="600"/>
              </a:spcAft>
            </a:pPr>
            <a:r>
              <a:rPr lang="en-GB" sz="4800" b="1" dirty="0">
                <a:latin typeface="Calibri" panose="020F0502020204030204" pitchFamily="34" charset="0"/>
                <a:ea typeface="Calibri" panose="020F0502020204030204" pitchFamily="34" charset="0"/>
                <a:cs typeface="Times New Roman" panose="02020603050405020304" pitchFamily="18" charset="0"/>
              </a:rPr>
              <a:t>Trey</a:t>
            </a:r>
            <a:endParaRPr lang="en-GB" sz="36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2" name="Picture 21">
            <a:extLst>
              <a:ext uri="{FF2B5EF4-FFF2-40B4-BE49-F238E27FC236}">
                <a16:creationId xmlns:a16="http://schemas.microsoft.com/office/drawing/2014/main" id="{7DAEE6CD-EE71-4FEA-8EEB-53755361DD88}"/>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2533499" y="2564262"/>
            <a:ext cx="3673024" cy="2861430"/>
          </a:xfrm>
          <a:prstGeom prst="rect">
            <a:avLst/>
          </a:prstGeom>
          <a:ln w="127000" cap="sq">
            <a:solidFill>
              <a:srgbClr val="000000"/>
            </a:solidFill>
            <a:miter lim="800000"/>
          </a:ln>
          <a:effectLst>
            <a:outerShdw blurRad="57150" dist="50800" dir="2700000" algn="tl" rotWithShape="0">
              <a:srgbClr val="000000">
                <a:alpha val="40000"/>
              </a:srgbClr>
            </a:outerShdw>
          </a:effectLst>
        </p:spPr>
      </p:pic>
      <p:grpSp>
        <p:nvGrpSpPr>
          <p:cNvPr id="23" name="Group 22">
            <a:extLst>
              <a:ext uri="{FF2B5EF4-FFF2-40B4-BE49-F238E27FC236}">
                <a16:creationId xmlns:a16="http://schemas.microsoft.com/office/drawing/2014/main" id="{F102F553-CD6C-41FF-8105-539E52D08950}"/>
              </a:ext>
            </a:extLst>
          </p:cNvPr>
          <p:cNvGrpSpPr/>
          <p:nvPr/>
        </p:nvGrpSpPr>
        <p:grpSpPr>
          <a:xfrm>
            <a:off x="0" y="182659"/>
            <a:ext cx="2932043" cy="658835"/>
            <a:chOff x="0" y="182659"/>
            <a:chExt cx="3985592" cy="895569"/>
          </a:xfrm>
        </p:grpSpPr>
        <p:sp>
          <p:nvSpPr>
            <p:cNvPr id="24" name="Flowchart: Data 23">
              <a:extLst>
                <a:ext uri="{FF2B5EF4-FFF2-40B4-BE49-F238E27FC236}">
                  <a16:creationId xmlns:a16="http://schemas.microsoft.com/office/drawing/2014/main" id="{455AC010-B544-4F0B-988B-672D6DDCCCED}"/>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91E3AD89-1295-456F-B0C1-294F5CB17DDA}"/>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D318412A-809F-42BF-B81C-EBD865BC3C11}"/>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3391794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0B55EF-D459-456F-BD07-F306BDC29F60}"/>
              </a:ext>
            </a:extLst>
          </p:cNvPr>
          <p:cNvSpPr txBox="1"/>
          <p:nvPr/>
        </p:nvSpPr>
        <p:spPr>
          <a:xfrm>
            <a:off x="1575644" y="818369"/>
            <a:ext cx="5746894" cy="830997"/>
          </a:xfrm>
          <a:prstGeom prst="rect">
            <a:avLst/>
          </a:prstGeom>
          <a:noFill/>
        </p:spPr>
        <p:txBody>
          <a:bodyPr wrap="none" rtlCol="0">
            <a:spAutoFit/>
          </a:bodyPr>
          <a:lstStyle/>
          <a:p>
            <a:r>
              <a:rPr lang="en-GB" sz="4800" b="1" dirty="0"/>
              <a:t>What should Trey do?</a:t>
            </a:r>
          </a:p>
        </p:txBody>
      </p:sp>
      <p:sp>
        <p:nvSpPr>
          <p:cNvPr id="5" name="Rectangle: Rounded Corners 4">
            <a:extLst>
              <a:ext uri="{FF2B5EF4-FFF2-40B4-BE49-F238E27FC236}">
                <a16:creationId xmlns:a16="http://schemas.microsoft.com/office/drawing/2014/main" id="{C93B412B-BEEE-45CC-A37E-542ABA4C5D21}"/>
              </a:ext>
            </a:extLst>
          </p:cNvPr>
          <p:cNvSpPr/>
          <p:nvPr/>
        </p:nvSpPr>
        <p:spPr>
          <a:xfrm>
            <a:off x="806509" y="4877674"/>
            <a:ext cx="3198264" cy="969781"/>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A – Reply, it’s no big deal!</a:t>
            </a:r>
          </a:p>
        </p:txBody>
      </p:sp>
      <p:sp>
        <p:nvSpPr>
          <p:cNvPr id="6" name="Rectangle: Rounded Corners 5">
            <a:extLst>
              <a:ext uri="{FF2B5EF4-FFF2-40B4-BE49-F238E27FC236}">
                <a16:creationId xmlns:a16="http://schemas.microsoft.com/office/drawing/2014/main" id="{0B97612F-723B-4C49-8965-D6094A34D0D6}"/>
              </a:ext>
            </a:extLst>
          </p:cNvPr>
          <p:cNvSpPr/>
          <p:nvPr/>
        </p:nvSpPr>
        <p:spPr>
          <a:xfrm>
            <a:off x="4693782" y="4877674"/>
            <a:ext cx="3765491" cy="969780"/>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a:t>B – Never tell anyone online where he lives!</a:t>
            </a:r>
          </a:p>
        </p:txBody>
      </p:sp>
      <p:pic>
        <p:nvPicPr>
          <p:cNvPr id="8" name="Picture 7">
            <a:extLst>
              <a:ext uri="{FF2B5EF4-FFF2-40B4-BE49-F238E27FC236}">
                <a16:creationId xmlns:a16="http://schemas.microsoft.com/office/drawing/2014/main" id="{DDA7539A-846C-4B91-9245-2B9E5519D528}"/>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849773" y="1980326"/>
            <a:ext cx="5198636" cy="255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12" name="Group 11">
            <a:extLst>
              <a:ext uri="{FF2B5EF4-FFF2-40B4-BE49-F238E27FC236}">
                <a16:creationId xmlns:a16="http://schemas.microsoft.com/office/drawing/2014/main" id="{81956287-F98F-4FFE-8A23-892406B12B0D}"/>
              </a:ext>
            </a:extLst>
          </p:cNvPr>
          <p:cNvGrpSpPr/>
          <p:nvPr/>
        </p:nvGrpSpPr>
        <p:grpSpPr>
          <a:xfrm>
            <a:off x="0" y="182659"/>
            <a:ext cx="2932043" cy="658835"/>
            <a:chOff x="0" y="182659"/>
            <a:chExt cx="3985592" cy="895569"/>
          </a:xfrm>
        </p:grpSpPr>
        <p:sp>
          <p:nvSpPr>
            <p:cNvPr id="13" name="Flowchart: Data 12">
              <a:extLst>
                <a:ext uri="{FF2B5EF4-FFF2-40B4-BE49-F238E27FC236}">
                  <a16:creationId xmlns:a16="http://schemas.microsoft.com/office/drawing/2014/main" id="{959873A1-79AB-4597-B141-4E1F1358323E}"/>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D0A2514-B833-406D-AB27-A702CC5F04AB}"/>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BA04F525-00A8-4E05-8946-C57950506928}"/>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387596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0B55EF-D459-456F-BD07-F306BDC29F60}"/>
              </a:ext>
            </a:extLst>
          </p:cNvPr>
          <p:cNvSpPr txBox="1"/>
          <p:nvPr/>
        </p:nvSpPr>
        <p:spPr>
          <a:xfrm>
            <a:off x="344671" y="1212414"/>
            <a:ext cx="7944563" cy="1754326"/>
          </a:xfrm>
          <a:prstGeom prst="rect">
            <a:avLst/>
          </a:prstGeom>
          <a:noFill/>
        </p:spPr>
        <p:txBody>
          <a:bodyPr wrap="square" rtlCol="0">
            <a:spAutoFit/>
          </a:bodyPr>
          <a:lstStyle/>
          <a:p>
            <a:r>
              <a:rPr lang="en-GB" sz="2700" dirty="0"/>
              <a:t>Trey knew he shouldn’t share his personal information online, especially not in an open server where other people can see. </a:t>
            </a:r>
          </a:p>
          <a:p>
            <a:r>
              <a:rPr lang="en-GB" sz="2700" dirty="0"/>
              <a:t>So he chose option B.</a:t>
            </a:r>
          </a:p>
        </p:txBody>
      </p:sp>
      <p:sp>
        <p:nvSpPr>
          <p:cNvPr id="9" name="Rectangle: Rounded Corners 8">
            <a:extLst>
              <a:ext uri="{FF2B5EF4-FFF2-40B4-BE49-F238E27FC236}">
                <a16:creationId xmlns:a16="http://schemas.microsoft.com/office/drawing/2014/main" id="{655ADEA2-2376-4E11-B05C-2B1D16B86ED5}"/>
              </a:ext>
            </a:extLst>
          </p:cNvPr>
          <p:cNvSpPr/>
          <p:nvPr/>
        </p:nvSpPr>
        <p:spPr>
          <a:xfrm>
            <a:off x="1422019" y="3757151"/>
            <a:ext cx="6299962" cy="1622518"/>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600" dirty="0"/>
              <a:t>B – Never tell anyone online where he lives!</a:t>
            </a:r>
          </a:p>
        </p:txBody>
      </p:sp>
      <p:grpSp>
        <p:nvGrpSpPr>
          <p:cNvPr id="10" name="Group 9">
            <a:extLst>
              <a:ext uri="{FF2B5EF4-FFF2-40B4-BE49-F238E27FC236}">
                <a16:creationId xmlns:a16="http://schemas.microsoft.com/office/drawing/2014/main" id="{90848573-269D-4118-AFDF-2143ADAEFC89}"/>
              </a:ext>
            </a:extLst>
          </p:cNvPr>
          <p:cNvGrpSpPr/>
          <p:nvPr/>
        </p:nvGrpSpPr>
        <p:grpSpPr>
          <a:xfrm>
            <a:off x="0" y="182659"/>
            <a:ext cx="2932043" cy="658835"/>
            <a:chOff x="0" y="182659"/>
            <a:chExt cx="3985592" cy="895569"/>
          </a:xfrm>
        </p:grpSpPr>
        <p:sp>
          <p:nvSpPr>
            <p:cNvPr id="11" name="Flowchart: Data 10">
              <a:extLst>
                <a:ext uri="{FF2B5EF4-FFF2-40B4-BE49-F238E27FC236}">
                  <a16:creationId xmlns:a16="http://schemas.microsoft.com/office/drawing/2014/main" id="{AC75A0B2-A2F6-4B19-9874-3D58D4E6691C}"/>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2A876B32-A49B-4AF5-B1D2-CE92AC7E0159}"/>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F3A77D7-9CB3-4A46-9764-5600ED93420A}"/>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1707844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3051C3-1EA5-4A53-A513-AF3120F4EE03}"/>
              </a:ext>
            </a:extLst>
          </p:cNvPr>
          <p:cNvSpPr txBox="1"/>
          <p:nvPr/>
        </p:nvSpPr>
        <p:spPr>
          <a:xfrm rot="21295402">
            <a:off x="197874" y="857330"/>
            <a:ext cx="4350999" cy="715581"/>
          </a:xfrm>
          <a:prstGeom prst="rect">
            <a:avLst/>
          </a:prstGeom>
          <a:noFill/>
        </p:spPr>
        <p:txBody>
          <a:bodyPr wrap="none" rtlCol="0">
            <a:spAutoFit/>
          </a:bodyPr>
          <a:lstStyle/>
          <a:p>
            <a:r>
              <a:rPr lang="en-GB" sz="4050" dirty="0"/>
              <a:t>Always remember…</a:t>
            </a:r>
          </a:p>
        </p:txBody>
      </p:sp>
      <p:sp>
        <p:nvSpPr>
          <p:cNvPr id="3" name="Rectangle 2">
            <a:extLst>
              <a:ext uri="{FF2B5EF4-FFF2-40B4-BE49-F238E27FC236}">
                <a16:creationId xmlns:a16="http://schemas.microsoft.com/office/drawing/2014/main" id="{F228F98C-C5D7-41C7-9ADA-D658D259F5A1}"/>
              </a:ext>
            </a:extLst>
          </p:cNvPr>
          <p:cNvSpPr/>
          <p:nvPr/>
        </p:nvSpPr>
        <p:spPr>
          <a:xfrm>
            <a:off x="281340" y="1669527"/>
            <a:ext cx="8581320" cy="2866169"/>
          </a:xfrm>
          <a:prstGeom prst="rect">
            <a:avLst/>
          </a:prstGeom>
        </p:spPr>
        <p:txBody>
          <a:bodyPr wrap="square">
            <a:spAutoFit/>
          </a:bodyPr>
          <a:lstStyle/>
          <a:p>
            <a:pPr marL="257175" indent="-257175">
              <a:lnSpc>
                <a:spcPct val="107000"/>
              </a:lnSpc>
              <a:buFont typeface="Symbol" panose="05050102010706020507" pitchFamily="18" charset="2"/>
              <a:buChar char=""/>
            </a:pPr>
            <a:r>
              <a:rPr lang="en-GB" sz="2000" b="1" dirty="0">
                <a:latin typeface="Calibri" panose="020F0502020204030204" pitchFamily="34" charset="0"/>
                <a:ea typeface="Calibri" panose="020F0502020204030204" pitchFamily="34" charset="0"/>
                <a:cs typeface="Times New Roman" panose="02020603050405020304" pitchFamily="18" charset="0"/>
              </a:rPr>
              <a:t>Trey has never met this person in real life so they are a stranger.</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buFont typeface="Symbol" panose="05050102010706020507" pitchFamily="18" charset="2"/>
              <a:buChar char=""/>
            </a:pPr>
            <a:r>
              <a:rPr lang="en-GB" sz="2000" b="1" dirty="0">
                <a:latin typeface="Calibri" panose="020F0502020204030204" pitchFamily="34" charset="0"/>
                <a:ea typeface="Calibri" panose="020F0502020204030204" pitchFamily="34" charset="0"/>
                <a:cs typeface="Times New Roman" panose="02020603050405020304" pitchFamily="18" charset="0"/>
              </a:rPr>
              <a:t>Your name and address is personal information. </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07000"/>
              </a:lnSpc>
              <a:spcAft>
                <a:spcPts val="600"/>
              </a:spcAft>
              <a:buFont typeface="Symbol" panose="05050102010706020507" pitchFamily="18" charset="2"/>
              <a:buChar char=""/>
            </a:pPr>
            <a:r>
              <a:rPr lang="en-GB" sz="2000" b="1" dirty="0">
                <a:latin typeface="Calibri" panose="020F0502020204030204" pitchFamily="34" charset="0"/>
                <a:ea typeface="Calibri" panose="020F0502020204030204" pitchFamily="34" charset="0"/>
                <a:cs typeface="Times New Roman" panose="02020603050405020304" pitchFamily="18" charset="0"/>
              </a:rPr>
              <a:t>Never share personal information with someone you’ve only met online, who you don’t know in real life, as they are a stranger.  </a:t>
            </a:r>
            <a:r>
              <a:rPr lang="en-GB" sz="1100" dirty="0">
                <a:latin typeface="Calibri" panose="020F0502020204030204" pitchFamily="34" charset="0"/>
                <a:ea typeface="Calibri" panose="020F0502020204030204" pitchFamily="34" charset="0"/>
                <a:cs typeface="Times New Roman" panose="02020603050405020304" pitchFamily="18" charset="0"/>
              </a:rPr>
              <a:t> </a:t>
            </a:r>
          </a:p>
          <a:p>
            <a:pPr marL="257175" indent="-257175">
              <a:lnSpc>
                <a:spcPct val="107000"/>
              </a:lnSpc>
              <a:spcAft>
                <a:spcPts val="600"/>
              </a:spcAft>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You can be polite when you reply and use a nickname instead of sharing your real name. </a:t>
            </a:r>
          </a:p>
          <a:p>
            <a:pPr marL="257175" indent="-257175">
              <a:lnSpc>
                <a:spcPct val="107000"/>
              </a:lnSpc>
              <a:spcAft>
                <a:spcPts val="600"/>
              </a:spcAft>
              <a:buFont typeface="Symbol" panose="05050102010706020507" pitchFamily="18" charset="2"/>
              <a:buChar char=""/>
            </a:pPr>
            <a:r>
              <a:rPr lang="en-GB" sz="2000" b="1" dirty="0">
                <a:latin typeface="Calibri" panose="020F0502020204030204" pitchFamily="34" charset="0"/>
                <a:cs typeface="Times New Roman" panose="02020603050405020304" pitchFamily="18" charset="0"/>
              </a:rPr>
              <a:t>Always tell an adult you trust if someone you only know online is asking for your personal information.</a:t>
            </a:r>
          </a:p>
        </p:txBody>
      </p:sp>
      <p:sp>
        <p:nvSpPr>
          <p:cNvPr id="4" name="Rectangle: Rounded Corners 3">
            <a:extLst>
              <a:ext uri="{FF2B5EF4-FFF2-40B4-BE49-F238E27FC236}">
                <a16:creationId xmlns:a16="http://schemas.microsoft.com/office/drawing/2014/main" id="{5DB9752E-327E-4986-89A9-07FBA0C21480}"/>
              </a:ext>
            </a:extLst>
          </p:cNvPr>
          <p:cNvSpPr/>
          <p:nvPr/>
        </p:nvSpPr>
        <p:spPr>
          <a:xfrm>
            <a:off x="1553797" y="4600700"/>
            <a:ext cx="7308863" cy="1608746"/>
          </a:xfrm>
          <a:prstGeom prst="roundRect">
            <a:avLst/>
          </a:prstGeom>
          <a:ln>
            <a:noFill/>
          </a:ln>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400" dirty="0"/>
              <a:t>If Trey had shared his personal information with someone online and felt any of his early warning signs, he could talk to an adult he trusts and ask for help</a:t>
            </a:r>
          </a:p>
        </p:txBody>
      </p:sp>
      <p:grpSp>
        <p:nvGrpSpPr>
          <p:cNvPr id="6" name="Group 5">
            <a:extLst>
              <a:ext uri="{FF2B5EF4-FFF2-40B4-BE49-F238E27FC236}">
                <a16:creationId xmlns:a16="http://schemas.microsoft.com/office/drawing/2014/main" id="{40FD6DFC-3ECD-4B68-9C55-0D13BFA4DB79}"/>
              </a:ext>
            </a:extLst>
          </p:cNvPr>
          <p:cNvGrpSpPr/>
          <p:nvPr/>
        </p:nvGrpSpPr>
        <p:grpSpPr>
          <a:xfrm>
            <a:off x="0" y="182659"/>
            <a:ext cx="2932043" cy="658835"/>
            <a:chOff x="0" y="182659"/>
            <a:chExt cx="3985592" cy="895569"/>
          </a:xfrm>
        </p:grpSpPr>
        <p:sp>
          <p:nvSpPr>
            <p:cNvPr id="7" name="Flowchart: Data 6">
              <a:extLst>
                <a:ext uri="{FF2B5EF4-FFF2-40B4-BE49-F238E27FC236}">
                  <a16:creationId xmlns:a16="http://schemas.microsoft.com/office/drawing/2014/main" id="{B66EEAEE-8E2C-47DD-BC3B-20EE9828D747}"/>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1067993-3355-4849-8D53-5DFA54956471}"/>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506FEA0-89AF-499E-833C-D257474E5F6D}"/>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Tree>
    <p:extLst>
      <p:ext uri="{BB962C8B-B14F-4D97-AF65-F5344CB8AC3E}">
        <p14:creationId xmlns:p14="http://schemas.microsoft.com/office/powerpoint/2010/main" val="4275382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93B412B-BEEE-45CC-A37E-542ABA4C5D21}"/>
              </a:ext>
            </a:extLst>
          </p:cNvPr>
          <p:cNvSpPr/>
          <p:nvPr/>
        </p:nvSpPr>
        <p:spPr>
          <a:xfrm>
            <a:off x="871469" y="5063964"/>
            <a:ext cx="3589518" cy="1099526"/>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 – Reply and share his top score because this isn’t personal information</a:t>
            </a:r>
          </a:p>
        </p:txBody>
      </p:sp>
      <p:sp>
        <p:nvSpPr>
          <p:cNvPr id="6" name="Rectangle: Rounded Corners 5">
            <a:extLst>
              <a:ext uri="{FF2B5EF4-FFF2-40B4-BE49-F238E27FC236}">
                <a16:creationId xmlns:a16="http://schemas.microsoft.com/office/drawing/2014/main" id="{0B97612F-723B-4C49-8965-D6094A34D0D6}"/>
              </a:ext>
            </a:extLst>
          </p:cNvPr>
          <p:cNvSpPr/>
          <p:nvPr/>
        </p:nvSpPr>
        <p:spPr>
          <a:xfrm>
            <a:off x="5506280" y="5063964"/>
            <a:ext cx="3160642" cy="1099526"/>
          </a:xfrm>
          <a:prstGeom prst="roundRect">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000" dirty="0"/>
              <a:t>B – Don’t share his top score with anyone online </a:t>
            </a:r>
          </a:p>
        </p:txBody>
      </p:sp>
      <p:pic>
        <p:nvPicPr>
          <p:cNvPr id="8" name="Picture 7">
            <a:extLst>
              <a:ext uri="{FF2B5EF4-FFF2-40B4-BE49-F238E27FC236}">
                <a16:creationId xmlns:a16="http://schemas.microsoft.com/office/drawing/2014/main" id="{951AB4B6-7274-4327-A5EC-3219D78378E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928936" y="1730523"/>
            <a:ext cx="3286127" cy="3152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7" name="Group 6">
            <a:extLst>
              <a:ext uri="{FF2B5EF4-FFF2-40B4-BE49-F238E27FC236}">
                <a16:creationId xmlns:a16="http://schemas.microsoft.com/office/drawing/2014/main" id="{EBBB9BA3-FB71-4D35-AF43-804A8EE91D8B}"/>
              </a:ext>
            </a:extLst>
          </p:cNvPr>
          <p:cNvGrpSpPr/>
          <p:nvPr/>
        </p:nvGrpSpPr>
        <p:grpSpPr>
          <a:xfrm>
            <a:off x="0" y="182659"/>
            <a:ext cx="2932043" cy="658835"/>
            <a:chOff x="0" y="182659"/>
            <a:chExt cx="3985592" cy="895569"/>
          </a:xfrm>
        </p:grpSpPr>
        <p:sp>
          <p:nvSpPr>
            <p:cNvPr id="9" name="Flowchart: Data 8">
              <a:extLst>
                <a:ext uri="{FF2B5EF4-FFF2-40B4-BE49-F238E27FC236}">
                  <a16:creationId xmlns:a16="http://schemas.microsoft.com/office/drawing/2014/main" id="{CB99BF5C-41EB-4B13-8110-1C36475F767D}"/>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2951233-A9A7-4B62-B4A2-81E7685FFC61}"/>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2D5AC3D7-5B17-4159-A005-7407FD2E9C28}"/>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13" name="TextBox 12">
            <a:extLst>
              <a:ext uri="{FF2B5EF4-FFF2-40B4-BE49-F238E27FC236}">
                <a16:creationId xmlns:a16="http://schemas.microsoft.com/office/drawing/2014/main" id="{2592A2AB-A9B0-4EA5-B944-75F658004A31}"/>
              </a:ext>
            </a:extLst>
          </p:cNvPr>
          <p:cNvSpPr txBox="1"/>
          <p:nvPr/>
        </p:nvSpPr>
        <p:spPr>
          <a:xfrm>
            <a:off x="1575644" y="818369"/>
            <a:ext cx="5746894" cy="830997"/>
          </a:xfrm>
          <a:prstGeom prst="rect">
            <a:avLst/>
          </a:prstGeom>
          <a:noFill/>
        </p:spPr>
        <p:txBody>
          <a:bodyPr wrap="none" rtlCol="0">
            <a:spAutoFit/>
          </a:bodyPr>
          <a:lstStyle/>
          <a:p>
            <a:r>
              <a:rPr lang="en-GB" sz="4800" b="1" dirty="0"/>
              <a:t>What should Trey do?</a:t>
            </a:r>
          </a:p>
        </p:txBody>
      </p:sp>
    </p:spTree>
    <p:extLst>
      <p:ext uri="{BB962C8B-B14F-4D97-AF65-F5344CB8AC3E}">
        <p14:creationId xmlns:p14="http://schemas.microsoft.com/office/powerpoint/2010/main" val="2813007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0B55EF-D459-456F-BD07-F306BDC29F60}"/>
              </a:ext>
            </a:extLst>
          </p:cNvPr>
          <p:cNvSpPr txBox="1"/>
          <p:nvPr/>
        </p:nvSpPr>
        <p:spPr>
          <a:xfrm>
            <a:off x="344672" y="1212414"/>
            <a:ext cx="7979305" cy="1338828"/>
          </a:xfrm>
          <a:prstGeom prst="rect">
            <a:avLst/>
          </a:prstGeom>
          <a:noFill/>
        </p:spPr>
        <p:txBody>
          <a:bodyPr wrap="square" rtlCol="0">
            <a:spAutoFit/>
          </a:bodyPr>
          <a:lstStyle/>
          <a:p>
            <a:r>
              <a:rPr lang="en-GB" sz="2700" dirty="0"/>
              <a:t>Trey knew that sharing his top score wasn’t part of his personal information and that his cousin was someone he knew in the real world, so he replied with option A.</a:t>
            </a:r>
          </a:p>
        </p:txBody>
      </p:sp>
      <p:grpSp>
        <p:nvGrpSpPr>
          <p:cNvPr id="5" name="Group 4">
            <a:extLst>
              <a:ext uri="{FF2B5EF4-FFF2-40B4-BE49-F238E27FC236}">
                <a16:creationId xmlns:a16="http://schemas.microsoft.com/office/drawing/2014/main" id="{60899AEA-215F-48D0-99A4-4FE2B8F4BD8C}"/>
              </a:ext>
            </a:extLst>
          </p:cNvPr>
          <p:cNvGrpSpPr/>
          <p:nvPr/>
        </p:nvGrpSpPr>
        <p:grpSpPr>
          <a:xfrm>
            <a:off x="0" y="182659"/>
            <a:ext cx="2932043" cy="658835"/>
            <a:chOff x="0" y="182659"/>
            <a:chExt cx="3985592" cy="895569"/>
          </a:xfrm>
        </p:grpSpPr>
        <p:sp>
          <p:nvSpPr>
            <p:cNvPr id="6" name="Flowchart: Data 5">
              <a:extLst>
                <a:ext uri="{FF2B5EF4-FFF2-40B4-BE49-F238E27FC236}">
                  <a16:creationId xmlns:a16="http://schemas.microsoft.com/office/drawing/2014/main" id="{1FF2CC33-BD2B-444B-AA68-F3103CF8411B}"/>
                </a:ext>
              </a:extLst>
            </p:cNvPr>
            <p:cNvSpPr/>
            <p:nvPr/>
          </p:nvSpPr>
          <p:spPr>
            <a:xfrm>
              <a:off x="1868557" y="268355"/>
              <a:ext cx="2117035" cy="753673"/>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25D0CFB-6D82-4637-9747-6B4E99B767E1}"/>
                </a:ext>
              </a:extLst>
            </p:cNvPr>
            <p:cNvSpPr/>
            <p:nvPr/>
          </p:nvSpPr>
          <p:spPr>
            <a:xfrm>
              <a:off x="0" y="268354"/>
              <a:ext cx="2782957" cy="7536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A00DBBFA-6B97-45DD-A7AA-ABDB116E5C8F}"/>
                </a:ext>
              </a:extLst>
            </p:cNvPr>
            <p:cNvSpPr/>
            <p:nvPr/>
          </p:nvSpPr>
          <p:spPr>
            <a:xfrm>
              <a:off x="218992" y="182659"/>
              <a:ext cx="3299130" cy="895569"/>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Your Choice</a:t>
              </a:r>
            </a:p>
          </p:txBody>
        </p:sp>
      </p:grpSp>
      <p:sp>
        <p:nvSpPr>
          <p:cNvPr id="9" name="Rectangle: Rounded Corners 8">
            <a:extLst>
              <a:ext uri="{FF2B5EF4-FFF2-40B4-BE49-F238E27FC236}">
                <a16:creationId xmlns:a16="http://schemas.microsoft.com/office/drawing/2014/main" id="{F722686F-5074-46CD-9EF7-E9A2D6906431}"/>
              </a:ext>
            </a:extLst>
          </p:cNvPr>
          <p:cNvSpPr/>
          <p:nvPr/>
        </p:nvSpPr>
        <p:spPr>
          <a:xfrm>
            <a:off x="1643590" y="3632729"/>
            <a:ext cx="5856819" cy="1794036"/>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A – Reply and share his top score because this isn’t personal information</a:t>
            </a:r>
          </a:p>
        </p:txBody>
      </p:sp>
    </p:spTree>
    <p:extLst>
      <p:ext uri="{BB962C8B-B14F-4D97-AF65-F5344CB8AC3E}">
        <p14:creationId xmlns:p14="http://schemas.microsoft.com/office/powerpoint/2010/main" val="20467226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8988</TotalTime>
  <Words>999</Words>
  <Application>Microsoft Office PowerPoint</Application>
  <PresentationFormat>On-screen Show (4:3)</PresentationFormat>
  <Paragraphs>77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Edwards</dc:creator>
  <cp:lastModifiedBy>Gareth Cort</cp:lastModifiedBy>
  <cp:revision>52</cp:revision>
  <dcterms:created xsi:type="dcterms:W3CDTF">2018-11-28T09:47:38Z</dcterms:created>
  <dcterms:modified xsi:type="dcterms:W3CDTF">2020-11-06T13:53:57Z</dcterms:modified>
</cp:coreProperties>
</file>