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7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FFC7"/>
    <a:srgbClr val="00A4FF"/>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599" autoAdjust="0"/>
  </p:normalViewPr>
  <p:slideViewPr>
    <p:cSldViewPr snapToGrid="0">
      <p:cViewPr varScale="1">
        <p:scale>
          <a:sx n="103" d="100"/>
          <a:sy n="103" d="100"/>
        </p:scale>
        <p:origin x="18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59BA45-6C75-4438-AC55-F73CC354D863}" type="datetimeFigureOut">
              <a:rPr lang="en-GB" smtClean="0"/>
              <a:t>12/12/2019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E343CC-9242-4F10-8EC3-A634A5B51D95}" type="slidenum">
              <a:rPr lang="en-GB" smtClean="0"/>
              <a:t>‹#›</a:t>
            </a:fld>
            <a:endParaRPr lang="en-GB"/>
          </a:p>
        </p:txBody>
      </p:sp>
    </p:spTree>
    <p:extLst>
      <p:ext uri="{BB962C8B-B14F-4D97-AF65-F5344CB8AC3E}">
        <p14:creationId xmlns:p14="http://schemas.microsoft.com/office/powerpoint/2010/main" val="1146381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3DBE7D-B4A7-4EC0-92A0-28A79AA1C051}" type="slidenum">
              <a:rPr lang="en-GB" smtClean="0"/>
              <a:t>1</a:t>
            </a:fld>
            <a:endParaRPr lang="en-GB"/>
          </a:p>
        </p:txBody>
      </p:sp>
    </p:spTree>
    <p:extLst>
      <p:ext uri="{BB962C8B-B14F-4D97-AF65-F5344CB8AC3E}">
        <p14:creationId xmlns:p14="http://schemas.microsoft.com/office/powerpoint/2010/main" val="3333125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 </a:t>
            </a:r>
          </a:p>
          <a:p>
            <a:r>
              <a:rPr lang="en-GB" sz="1200" b="1" kern="1200" dirty="0">
                <a:solidFill>
                  <a:schemeClr val="tx1"/>
                </a:solidFill>
                <a:effectLst/>
                <a:latin typeface="+mn-lt"/>
                <a:ea typeface="+mn-ea"/>
                <a:cs typeface="+mn-cs"/>
              </a:rPr>
              <a:t>Jack reassures Mia that she can trust him. What could happen if she sends him the picture of her body?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Sending a picture like this is putting yourself at risk as who knows where it could end up or who could see it. Send it and it’s out of your control.</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If you have sent a naked, nearly naked or underwear picture to someone online and you’re worried, tell someone straight away. </a:t>
            </a:r>
            <a:r>
              <a:rPr lang="en-GB" sz="1200" kern="1200" dirty="0">
                <a:solidFill>
                  <a:schemeClr val="tx1"/>
                </a:solidFill>
                <a:effectLst/>
                <a:latin typeface="+mn-lt"/>
                <a:ea typeface="+mn-ea"/>
                <a:cs typeface="+mn-cs"/>
              </a:rPr>
              <a:t>Speaking up is the best thing to do. The quicker you tell someone, the quicker they can help you. You could tell a parent, carer or teacher. </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15</a:t>
            </a:fld>
            <a:endParaRPr lang="en-GB"/>
          </a:p>
        </p:txBody>
      </p:sp>
    </p:spTree>
    <p:extLst>
      <p:ext uri="{BB962C8B-B14F-4D97-AF65-F5344CB8AC3E}">
        <p14:creationId xmlns:p14="http://schemas.microsoft.com/office/powerpoint/2010/main" val="2882100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p>
          <a:p>
            <a:r>
              <a:rPr lang="en-GB" sz="1200" kern="1200" dirty="0">
                <a:solidFill>
                  <a:schemeClr val="tx1"/>
                </a:solidFill>
                <a:effectLst/>
                <a:latin typeface="+mn-lt"/>
                <a:ea typeface="+mn-ea"/>
                <a:cs typeface="+mn-cs"/>
              </a:rPr>
              <a:t>Mia and Jack met online and have never met in the offline world. Even though they consider themselves to be a couple and think they have lots in common, if they’ve never met in person, they are in fact strangers.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An online friend who you don’t know in real life is a stranger. Even if you’ve been talking for a long time and you feel that you can trust them, if you haven’t met them in the offline world, they are a stranger.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3</a:t>
            </a:fld>
            <a:endParaRPr lang="en-GB"/>
          </a:p>
        </p:txBody>
      </p:sp>
    </p:spTree>
    <p:extLst>
      <p:ext uri="{BB962C8B-B14F-4D97-AF65-F5344CB8AC3E}">
        <p14:creationId xmlns:p14="http://schemas.microsoft.com/office/powerpoint/2010/main" val="151474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Mia is sharing pictures of places she has been to which is part of her personal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TOP TIP - Be careful that the pictures you share online. </a:t>
            </a:r>
            <a:r>
              <a:rPr lang="en-GB" sz="1200" kern="1200" dirty="0">
                <a:solidFill>
                  <a:schemeClr val="tx1"/>
                </a:solidFill>
                <a:effectLst/>
                <a:latin typeface="+mn-lt"/>
                <a:ea typeface="+mn-ea"/>
                <a:cs typeface="+mn-cs"/>
              </a:rPr>
              <a:t>Make sure that you do not give away personal information, like your school name or your street name.</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4</a:t>
            </a:fld>
            <a:endParaRPr lang="en-GB"/>
          </a:p>
        </p:txBody>
      </p:sp>
    </p:spTree>
    <p:extLst>
      <p:ext uri="{BB962C8B-B14F-4D97-AF65-F5344CB8AC3E}">
        <p14:creationId xmlns:p14="http://schemas.microsoft.com/office/powerpoint/2010/main" val="3493928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guidance:</a:t>
            </a:r>
          </a:p>
          <a:p>
            <a:r>
              <a:rPr lang="en-GB" dirty="0"/>
              <a:t>Mia is sharing pictures of what she is wearing but is she always fully clothed?</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5</a:t>
            </a:fld>
            <a:endParaRPr lang="en-GB"/>
          </a:p>
        </p:txBody>
      </p:sp>
    </p:spTree>
    <p:extLst>
      <p:ext uri="{BB962C8B-B14F-4D97-AF65-F5344CB8AC3E}">
        <p14:creationId xmlns:p14="http://schemas.microsoft.com/office/powerpoint/2010/main" val="1390712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6</a:t>
            </a:fld>
            <a:endParaRPr lang="en-GB"/>
          </a:p>
        </p:txBody>
      </p:sp>
    </p:spTree>
    <p:extLst>
      <p:ext uri="{BB962C8B-B14F-4D97-AF65-F5344CB8AC3E}">
        <p14:creationId xmlns:p14="http://schemas.microsoft.com/office/powerpoint/2010/main" val="2283122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guidance:</a:t>
            </a:r>
          </a:p>
          <a:p>
            <a:r>
              <a:rPr lang="en-GB" sz="1200" b="1" kern="1200" dirty="0">
                <a:solidFill>
                  <a:schemeClr val="tx1"/>
                </a:solidFill>
                <a:effectLst/>
                <a:latin typeface="+mn-lt"/>
                <a:ea typeface="+mn-ea"/>
                <a:cs typeface="+mn-cs"/>
              </a:rPr>
              <a:t>Is it fair for Mia to expect Jack to immediately reply to her message?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Jack might be busy or might not have seen the messages yet.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TOP TIP – Take your time and don’t be hasty online. </a:t>
            </a:r>
            <a:r>
              <a:rPr lang="en-GB" sz="1200" kern="1200" dirty="0">
                <a:solidFill>
                  <a:schemeClr val="tx1"/>
                </a:solidFill>
                <a:effectLst/>
                <a:latin typeface="+mn-lt"/>
                <a:ea typeface="+mn-ea"/>
                <a:cs typeface="+mn-cs"/>
              </a:rPr>
              <a:t>If someone doesn’t reply straight away might be because they are busy doing something else. </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7</a:t>
            </a:fld>
            <a:endParaRPr lang="en-GB"/>
          </a:p>
        </p:txBody>
      </p:sp>
    </p:spTree>
    <p:extLst>
      <p:ext uri="{BB962C8B-B14F-4D97-AF65-F5344CB8AC3E}">
        <p14:creationId xmlns:p14="http://schemas.microsoft.com/office/powerpoint/2010/main" val="2038550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 </a:t>
            </a:r>
          </a:p>
          <a:p>
            <a:r>
              <a:rPr lang="en-GB" sz="1200" i="1" kern="1200" dirty="0">
                <a:solidFill>
                  <a:schemeClr val="tx1"/>
                </a:solidFill>
                <a:effectLst/>
                <a:latin typeface="+mn-lt"/>
                <a:ea typeface="+mn-ea"/>
                <a:cs typeface="+mn-cs"/>
              </a:rPr>
              <a:t>‘Sharing nudes’ is sharing naked, or nearly naked photographs or videos with someone else.  This would include:</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Photographs or videos of your naked body or showing part of your naked body like your penis, breasts or vagina. </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Photographs or videos of you wearing just underwear.  </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i="1" kern="1200" dirty="0">
                <a:solidFill>
                  <a:schemeClr val="tx1"/>
                </a:solidFill>
                <a:effectLst/>
                <a:latin typeface="+mn-lt"/>
                <a:ea typeface="+mn-ea"/>
                <a:cs typeface="+mn-cs"/>
              </a:rPr>
              <a:t>Photographs or videos of you pulling down clothes to show underwear.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11</a:t>
            </a:fld>
            <a:endParaRPr lang="en-GB"/>
          </a:p>
        </p:txBody>
      </p:sp>
    </p:spTree>
    <p:extLst>
      <p:ext uri="{BB962C8B-B14F-4D97-AF65-F5344CB8AC3E}">
        <p14:creationId xmlns:p14="http://schemas.microsoft.com/office/powerpoint/2010/main" val="187725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 </a:t>
            </a:r>
          </a:p>
          <a:p>
            <a:r>
              <a:rPr lang="en-GB" sz="1200" b="1" kern="1200" dirty="0">
                <a:solidFill>
                  <a:schemeClr val="tx1"/>
                </a:solidFill>
                <a:effectLst/>
                <a:latin typeface="+mn-lt"/>
                <a:ea typeface="+mn-ea"/>
                <a:cs typeface="+mn-cs"/>
              </a:rPr>
              <a:t>Jack continues to pressurise Mia and even threatens that he will find another girlfriend if she doesn’t send him the picture of her body. What advice would you give Mia in this situation?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Mia could be firm with Jack and say no. If she wasn’t sure how to reply, she could always ask an adult she trusts to help her find the right words. </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TOP TIP – It is not ok for someone to pressurise you online. </a:t>
            </a:r>
            <a:r>
              <a:rPr lang="en-GB" sz="1200" kern="1200" dirty="0">
                <a:solidFill>
                  <a:schemeClr val="tx1"/>
                </a:solidFill>
                <a:effectLst/>
                <a:latin typeface="+mn-lt"/>
                <a:ea typeface="+mn-ea"/>
                <a:cs typeface="+mn-cs"/>
              </a:rPr>
              <a:t>If someone is pressurising you to send a naked picture or video of yourself, always say no and tell an adult you know and trust.</a:t>
            </a:r>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12</a:t>
            </a:fld>
            <a:endParaRPr lang="en-GB"/>
          </a:p>
        </p:txBody>
      </p:sp>
    </p:spTree>
    <p:extLst>
      <p:ext uri="{BB962C8B-B14F-4D97-AF65-F5344CB8AC3E}">
        <p14:creationId xmlns:p14="http://schemas.microsoft.com/office/powerpoint/2010/main" val="2234526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guidance: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Both friends are right. Trey talks about respecting other people’s feelings, whilst Sami points out that it might be illegal.  </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It is illegal to make, take, save or share a naked, nearly naked or underwear photograph or video of a child under the age of 18.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This is known as an indecent image of a child.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This includes taking selfies of yourself and photos which are made to look like they are of a child, e.g. child’s face put on a pornographic image or video.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A young person is breaking the law if they:</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take a naked, nearly naked or underwear photograph or video of themselves or a friend</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share a naked, nearly naked or underwear photograph or video of a child, even if it’s shared between children of the same age and they have asked if it is ok</a:t>
            </a:r>
            <a:endParaRPr lang="en-GB"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i="1" kern="1200" dirty="0">
                <a:solidFill>
                  <a:schemeClr val="tx1"/>
                </a:solidFill>
                <a:effectLst/>
                <a:latin typeface="+mn-lt"/>
                <a:ea typeface="+mn-ea"/>
                <a:cs typeface="+mn-cs"/>
              </a:rPr>
              <a:t>save or have on their device (phone, tablet, computer etc.) a naked, nearly naked or underwear photograph or video of a child, even if the child said it was ok.</a:t>
            </a:r>
            <a:endParaRPr lang="en-GB"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TOP TIP</a:t>
            </a:r>
            <a:r>
              <a:rPr lang="en-GB" sz="1200" kern="1200" dirty="0">
                <a:solidFill>
                  <a:schemeClr val="tx1"/>
                </a:solidFill>
                <a:effectLst/>
                <a:latin typeface="+mn-lt"/>
                <a:ea typeface="+mn-ea"/>
                <a:cs typeface="+mn-cs"/>
              </a:rPr>
              <a:t> – </a:t>
            </a:r>
            <a:r>
              <a:rPr lang="en-GB" sz="1200" b="1" kern="1200" dirty="0">
                <a:solidFill>
                  <a:schemeClr val="tx1"/>
                </a:solidFill>
                <a:effectLst/>
                <a:latin typeface="+mn-lt"/>
                <a:ea typeface="+mn-ea"/>
                <a:cs typeface="+mn-cs"/>
              </a:rPr>
              <a:t>Listen to the advice from people you know in the offline world.</a:t>
            </a:r>
            <a:r>
              <a:rPr lang="en-GB" sz="1200" kern="1200" dirty="0">
                <a:solidFill>
                  <a:schemeClr val="tx1"/>
                </a:solidFill>
                <a:effectLst/>
                <a:latin typeface="+mn-lt"/>
                <a:ea typeface="+mn-ea"/>
                <a:cs typeface="+mn-cs"/>
              </a:rPr>
              <a:t> They know you better than someone you’ve only met online and want to help you stay safe online.  </a:t>
            </a:r>
          </a:p>
          <a:p>
            <a:endParaRPr lang="en-GB" dirty="0"/>
          </a:p>
        </p:txBody>
      </p:sp>
      <p:sp>
        <p:nvSpPr>
          <p:cNvPr id="4" name="Slide Number Placeholder 3"/>
          <p:cNvSpPr>
            <a:spLocks noGrp="1"/>
          </p:cNvSpPr>
          <p:nvPr>
            <p:ph type="sldNum" sz="quarter" idx="5"/>
          </p:nvPr>
        </p:nvSpPr>
        <p:spPr/>
        <p:txBody>
          <a:bodyPr/>
          <a:lstStyle/>
          <a:p>
            <a:fld id="{ECE343CC-9242-4F10-8EC3-A634A5B51D95}" type="slidenum">
              <a:rPr lang="en-GB" smtClean="0"/>
              <a:t>13</a:t>
            </a:fld>
            <a:endParaRPr lang="en-GB"/>
          </a:p>
        </p:txBody>
      </p:sp>
    </p:spTree>
    <p:extLst>
      <p:ext uri="{BB962C8B-B14F-4D97-AF65-F5344CB8AC3E}">
        <p14:creationId xmlns:p14="http://schemas.microsoft.com/office/powerpoint/2010/main" val="2442324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565148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916016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604243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176700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667462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4267538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42855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475997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404713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82664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12/12/2019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244594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0680205-D2FF-4C23-A2DF-43AFD8DC93B7}"/>
              </a:ext>
            </a:extLst>
          </p:cNvPr>
          <p:cNvSpPr/>
          <p:nvPr userDrawn="1"/>
        </p:nvSpPr>
        <p:spPr>
          <a:xfrm>
            <a:off x="0" y="0"/>
            <a:ext cx="9144000" cy="6858000"/>
          </a:xfrm>
          <a:prstGeom prst="rect">
            <a:avLst/>
          </a:prstGeom>
          <a:solidFill>
            <a:srgbClr val="ABEEF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5BAFB309-55BD-4796-B08B-43ECB9D05804}"/>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rot="20340218">
            <a:off x="7507979" y="-2185810"/>
            <a:ext cx="3813080" cy="3798434"/>
          </a:xfrm>
          <a:prstGeom prst="rect">
            <a:avLst/>
          </a:prstGeom>
        </p:spPr>
      </p:pic>
      <p:pic>
        <p:nvPicPr>
          <p:cNvPr id="9" name="Picture 8">
            <a:extLst>
              <a:ext uri="{FF2B5EF4-FFF2-40B4-BE49-F238E27FC236}">
                <a16:creationId xmlns:a16="http://schemas.microsoft.com/office/drawing/2014/main" id="{96225B95-D16E-4F6E-9B8B-E8BA6508917A}"/>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746106" y="5025414"/>
            <a:ext cx="3813080" cy="3798434"/>
          </a:xfrm>
          <a:prstGeom prst="rect">
            <a:avLst/>
          </a:prstGeom>
        </p:spPr>
      </p:pic>
    </p:spTree>
    <p:extLst>
      <p:ext uri="{BB962C8B-B14F-4D97-AF65-F5344CB8AC3E}">
        <p14:creationId xmlns:p14="http://schemas.microsoft.com/office/powerpoint/2010/main" val="2864222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www.childnet.com/star"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slide" Target="slide18.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slide" Target="slide19.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8C251CA-C627-4833-8E6D-618C373E8D46}"/>
              </a:ext>
            </a:extLst>
          </p:cNvPr>
          <p:cNvSpPr/>
          <p:nvPr/>
        </p:nvSpPr>
        <p:spPr>
          <a:xfrm>
            <a:off x="1256624" y="2609149"/>
            <a:ext cx="6511481" cy="1391471"/>
          </a:xfrm>
          <a:prstGeom prst="rect">
            <a:avLst/>
          </a:prstGeom>
        </p:spPr>
        <p:txBody>
          <a:bodyPr wrap="square">
            <a:spAutoFit/>
          </a:bodyPr>
          <a:lstStyle/>
          <a:p>
            <a:pPr algn="ctr">
              <a:lnSpc>
                <a:spcPct val="107000"/>
              </a:lnSpc>
              <a:spcAft>
                <a:spcPts val="450"/>
              </a:spcAft>
            </a:pPr>
            <a:r>
              <a:rPr lang="en-GB" sz="4050" dirty="0">
                <a:ea typeface="Calibri" panose="020F0502020204030204" pitchFamily="34" charset="0"/>
                <a:cs typeface="Times New Roman" panose="02020603050405020304" pitchFamily="18" charset="0"/>
              </a:rPr>
              <a:t>Pressure from others to share sexual images online</a:t>
            </a:r>
            <a:endParaRPr lang="en-GB" sz="4050" b="1" dirty="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6E81BCE4-4723-4413-8F41-1155FB36C18E}"/>
              </a:ext>
            </a:extLst>
          </p:cNvPr>
          <p:cNvSpPr/>
          <p:nvPr/>
        </p:nvSpPr>
        <p:spPr>
          <a:xfrm>
            <a:off x="3180479" y="1577994"/>
            <a:ext cx="2593980" cy="564385"/>
          </a:xfrm>
          <a:prstGeom prst="rect">
            <a:avLst/>
          </a:prstGeom>
        </p:spPr>
        <p:txBody>
          <a:bodyPr wrap="none">
            <a:spAutoFit/>
          </a:bodyPr>
          <a:lstStyle/>
          <a:p>
            <a:pPr algn="ctr">
              <a:lnSpc>
                <a:spcPct val="107000"/>
              </a:lnSpc>
              <a:spcAft>
                <a:spcPts val="450"/>
              </a:spcAft>
            </a:pPr>
            <a:r>
              <a:rPr lang="en-GB" sz="3000" b="1">
                <a:latin typeface="Calibri" panose="020F0502020204030204" pitchFamily="34" charset="0"/>
                <a:ea typeface="Calibri" panose="020F0502020204030204" pitchFamily="34" charset="0"/>
                <a:cs typeface="Times New Roman" panose="02020603050405020304" pitchFamily="18" charset="0"/>
              </a:rPr>
              <a:t>Teaching point </a:t>
            </a:r>
            <a:endParaRPr lang="en-GB" sz="3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A picture containing drawing&#10;&#10;Description automatically generated">
            <a:extLst>
              <a:ext uri="{FF2B5EF4-FFF2-40B4-BE49-F238E27FC236}">
                <a16:creationId xmlns:a16="http://schemas.microsoft.com/office/drawing/2014/main" id="{9731FE90-926D-4C7D-95D4-81F8AE58442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315910" y="409146"/>
            <a:ext cx="4512179" cy="1027241"/>
          </a:xfrm>
          <a:prstGeom prst="rect">
            <a:avLst/>
          </a:prstGeom>
        </p:spPr>
      </p:pic>
      <p:pic>
        <p:nvPicPr>
          <p:cNvPr id="14" name="Picture 13">
            <a:extLst>
              <a:ext uri="{FF2B5EF4-FFF2-40B4-BE49-F238E27FC236}">
                <a16:creationId xmlns:a16="http://schemas.microsoft.com/office/drawing/2014/main" id="{65A1DEFF-9A12-4995-ACD2-37778D60C88B}"/>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522717" y="6137691"/>
            <a:ext cx="1765309" cy="483436"/>
          </a:xfrm>
          <a:prstGeom prst="rect">
            <a:avLst/>
          </a:prstGeom>
        </p:spPr>
      </p:pic>
      <p:sp>
        <p:nvSpPr>
          <p:cNvPr id="15" name="Rectangle 14">
            <a:extLst>
              <a:ext uri="{FF2B5EF4-FFF2-40B4-BE49-F238E27FC236}">
                <a16:creationId xmlns:a16="http://schemas.microsoft.com/office/drawing/2014/main" id="{78B4BDE0-495C-4CCE-9693-38D0108C1F69}"/>
              </a:ext>
            </a:extLst>
          </p:cNvPr>
          <p:cNvSpPr/>
          <p:nvPr/>
        </p:nvSpPr>
        <p:spPr>
          <a:xfrm>
            <a:off x="2098176" y="4881625"/>
            <a:ext cx="4788619"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childnet.com/star</a:t>
            </a:r>
            <a:endParaRPr lang="en-GB" sz="4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6" name="Picture 15">
            <a:extLst>
              <a:ext uri="{FF2B5EF4-FFF2-40B4-BE49-F238E27FC236}">
                <a16:creationId xmlns:a16="http://schemas.microsoft.com/office/drawing/2014/main" id="{3A8B96C4-BC5A-4513-A032-4AB884C161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9919" y="6110562"/>
            <a:ext cx="1528402" cy="537693"/>
          </a:xfrm>
          <a:prstGeom prst="rect">
            <a:avLst/>
          </a:prstGeom>
        </p:spPr>
      </p:pic>
      <p:pic>
        <p:nvPicPr>
          <p:cNvPr id="18" name="Picture 17">
            <a:extLst>
              <a:ext uri="{FF2B5EF4-FFF2-40B4-BE49-F238E27FC236}">
                <a16:creationId xmlns:a16="http://schemas.microsoft.com/office/drawing/2014/main" id="{0A9F6764-ED02-46D0-A3A0-16058F5F6E48}"/>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572000" y="6083434"/>
            <a:ext cx="1215388" cy="537693"/>
          </a:xfrm>
          <a:prstGeom prst="rect">
            <a:avLst/>
          </a:prstGeom>
        </p:spPr>
      </p:pic>
    </p:spTree>
    <p:extLst>
      <p:ext uri="{BB962C8B-B14F-4D97-AF65-F5344CB8AC3E}">
        <p14:creationId xmlns:p14="http://schemas.microsoft.com/office/powerpoint/2010/main" val="3694437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411104" y="4219297"/>
            <a:ext cx="8321793"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sends another message saying he wants to feel closer to Mia and asks her to send him a ‘special picture’. </a:t>
            </a:r>
          </a:p>
        </p:txBody>
      </p:sp>
      <p:sp>
        <p:nvSpPr>
          <p:cNvPr id="3" name="Rectangle 2">
            <a:extLst>
              <a:ext uri="{FF2B5EF4-FFF2-40B4-BE49-F238E27FC236}">
                <a16:creationId xmlns:a16="http://schemas.microsoft.com/office/drawing/2014/main" id="{168BEA9B-2976-4861-AA4C-825381456D85}"/>
              </a:ext>
            </a:extLst>
          </p:cNvPr>
          <p:cNvSpPr/>
          <p:nvPr/>
        </p:nvSpPr>
        <p:spPr>
          <a:xfrm>
            <a:off x="1944812" y="5485338"/>
            <a:ext cx="6886120"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Mia didn’t understand what Jack was asking her to do and tells him that she has sent him lots of pictures. </a:t>
            </a:r>
          </a:p>
        </p:txBody>
      </p:sp>
      <p:sp>
        <p:nvSpPr>
          <p:cNvPr id="4" name="Rectangle: Rounded Corners 3">
            <a:extLst>
              <a:ext uri="{FF2B5EF4-FFF2-40B4-BE49-F238E27FC236}">
                <a16:creationId xmlns:a16="http://schemas.microsoft.com/office/drawing/2014/main" id="{3A389549-BADA-450A-ABAA-983377C7CD77}"/>
              </a:ext>
            </a:extLst>
          </p:cNvPr>
          <p:cNvSpPr/>
          <p:nvPr/>
        </p:nvSpPr>
        <p:spPr>
          <a:xfrm>
            <a:off x="411104" y="920306"/>
            <a:ext cx="5513835" cy="2073525"/>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I want to feel close to you. My friend has a special picture of his girlfriend and says you should send me one too. </a:t>
            </a:r>
          </a:p>
        </p:txBody>
      </p:sp>
      <p:sp>
        <p:nvSpPr>
          <p:cNvPr id="5" name="Rectangle: Rounded Corners 4">
            <a:extLst>
              <a:ext uri="{FF2B5EF4-FFF2-40B4-BE49-F238E27FC236}">
                <a16:creationId xmlns:a16="http://schemas.microsoft.com/office/drawing/2014/main" id="{89275E36-FA28-411C-B79C-F9D9200111A0}"/>
              </a:ext>
            </a:extLst>
          </p:cNvPr>
          <p:cNvSpPr/>
          <p:nvPr/>
        </p:nvSpPr>
        <p:spPr>
          <a:xfrm>
            <a:off x="2246351" y="3308718"/>
            <a:ext cx="6283041"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t>I’ve sent you lots of pictures already</a:t>
            </a:r>
          </a:p>
        </p:txBody>
      </p:sp>
      <p:pic>
        <p:nvPicPr>
          <p:cNvPr id="6" name="Picture 5" descr="A close up of a logo&#10;&#10;Description automatically generated">
            <a:extLst>
              <a:ext uri="{FF2B5EF4-FFF2-40B4-BE49-F238E27FC236}">
                <a16:creationId xmlns:a16="http://schemas.microsoft.com/office/drawing/2014/main" id="{C039863C-272F-4220-90E2-AFBBB565B66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946714" y="3546811"/>
            <a:ext cx="357599" cy="357599"/>
          </a:xfrm>
          <a:prstGeom prst="rect">
            <a:avLst/>
          </a:prstGeom>
        </p:spPr>
      </p:pic>
      <p:pic>
        <p:nvPicPr>
          <p:cNvPr id="7" name="Picture 6" descr="A close up of a logo&#10;&#10;Description automatically generated">
            <a:extLst>
              <a:ext uri="{FF2B5EF4-FFF2-40B4-BE49-F238E27FC236}">
                <a16:creationId xmlns:a16="http://schemas.microsoft.com/office/drawing/2014/main" id="{6BC77B78-B50B-4918-BF0B-3E50B469D0C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171793" y="3546811"/>
            <a:ext cx="357599" cy="357599"/>
          </a:xfrm>
          <a:prstGeom prst="rect">
            <a:avLst/>
          </a:prstGeom>
        </p:spPr>
      </p:pic>
      <p:grpSp>
        <p:nvGrpSpPr>
          <p:cNvPr id="8" name="Group 7">
            <a:extLst>
              <a:ext uri="{FF2B5EF4-FFF2-40B4-BE49-F238E27FC236}">
                <a16:creationId xmlns:a16="http://schemas.microsoft.com/office/drawing/2014/main" id="{0B284172-97E0-4F3B-9C6A-91F3C12D1EE4}"/>
              </a:ext>
            </a:extLst>
          </p:cNvPr>
          <p:cNvGrpSpPr/>
          <p:nvPr/>
        </p:nvGrpSpPr>
        <p:grpSpPr>
          <a:xfrm>
            <a:off x="0" y="182659"/>
            <a:ext cx="5563312" cy="658835"/>
            <a:chOff x="0" y="182659"/>
            <a:chExt cx="5563312" cy="658835"/>
          </a:xfrm>
        </p:grpSpPr>
        <p:grpSp>
          <p:nvGrpSpPr>
            <p:cNvPr id="9" name="Group 8">
              <a:extLst>
                <a:ext uri="{FF2B5EF4-FFF2-40B4-BE49-F238E27FC236}">
                  <a16:creationId xmlns:a16="http://schemas.microsoft.com/office/drawing/2014/main" id="{8CFEB7A8-7325-49F0-9EFB-A46914F7389F}"/>
                </a:ext>
              </a:extLst>
            </p:cNvPr>
            <p:cNvGrpSpPr/>
            <p:nvPr/>
          </p:nvGrpSpPr>
          <p:grpSpPr>
            <a:xfrm>
              <a:off x="0" y="245701"/>
              <a:ext cx="4766252" cy="554449"/>
              <a:chOff x="0" y="245701"/>
              <a:chExt cx="4766252" cy="554449"/>
            </a:xfrm>
          </p:grpSpPr>
          <p:sp>
            <p:nvSpPr>
              <p:cNvPr id="11" name="Flowchart: Data 10">
                <a:extLst>
                  <a:ext uri="{FF2B5EF4-FFF2-40B4-BE49-F238E27FC236}">
                    <a16:creationId xmlns:a16="http://schemas.microsoft.com/office/drawing/2014/main" id="{4BCF7DE2-F164-4681-9958-3FEC9EF18698}"/>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DCB7E368-56BA-4789-9405-938A35334A58}"/>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a:extLst>
                <a:ext uri="{FF2B5EF4-FFF2-40B4-BE49-F238E27FC236}">
                  <a16:creationId xmlns:a16="http://schemas.microsoft.com/office/drawing/2014/main" id="{E3DE6FE9-F93A-425F-8477-B47E143AC979}"/>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260291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411104" y="4309845"/>
            <a:ext cx="8321793"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sent more messages but Mia didn’t like what he was asking her to do so she replied saying that she didn’t want to. </a:t>
            </a:r>
          </a:p>
        </p:txBody>
      </p:sp>
      <p:sp>
        <p:nvSpPr>
          <p:cNvPr id="4" name="Rectangle: Rounded Corners 3">
            <a:extLst>
              <a:ext uri="{FF2B5EF4-FFF2-40B4-BE49-F238E27FC236}">
                <a16:creationId xmlns:a16="http://schemas.microsoft.com/office/drawing/2014/main" id="{59BAB27B-6C2E-499D-AF34-45671A6CDA1B}"/>
              </a:ext>
            </a:extLst>
          </p:cNvPr>
          <p:cNvSpPr/>
          <p:nvPr/>
        </p:nvSpPr>
        <p:spPr>
          <a:xfrm>
            <a:off x="411104" y="1326585"/>
            <a:ext cx="5280569" cy="595692"/>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I don’t mean that kind of picture</a:t>
            </a:r>
          </a:p>
        </p:txBody>
      </p:sp>
      <p:sp>
        <p:nvSpPr>
          <p:cNvPr id="5" name="Rectangle: Rounded Corners 4">
            <a:extLst>
              <a:ext uri="{FF2B5EF4-FFF2-40B4-BE49-F238E27FC236}">
                <a16:creationId xmlns:a16="http://schemas.microsoft.com/office/drawing/2014/main" id="{0F2D9AE9-9FCB-457D-B225-4470C6C42BAF}"/>
              </a:ext>
            </a:extLst>
          </p:cNvPr>
          <p:cNvSpPr/>
          <p:nvPr/>
        </p:nvSpPr>
        <p:spPr>
          <a:xfrm>
            <a:off x="4093028" y="3209191"/>
            <a:ext cx="4436365"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t>I don’t want to do that</a:t>
            </a:r>
          </a:p>
        </p:txBody>
      </p:sp>
      <p:pic>
        <p:nvPicPr>
          <p:cNvPr id="6" name="Picture 5" descr="A close up of a logo&#10;&#10;Description automatically generated">
            <a:extLst>
              <a:ext uri="{FF2B5EF4-FFF2-40B4-BE49-F238E27FC236}">
                <a16:creationId xmlns:a16="http://schemas.microsoft.com/office/drawing/2014/main" id="{EFC7486D-63AC-4A82-9BD5-CBACACE9023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946715" y="3447284"/>
            <a:ext cx="357599" cy="357599"/>
          </a:xfrm>
          <a:prstGeom prst="rect">
            <a:avLst/>
          </a:prstGeom>
        </p:spPr>
      </p:pic>
      <p:pic>
        <p:nvPicPr>
          <p:cNvPr id="7" name="Picture 6" descr="A close up of a logo&#10;&#10;Description automatically generated">
            <a:extLst>
              <a:ext uri="{FF2B5EF4-FFF2-40B4-BE49-F238E27FC236}">
                <a16:creationId xmlns:a16="http://schemas.microsoft.com/office/drawing/2014/main" id="{5C636800-EDC0-4DDD-9AF1-0BCBAE40431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171794" y="3447284"/>
            <a:ext cx="357599" cy="357599"/>
          </a:xfrm>
          <a:prstGeom prst="rect">
            <a:avLst/>
          </a:prstGeom>
        </p:spPr>
      </p:pic>
      <p:sp>
        <p:nvSpPr>
          <p:cNvPr id="8" name="Rectangle: Rounded Corners 7">
            <a:extLst>
              <a:ext uri="{FF2B5EF4-FFF2-40B4-BE49-F238E27FC236}">
                <a16:creationId xmlns:a16="http://schemas.microsoft.com/office/drawing/2014/main" id="{0863D368-A35C-49FA-8619-B69215C87748}"/>
              </a:ext>
            </a:extLst>
          </p:cNvPr>
          <p:cNvSpPr/>
          <p:nvPr/>
        </p:nvSpPr>
        <p:spPr>
          <a:xfrm>
            <a:off x="411104" y="2214971"/>
            <a:ext cx="5152208" cy="595692"/>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Send me a picture of your body</a:t>
            </a:r>
          </a:p>
        </p:txBody>
      </p:sp>
      <p:grpSp>
        <p:nvGrpSpPr>
          <p:cNvPr id="9" name="Group 8">
            <a:extLst>
              <a:ext uri="{FF2B5EF4-FFF2-40B4-BE49-F238E27FC236}">
                <a16:creationId xmlns:a16="http://schemas.microsoft.com/office/drawing/2014/main" id="{114F6696-9569-48BA-8E40-CF32703E55CE}"/>
              </a:ext>
            </a:extLst>
          </p:cNvPr>
          <p:cNvGrpSpPr/>
          <p:nvPr/>
        </p:nvGrpSpPr>
        <p:grpSpPr>
          <a:xfrm>
            <a:off x="0" y="182659"/>
            <a:ext cx="5563312" cy="658835"/>
            <a:chOff x="0" y="182659"/>
            <a:chExt cx="5563312" cy="658835"/>
          </a:xfrm>
        </p:grpSpPr>
        <p:grpSp>
          <p:nvGrpSpPr>
            <p:cNvPr id="10" name="Group 9">
              <a:extLst>
                <a:ext uri="{FF2B5EF4-FFF2-40B4-BE49-F238E27FC236}">
                  <a16:creationId xmlns:a16="http://schemas.microsoft.com/office/drawing/2014/main" id="{FA416F1E-B389-43A9-9A55-361557ACB1EE}"/>
                </a:ext>
              </a:extLst>
            </p:cNvPr>
            <p:cNvGrpSpPr/>
            <p:nvPr/>
          </p:nvGrpSpPr>
          <p:grpSpPr>
            <a:xfrm>
              <a:off x="0" y="245701"/>
              <a:ext cx="4766252" cy="554449"/>
              <a:chOff x="0" y="245701"/>
              <a:chExt cx="4766252" cy="554449"/>
            </a:xfrm>
          </p:grpSpPr>
          <p:sp>
            <p:nvSpPr>
              <p:cNvPr id="12" name="Flowchart: Data 11">
                <a:extLst>
                  <a:ext uri="{FF2B5EF4-FFF2-40B4-BE49-F238E27FC236}">
                    <a16:creationId xmlns:a16="http://schemas.microsoft.com/office/drawing/2014/main" id="{65A9E6A9-BD23-474F-989E-6DB14EF90D32}"/>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8176AED8-4770-4370-99D6-3383E9C9FB17}"/>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22C0DBF4-0485-4DA7-BF6C-B63BB64B7134}"/>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1312124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8BEA9B-2976-4861-AA4C-825381456D85}"/>
              </a:ext>
            </a:extLst>
          </p:cNvPr>
          <p:cNvSpPr/>
          <p:nvPr/>
        </p:nvSpPr>
        <p:spPr>
          <a:xfrm>
            <a:off x="961053" y="4341012"/>
            <a:ext cx="7875700" cy="1569660"/>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replied that he was going to find another girlfriend if she didn’t do it. Jack’s message upset Mia and made her feel sad. </a:t>
            </a:r>
          </a:p>
          <a:p>
            <a:pPr algn="ctr"/>
            <a:endParaRPr lang="en-GB" sz="2400" dirty="0">
              <a:latin typeface="Calibri" panose="020F0502020204030204" pitchFamily="34" charset="0"/>
              <a:cs typeface="Times New Roman" panose="02020603050405020304" pitchFamily="18" charset="0"/>
            </a:endParaRPr>
          </a:p>
          <a:p>
            <a:pPr algn="ctr"/>
            <a:r>
              <a:rPr lang="en-GB" sz="2400" dirty="0">
                <a:latin typeface="Calibri" panose="020F0502020204030204" pitchFamily="34" charset="0"/>
                <a:cs typeface="Times New Roman" panose="02020603050405020304" pitchFamily="18" charset="0"/>
              </a:rPr>
              <a:t>She didn’t know what to do. </a:t>
            </a:r>
          </a:p>
        </p:txBody>
      </p:sp>
      <p:sp>
        <p:nvSpPr>
          <p:cNvPr id="4" name="Rectangle: Rounded Corners 3">
            <a:extLst>
              <a:ext uri="{FF2B5EF4-FFF2-40B4-BE49-F238E27FC236}">
                <a16:creationId xmlns:a16="http://schemas.microsoft.com/office/drawing/2014/main" id="{BD40D04E-74DA-466C-AD5D-C450B4DB886C}"/>
              </a:ext>
            </a:extLst>
          </p:cNvPr>
          <p:cNvSpPr/>
          <p:nvPr/>
        </p:nvSpPr>
        <p:spPr>
          <a:xfrm>
            <a:off x="307247" y="1921296"/>
            <a:ext cx="4976769" cy="1254611"/>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I can just find another girlfriend if you won’t do it</a:t>
            </a:r>
          </a:p>
        </p:txBody>
      </p:sp>
      <p:grpSp>
        <p:nvGrpSpPr>
          <p:cNvPr id="5" name="Group 4">
            <a:extLst>
              <a:ext uri="{FF2B5EF4-FFF2-40B4-BE49-F238E27FC236}">
                <a16:creationId xmlns:a16="http://schemas.microsoft.com/office/drawing/2014/main" id="{634EECB1-EA42-4112-8B33-57EB41DB22D4}"/>
              </a:ext>
            </a:extLst>
          </p:cNvPr>
          <p:cNvGrpSpPr/>
          <p:nvPr/>
        </p:nvGrpSpPr>
        <p:grpSpPr>
          <a:xfrm>
            <a:off x="0" y="182659"/>
            <a:ext cx="5563312" cy="658835"/>
            <a:chOff x="0" y="182659"/>
            <a:chExt cx="5563312" cy="658835"/>
          </a:xfrm>
        </p:grpSpPr>
        <p:grpSp>
          <p:nvGrpSpPr>
            <p:cNvPr id="6" name="Group 5">
              <a:extLst>
                <a:ext uri="{FF2B5EF4-FFF2-40B4-BE49-F238E27FC236}">
                  <a16:creationId xmlns:a16="http://schemas.microsoft.com/office/drawing/2014/main" id="{E4164479-C181-4E9E-B43B-5470C05A254A}"/>
                </a:ext>
              </a:extLst>
            </p:cNvPr>
            <p:cNvGrpSpPr/>
            <p:nvPr/>
          </p:nvGrpSpPr>
          <p:grpSpPr>
            <a:xfrm>
              <a:off x="0" y="245701"/>
              <a:ext cx="4766252" cy="554449"/>
              <a:chOff x="0" y="245701"/>
              <a:chExt cx="4766252" cy="554449"/>
            </a:xfrm>
          </p:grpSpPr>
          <p:sp>
            <p:nvSpPr>
              <p:cNvPr id="8" name="Flowchart: Data 7">
                <a:extLst>
                  <a:ext uri="{FF2B5EF4-FFF2-40B4-BE49-F238E27FC236}">
                    <a16:creationId xmlns:a16="http://schemas.microsoft.com/office/drawing/2014/main" id="{2B4A65C8-5F28-4414-89D9-3CAFF6F4FB4A}"/>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7B8B53D2-0126-4895-93A4-5FFC48B9346B}"/>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7D614BBC-785B-49BA-8D56-B1682E321F63}"/>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1182346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8BEA9B-2976-4861-AA4C-825381456D85}"/>
              </a:ext>
            </a:extLst>
          </p:cNvPr>
          <p:cNvSpPr/>
          <p:nvPr/>
        </p:nvSpPr>
        <p:spPr>
          <a:xfrm>
            <a:off x="231746" y="1110352"/>
            <a:ext cx="8529506" cy="1200329"/>
          </a:xfrm>
          <a:prstGeom prst="rect">
            <a:avLst/>
          </a:prstGeom>
        </p:spPr>
        <p:txBody>
          <a:bodyPr wrap="square">
            <a:spAutoFit/>
          </a:bodyPr>
          <a:lstStyle/>
          <a:p>
            <a:r>
              <a:rPr lang="en-GB" sz="2400" dirty="0">
                <a:latin typeface="Calibri" panose="020F0502020204030204" pitchFamily="34" charset="0"/>
                <a:cs typeface="Times New Roman" panose="02020603050405020304" pitchFamily="18" charset="0"/>
              </a:rPr>
              <a:t>Mia chooses to ask her friends Sami and Trey what they think she should do. She tells them about the conversation she had with Jack and what he was asking her to do. </a:t>
            </a:r>
          </a:p>
        </p:txBody>
      </p:sp>
      <p:grpSp>
        <p:nvGrpSpPr>
          <p:cNvPr id="10" name="Group 9">
            <a:extLst>
              <a:ext uri="{FF2B5EF4-FFF2-40B4-BE49-F238E27FC236}">
                <a16:creationId xmlns:a16="http://schemas.microsoft.com/office/drawing/2014/main" id="{AEAC9E67-F6C0-4D75-8F5C-DCCC74B3D3B1}"/>
              </a:ext>
            </a:extLst>
          </p:cNvPr>
          <p:cNvGrpSpPr/>
          <p:nvPr/>
        </p:nvGrpSpPr>
        <p:grpSpPr>
          <a:xfrm>
            <a:off x="605205" y="2441208"/>
            <a:ext cx="7910145" cy="1106573"/>
            <a:chOff x="806941" y="2111945"/>
            <a:chExt cx="10546858" cy="1475431"/>
          </a:xfrm>
        </p:grpSpPr>
        <p:sp>
          <p:nvSpPr>
            <p:cNvPr id="4" name="Rectangle 3">
              <a:extLst>
                <a:ext uri="{FF2B5EF4-FFF2-40B4-BE49-F238E27FC236}">
                  <a16:creationId xmlns:a16="http://schemas.microsoft.com/office/drawing/2014/main" id="{CBB7482F-65DF-43D0-8FC1-3D5E2D2C8F91}"/>
                </a:ext>
              </a:extLst>
            </p:cNvPr>
            <p:cNvSpPr/>
            <p:nvPr/>
          </p:nvSpPr>
          <p:spPr>
            <a:xfrm>
              <a:off x="806941" y="2272519"/>
              <a:ext cx="9019563" cy="1107996"/>
            </a:xfrm>
            <a:prstGeom prst="rect">
              <a:avLst/>
            </a:prstGeom>
          </p:spPr>
          <p:txBody>
            <a:bodyPr wrap="square">
              <a:spAutoFit/>
            </a:bodyPr>
            <a:lstStyle/>
            <a:p>
              <a:r>
                <a:rPr lang="en-GB" sz="2400" dirty="0">
                  <a:latin typeface="Calibri" panose="020F0502020204030204" pitchFamily="34" charset="0"/>
                  <a:cs typeface="Times New Roman" panose="02020603050405020304" pitchFamily="18" charset="0"/>
                </a:rPr>
                <a:t>Trey says that she should say no because if Jack really cared about her, he would respect what she says. </a:t>
              </a:r>
            </a:p>
          </p:txBody>
        </p:sp>
        <p:pic>
          <p:nvPicPr>
            <p:cNvPr id="7" name="Picture 6" descr="A close up of a logo&#10;&#10;Description automatically generated">
              <a:extLst>
                <a:ext uri="{FF2B5EF4-FFF2-40B4-BE49-F238E27FC236}">
                  <a16:creationId xmlns:a16="http://schemas.microsoft.com/office/drawing/2014/main" id="{C1988BFF-CD0F-4382-BCBE-782995AD743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878369" y="2111945"/>
              <a:ext cx="1475430" cy="1475431"/>
            </a:xfrm>
            <a:prstGeom prst="rect">
              <a:avLst/>
            </a:prstGeom>
          </p:spPr>
        </p:pic>
      </p:grpSp>
      <p:grpSp>
        <p:nvGrpSpPr>
          <p:cNvPr id="11" name="Group 10">
            <a:extLst>
              <a:ext uri="{FF2B5EF4-FFF2-40B4-BE49-F238E27FC236}">
                <a16:creationId xmlns:a16="http://schemas.microsoft.com/office/drawing/2014/main" id="{2B650CFD-010A-4AD2-B377-604A197944F3}"/>
              </a:ext>
            </a:extLst>
          </p:cNvPr>
          <p:cNvGrpSpPr/>
          <p:nvPr/>
        </p:nvGrpSpPr>
        <p:grpSpPr>
          <a:xfrm>
            <a:off x="628650" y="3478650"/>
            <a:ext cx="7939767" cy="1189264"/>
            <a:chOff x="838199" y="3495200"/>
            <a:chExt cx="10586355" cy="1585686"/>
          </a:xfrm>
        </p:grpSpPr>
        <p:sp>
          <p:nvSpPr>
            <p:cNvPr id="5" name="Rectangle 4">
              <a:extLst>
                <a:ext uri="{FF2B5EF4-FFF2-40B4-BE49-F238E27FC236}">
                  <a16:creationId xmlns:a16="http://schemas.microsoft.com/office/drawing/2014/main" id="{324C32C0-703B-4F79-932F-BD774C376585}"/>
                </a:ext>
              </a:extLst>
            </p:cNvPr>
            <p:cNvSpPr/>
            <p:nvPr/>
          </p:nvSpPr>
          <p:spPr>
            <a:xfrm>
              <a:off x="838199" y="3715125"/>
              <a:ext cx="9170566" cy="1107996"/>
            </a:xfrm>
            <a:prstGeom prst="rect">
              <a:avLst/>
            </a:prstGeom>
          </p:spPr>
          <p:txBody>
            <a:bodyPr wrap="square">
              <a:spAutoFit/>
            </a:bodyPr>
            <a:lstStyle/>
            <a:p>
              <a:r>
                <a:rPr lang="en-GB" sz="2400" dirty="0">
                  <a:latin typeface="Calibri" panose="020F0502020204030204" pitchFamily="34" charset="0"/>
                  <a:cs typeface="Times New Roman" panose="02020603050405020304" pitchFamily="18" charset="0"/>
                </a:rPr>
                <a:t>Sami says that she thinks it’s illegal for someone to ask you to send naked pictures. </a:t>
              </a:r>
            </a:p>
          </p:txBody>
        </p:sp>
        <p:pic>
          <p:nvPicPr>
            <p:cNvPr id="9" name="Picture 8" descr="A close up of a logo&#10;&#10;Description automatically generated">
              <a:extLst>
                <a:ext uri="{FF2B5EF4-FFF2-40B4-BE49-F238E27FC236}">
                  <a16:creationId xmlns:a16="http://schemas.microsoft.com/office/drawing/2014/main" id="{1015B9B2-0311-457D-8AA0-0CA74B9D62FE}"/>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838869" y="3495200"/>
              <a:ext cx="1585685" cy="1585686"/>
            </a:xfrm>
            <a:prstGeom prst="rect">
              <a:avLst/>
            </a:prstGeom>
          </p:spPr>
        </p:pic>
      </p:grpSp>
      <p:grpSp>
        <p:nvGrpSpPr>
          <p:cNvPr id="14" name="Group 13">
            <a:extLst>
              <a:ext uri="{FF2B5EF4-FFF2-40B4-BE49-F238E27FC236}">
                <a16:creationId xmlns:a16="http://schemas.microsoft.com/office/drawing/2014/main" id="{C19ADC56-7A8F-4F87-8ADD-D0A35599B02E}"/>
              </a:ext>
            </a:extLst>
          </p:cNvPr>
          <p:cNvGrpSpPr/>
          <p:nvPr/>
        </p:nvGrpSpPr>
        <p:grpSpPr>
          <a:xfrm>
            <a:off x="628650" y="4522594"/>
            <a:ext cx="7898422" cy="1106573"/>
            <a:chOff x="838199" y="4887127"/>
            <a:chExt cx="10531229" cy="1475431"/>
          </a:xfrm>
        </p:grpSpPr>
        <p:sp>
          <p:nvSpPr>
            <p:cNvPr id="2" name="Rectangle 1">
              <a:extLst>
                <a:ext uri="{FF2B5EF4-FFF2-40B4-BE49-F238E27FC236}">
                  <a16:creationId xmlns:a16="http://schemas.microsoft.com/office/drawing/2014/main" id="{5E9AACF0-B0FE-45C5-AAE0-BF3A45E56E20}"/>
                </a:ext>
              </a:extLst>
            </p:cNvPr>
            <p:cNvSpPr/>
            <p:nvPr/>
          </p:nvSpPr>
          <p:spPr>
            <a:xfrm>
              <a:off x="838199" y="5070846"/>
              <a:ext cx="8835005" cy="1107996"/>
            </a:xfrm>
            <a:prstGeom prst="rect">
              <a:avLst/>
            </a:prstGeom>
          </p:spPr>
          <p:txBody>
            <a:bodyPr wrap="square">
              <a:spAutoFit/>
            </a:bodyPr>
            <a:lstStyle/>
            <a:p>
              <a:r>
                <a:rPr lang="en-GB" sz="2400" dirty="0">
                  <a:latin typeface="Calibri" panose="020F0502020204030204" pitchFamily="34" charset="0"/>
                  <a:cs typeface="Times New Roman" panose="02020603050405020304" pitchFamily="18" charset="0"/>
                </a:rPr>
                <a:t>Mia says that she is worried that Jack doesn’t want to be her boyfriend anymore.</a:t>
              </a:r>
            </a:p>
          </p:txBody>
        </p:sp>
        <p:pic>
          <p:nvPicPr>
            <p:cNvPr id="13" name="Picture 12" descr="A close up of a logo&#10;&#10;Description automatically generated">
              <a:extLst>
                <a:ext uri="{FF2B5EF4-FFF2-40B4-BE49-F238E27FC236}">
                  <a16:creationId xmlns:a16="http://schemas.microsoft.com/office/drawing/2014/main" id="{EEE3457C-F22C-4078-A8C9-6234AA00592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893997" y="4887127"/>
              <a:ext cx="1475431" cy="1475431"/>
            </a:xfrm>
            <a:prstGeom prst="rect">
              <a:avLst/>
            </a:prstGeom>
          </p:spPr>
        </p:pic>
      </p:grpSp>
      <p:grpSp>
        <p:nvGrpSpPr>
          <p:cNvPr id="12" name="Group 11">
            <a:extLst>
              <a:ext uri="{FF2B5EF4-FFF2-40B4-BE49-F238E27FC236}">
                <a16:creationId xmlns:a16="http://schemas.microsoft.com/office/drawing/2014/main" id="{5A0B0125-611A-4B8B-BE36-7E70BDEBDAC6}"/>
              </a:ext>
            </a:extLst>
          </p:cNvPr>
          <p:cNvGrpSpPr/>
          <p:nvPr/>
        </p:nvGrpSpPr>
        <p:grpSpPr>
          <a:xfrm>
            <a:off x="0" y="182659"/>
            <a:ext cx="5563312" cy="658835"/>
            <a:chOff x="0" y="182659"/>
            <a:chExt cx="5563312" cy="658835"/>
          </a:xfrm>
        </p:grpSpPr>
        <p:grpSp>
          <p:nvGrpSpPr>
            <p:cNvPr id="15" name="Group 14">
              <a:extLst>
                <a:ext uri="{FF2B5EF4-FFF2-40B4-BE49-F238E27FC236}">
                  <a16:creationId xmlns:a16="http://schemas.microsoft.com/office/drawing/2014/main" id="{28EDD9B5-9FE4-4B6D-A28E-FD66842B9EB5}"/>
                </a:ext>
              </a:extLst>
            </p:cNvPr>
            <p:cNvGrpSpPr/>
            <p:nvPr/>
          </p:nvGrpSpPr>
          <p:grpSpPr>
            <a:xfrm>
              <a:off x="0" y="245701"/>
              <a:ext cx="4766252" cy="554449"/>
              <a:chOff x="0" y="245701"/>
              <a:chExt cx="4766252" cy="554449"/>
            </a:xfrm>
          </p:grpSpPr>
          <p:sp>
            <p:nvSpPr>
              <p:cNvPr id="17" name="Flowchart: Data 16">
                <a:extLst>
                  <a:ext uri="{FF2B5EF4-FFF2-40B4-BE49-F238E27FC236}">
                    <a16:creationId xmlns:a16="http://schemas.microsoft.com/office/drawing/2014/main" id="{AB33E798-7E76-4B01-852B-A7F60B5CE589}"/>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AD11CCF1-C0BB-4EAE-AE02-58BCEE02A985}"/>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a:extLst>
                <a:ext uri="{FF2B5EF4-FFF2-40B4-BE49-F238E27FC236}">
                  <a16:creationId xmlns:a16="http://schemas.microsoft.com/office/drawing/2014/main" id="{666143BD-E816-4D8D-ACB6-87020BA9AC7D}"/>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410883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8BEA9B-2976-4861-AA4C-825381456D85}"/>
              </a:ext>
            </a:extLst>
          </p:cNvPr>
          <p:cNvSpPr/>
          <p:nvPr/>
        </p:nvSpPr>
        <p:spPr>
          <a:xfrm>
            <a:off x="307247" y="1462689"/>
            <a:ext cx="8529506" cy="4154984"/>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Mia felt really confused and didn’t know what to do. </a:t>
            </a:r>
          </a:p>
          <a:p>
            <a:pPr algn="ctr"/>
            <a:br>
              <a:rPr lang="en-GB" sz="2400" dirty="0">
                <a:latin typeface="Calibri" panose="020F0502020204030204" pitchFamily="34" charset="0"/>
                <a:cs typeface="Times New Roman" panose="02020603050405020304" pitchFamily="18" charset="0"/>
              </a:rPr>
            </a:br>
            <a:r>
              <a:rPr lang="en-GB" sz="2400" dirty="0">
                <a:latin typeface="Calibri" panose="020F0502020204030204" pitchFamily="34" charset="0"/>
                <a:cs typeface="Times New Roman" panose="02020603050405020304" pitchFamily="18" charset="0"/>
              </a:rPr>
              <a:t>She had never had a boyfriend before and didn’t want Jack to find a new girlfriend. </a:t>
            </a:r>
          </a:p>
          <a:p>
            <a:pPr algn="ctr"/>
            <a:r>
              <a:rPr lang="en-GB" sz="2400" dirty="0">
                <a:latin typeface="Calibri" panose="020F0502020204030204" pitchFamily="34" charset="0"/>
                <a:cs typeface="Times New Roman" panose="02020603050405020304" pitchFamily="18" charset="0"/>
              </a:rPr>
              <a:t> </a:t>
            </a:r>
          </a:p>
          <a:p>
            <a:pPr algn="ctr"/>
            <a:endParaRPr lang="en-GB" sz="2400" dirty="0">
              <a:latin typeface="Calibri" panose="020F0502020204030204" pitchFamily="34" charset="0"/>
              <a:cs typeface="Times New Roman" panose="02020603050405020304" pitchFamily="18" charset="0"/>
            </a:endParaRPr>
          </a:p>
          <a:p>
            <a:pPr algn="ctr"/>
            <a:endParaRPr lang="en-GB" sz="2400" dirty="0">
              <a:latin typeface="Calibri" panose="020F0502020204030204" pitchFamily="34" charset="0"/>
              <a:cs typeface="Times New Roman" panose="02020603050405020304" pitchFamily="18" charset="0"/>
            </a:endParaRPr>
          </a:p>
          <a:p>
            <a:pPr algn="ctr"/>
            <a:endParaRPr lang="en-GB" sz="2400" dirty="0">
              <a:latin typeface="Calibri" panose="020F0502020204030204" pitchFamily="34" charset="0"/>
              <a:cs typeface="Times New Roman" panose="02020603050405020304" pitchFamily="18" charset="0"/>
            </a:endParaRPr>
          </a:p>
          <a:p>
            <a:pPr algn="ctr"/>
            <a:endParaRPr lang="en-GB" sz="2400" dirty="0">
              <a:latin typeface="Calibri" panose="020F0502020204030204" pitchFamily="34" charset="0"/>
              <a:cs typeface="Times New Roman" panose="02020603050405020304" pitchFamily="18" charset="0"/>
            </a:endParaRPr>
          </a:p>
          <a:p>
            <a:pPr algn="ctr"/>
            <a:endParaRPr lang="en-GB" sz="2400" dirty="0">
              <a:latin typeface="Calibri" panose="020F0502020204030204" pitchFamily="34" charset="0"/>
              <a:cs typeface="Times New Roman" panose="02020603050405020304" pitchFamily="18" charset="0"/>
            </a:endParaRPr>
          </a:p>
          <a:p>
            <a:pPr algn="ctr"/>
            <a:endParaRPr lang="en-GB" sz="2400" dirty="0">
              <a:latin typeface="Calibri" panose="020F0502020204030204" pitchFamily="34" charset="0"/>
              <a:cs typeface="Times New Roman" panose="02020603050405020304" pitchFamily="18" charset="0"/>
            </a:endParaRPr>
          </a:p>
        </p:txBody>
      </p:sp>
      <p:grpSp>
        <p:nvGrpSpPr>
          <p:cNvPr id="7" name="Group 6">
            <a:extLst>
              <a:ext uri="{FF2B5EF4-FFF2-40B4-BE49-F238E27FC236}">
                <a16:creationId xmlns:a16="http://schemas.microsoft.com/office/drawing/2014/main" id="{0D24C1D0-F212-4632-8501-42F9A48071EE}"/>
              </a:ext>
            </a:extLst>
          </p:cNvPr>
          <p:cNvGrpSpPr/>
          <p:nvPr/>
        </p:nvGrpSpPr>
        <p:grpSpPr>
          <a:xfrm>
            <a:off x="0" y="182659"/>
            <a:ext cx="5563312" cy="658835"/>
            <a:chOff x="0" y="182659"/>
            <a:chExt cx="5563312" cy="658835"/>
          </a:xfrm>
        </p:grpSpPr>
        <p:grpSp>
          <p:nvGrpSpPr>
            <p:cNvPr id="8" name="Group 7">
              <a:extLst>
                <a:ext uri="{FF2B5EF4-FFF2-40B4-BE49-F238E27FC236}">
                  <a16:creationId xmlns:a16="http://schemas.microsoft.com/office/drawing/2014/main" id="{1F3470FE-F9D6-462B-AFD1-CAC0510B5E17}"/>
                </a:ext>
              </a:extLst>
            </p:cNvPr>
            <p:cNvGrpSpPr/>
            <p:nvPr/>
          </p:nvGrpSpPr>
          <p:grpSpPr>
            <a:xfrm>
              <a:off x="0" y="245701"/>
              <a:ext cx="4766252" cy="554449"/>
              <a:chOff x="0" y="245701"/>
              <a:chExt cx="4766252" cy="554449"/>
            </a:xfrm>
          </p:grpSpPr>
          <p:sp>
            <p:nvSpPr>
              <p:cNvPr id="10" name="Flowchart: Data 9">
                <a:extLst>
                  <a:ext uri="{FF2B5EF4-FFF2-40B4-BE49-F238E27FC236}">
                    <a16:creationId xmlns:a16="http://schemas.microsoft.com/office/drawing/2014/main" id="{91C4ECDB-EA50-4859-BF59-02321008C3E7}"/>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A19BB209-EF66-472B-8BF2-46057C9F6B49}"/>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a:extLst>
                <a:ext uri="{FF2B5EF4-FFF2-40B4-BE49-F238E27FC236}">
                  <a16:creationId xmlns:a16="http://schemas.microsoft.com/office/drawing/2014/main" id="{ABD268DC-5DDA-401C-B0F0-85816C302F57}"/>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grpSp>
        <p:nvGrpSpPr>
          <p:cNvPr id="12" name="Group 11">
            <a:extLst>
              <a:ext uri="{FF2B5EF4-FFF2-40B4-BE49-F238E27FC236}">
                <a16:creationId xmlns:a16="http://schemas.microsoft.com/office/drawing/2014/main" id="{D58C40B1-8F1F-440C-A4C7-DD7B9064DA4F}"/>
              </a:ext>
            </a:extLst>
          </p:cNvPr>
          <p:cNvGrpSpPr/>
          <p:nvPr/>
        </p:nvGrpSpPr>
        <p:grpSpPr>
          <a:xfrm>
            <a:off x="2022999" y="3670108"/>
            <a:ext cx="5097999" cy="2186868"/>
            <a:chOff x="2022999" y="3670108"/>
            <a:chExt cx="5097999" cy="2186868"/>
          </a:xfrm>
        </p:grpSpPr>
        <p:grpSp>
          <p:nvGrpSpPr>
            <p:cNvPr id="6" name="Group 5">
              <a:extLst>
                <a:ext uri="{FF2B5EF4-FFF2-40B4-BE49-F238E27FC236}">
                  <a16:creationId xmlns:a16="http://schemas.microsoft.com/office/drawing/2014/main" id="{62806473-46A1-459E-AF7E-4C5232CBDCDA}"/>
                </a:ext>
              </a:extLst>
            </p:cNvPr>
            <p:cNvGrpSpPr/>
            <p:nvPr/>
          </p:nvGrpSpPr>
          <p:grpSpPr>
            <a:xfrm>
              <a:off x="3867148" y="3670108"/>
              <a:ext cx="1409700" cy="1485900"/>
              <a:chOff x="5294084" y="2859314"/>
              <a:chExt cx="1879600" cy="1981200"/>
            </a:xfrm>
          </p:grpSpPr>
          <p:pic>
            <p:nvPicPr>
              <p:cNvPr id="4" name="Picture 3" descr="A picture containing drawing&#10;&#10;Description automatically generated">
                <a:extLst>
                  <a:ext uri="{FF2B5EF4-FFF2-40B4-BE49-F238E27FC236}">
                    <a16:creationId xmlns:a16="http://schemas.microsoft.com/office/drawing/2014/main" id="{CA3BF6D0-6E0C-4606-ABD4-70CF5F322C2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294084" y="3236685"/>
                <a:ext cx="1603829" cy="1603829"/>
              </a:xfrm>
              <a:prstGeom prst="rect">
                <a:avLst/>
              </a:prstGeom>
            </p:spPr>
          </p:pic>
          <p:sp>
            <p:nvSpPr>
              <p:cNvPr id="5" name="Oval 4">
                <a:extLst>
                  <a:ext uri="{FF2B5EF4-FFF2-40B4-BE49-F238E27FC236}">
                    <a16:creationId xmlns:a16="http://schemas.microsoft.com/office/drawing/2014/main" id="{AA934A57-D1A4-4EAD-82DE-F941A709E3E7}"/>
                  </a:ext>
                </a:extLst>
              </p:cNvPr>
              <p:cNvSpPr/>
              <p:nvPr/>
            </p:nvSpPr>
            <p:spPr>
              <a:xfrm>
                <a:off x="6400800" y="2859314"/>
                <a:ext cx="772884" cy="75474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1</a:t>
                </a:r>
              </a:p>
            </p:txBody>
          </p:sp>
        </p:grpSp>
        <p:sp>
          <p:nvSpPr>
            <p:cNvPr id="2" name="Rectangle 1">
              <a:extLst>
                <a:ext uri="{FF2B5EF4-FFF2-40B4-BE49-F238E27FC236}">
                  <a16:creationId xmlns:a16="http://schemas.microsoft.com/office/drawing/2014/main" id="{461AF76C-8B72-4C31-A2B9-FEDDD5EB9C43}"/>
                </a:ext>
              </a:extLst>
            </p:cNvPr>
            <p:cNvSpPr/>
            <p:nvPr/>
          </p:nvSpPr>
          <p:spPr>
            <a:xfrm>
              <a:off x="2022999" y="5395311"/>
              <a:ext cx="5097999" cy="461665"/>
            </a:xfrm>
            <a:prstGeom prst="rect">
              <a:avLst/>
            </a:prstGeom>
          </p:spPr>
          <p:txBody>
            <a:bodyPr wrap="none">
              <a:spAutoFit/>
            </a:bodyPr>
            <a:lstStyle/>
            <a:p>
              <a:pPr algn="ctr"/>
              <a:r>
                <a:rPr lang="en-GB" sz="2400" dirty="0">
                  <a:latin typeface="Calibri" panose="020F0502020204030204" pitchFamily="34" charset="0"/>
                  <a:cs typeface="Times New Roman" panose="02020603050405020304" pitchFamily="18" charset="0"/>
                </a:rPr>
                <a:t>Then she got a new message from Jack.</a:t>
              </a:r>
            </a:p>
          </p:txBody>
        </p:sp>
      </p:grpSp>
    </p:spTree>
    <p:extLst>
      <p:ext uri="{BB962C8B-B14F-4D97-AF65-F5344CB8AC3E}">
        <p14:creationId xmlns:p14="http://schemas.microsoft.com/office/powerpoint/2010/main" val="165316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8BEA9B-2976-4861-AA4C-825381456D85}"/>
              </a:ext>
            </a:extLst>
          </p:cNvPr>
          <p:cNvSpPr/>
          <p:nvPr/>
        </p:nvSpPr>
        <p:spPr>
          <a:xfrm>
            <a:off x="582386" y="3239868"/>
            <a:ext cx="7979229" cy="907941"/>
          </a:xfrm>
          <a:prstGeom prst="rect">
            <a:avLst/>
          </a:prstGeom>
        </p:spPr>
        <p:txBody>
          <a:bodyPr wrap="square">
            <a:spAutoFit/>
          </a:bodyPr>
          <a:lstStyle/>
          <a:p>
            <a:pPr algn="ctr"/>
            <a:r>
              <a:rPr lang="en-GB" sz="3200" dirty="0">
                <a:latin typeface="Calibri" panose="020F0502020204030204" pitchFamily="34" charset="0"/>
                <a:cs typeface="Times New Roman" panose="02020603050405020304" pitchFamily="18" charset="0"/>
              </a:rPr>
              <a:t>What should Mia do?</a:t>
            </a:r>
          </a:p>
          <a:p>
            <a:pPr algn="ctr"/>
            <a:r>
              <a:rPr lang="en-GB" sz="2100" dirty="0">
                <a:latin typeface="Calibri" panose="020F0502020204030204" pitchFamily="34" charset="0"/>
                <a:cs typeface="Times New Roman" panose="02020603050405020304" pitchFamily="18" charset="0"/>
              </a:rPr>
              <a:t>Click on a button below to find out what happens next. </a:t>
            </a:r>
          </a:p>
        </p:txBody>
      </p:sp>
      <p:sp>
        <p:nvSpPr>
          <p:cNvPr id="4" name="Rectangle: Rounded Corners 3">
            <a:extLst>
              <a:ext uri="{FF2B5EF4-FFF2-40B4-BE49-F238E27FC236}">
                <a16:creationId xmlns:a16="http://schemas.microsoft.com/office/drawing/2014/main" id="{3D50BD15-B8DA-4F91-9346-F70F08F8DCA2}"/>
              </a:ext>
            </a:extLst>
          </p:cNvPr>
          <p:cNvSpPr/>
          <p:nvPr/>
        </p:nvSpPr>
        <p:spPr>
          <a:xfrm>
            <a:off x="386557" y="1217716"/>
            <a:ext cx="4976769" cy="1665061"/>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000" dirty="0">
                <a:solidFill>
                  <a:schemeClr val="tx1"/>
                </a:solidFill>
              </a:rPr>
              <a:t>Send me that picture. You can trust me. I promise I won’t show it to anyone!</a:t>
            </a:r>
          </a:p>
        </p:txBody>
      </p:sp>
      <p:sp>
        <p:nvSpPr>
          <p:cNvPr id="2" name="Rectangle: Rounded Corners 1">
            <a:hlinkClick r:id="rId3" action="ppaction://hlinksldjump"/>
            <a:extLst>
              <a:ext uri="{FF2B5EF4-FFF2-40B4-BE49-F238E27FC236}">
                <a16:creationId xmlns:a16="http://schemas.microsoft.com/office/drawing/2014/main" id="{BD911C2E-938A-46AA-A1D5-791D55E58B4F}"/>
              </a:ext>
            </a:extLst>
          </p:cNvPr>
          <p:cNvSpPr/>
          <p:nvPr/>
        </p:nvSpPr>
        <p:spPr>
          <a:xfrm>
            <a:off x="582386" y="4558057"/>
            <a:ext cx="3504422" cy="1082226"/>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t>Send</a:t>
            </a:r>
            <a:r>
              <a:rPr lang="en-GB" sz="3000" dirty="0"/>
              <a:t> the picture</a:t>
            </a:r>
          </a:p>
        </p:txBody>
      </p:sp>
      <p:sp>
        <p:nvSpPr>
          <p:cNvPr id="8" name="Rectangle: Rounded Corners 7">
            <a:hlinkClick r:id="rId4" action="ppaction://hlinksldjump"/>
            <a:extLst>
              <a:ext uri="{FF2B5EF4-FFF2-40B4-BE49-F238E27FC236}">
                <a16:creationId xmlns:a16="http://schemas.microsoft.com/office/drawing/2014/main" id="{9C27EB4E-5418-45E0-99B8-B48FED20329C}"/>
              </a:ext>
            </a:extLst>
          </p:cNvPr>
          <p:cNvSpPr/>
          <p:nvPr/>
        </p:nvSpPr>
        <p:spPr>
          <a:xfrm>
            <a:off x="4222881" y="4558056"/>
            <a:ext cx="4678523" cy="1082227"/>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t>Don’t</a:t>
            </a:r>
            <a:r>
              <a:rPr lang="en-GB" sz="3000" dirty="0"/>
              <a:t> </a:t>
            </a:r>
            <a:r>
              <a:rPr lang="en-GB" sz="3000" b="1" dirty="0"/>
              <a:t>send</a:t>
            </a:r>
            <a:r>
              <a:rPr lang="en-GB" sz="3000" dirty="0"/>
              <a:t> the picture</a:t>
            </a:r>
          </a:p>
        </p:txBody>
      </p:sp>
      <p:pic>
        <p:nvPicPr>
          <p:cNvPr id="11" name="Picture 10" descr="A close up of a logo&#10;&#10;Description automatically generated">
            <a:hlinkClick r:id="rId3" action="ppaction://hlinksldjump"/>
            <a:extLst>
              <a:ext uri="{FF2B5EF4-FFF2-40B4-BE49-F238E27FC236}">
                <a16:creationId xmlns:a16="http://schemas.microsoft.com/office/drawing/2014/main" id="{1E6368D9-AF0B-47B5-A021-F9184929B5A6}"/>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582386" y="4692757"/>
            <a:ext cx="812821" cy="812821"/>
          </a:xfrm>
          <a:prstGeom prst="rect">
            <a:avLst/>
          </a:prstGeom>
        </p:spPr>
      </p:pic>
      <p:grpSp>
        <p:nvGrpSpPr>
          <p:cNvPr id="17" name="Group 16">
            <a:extLst>
              <a:ext uri="{FF2B5EF4-FFF2-40B4-BE49-F238E27FC236}">
                <a16:creationId xmlns:a16="http://schemas.microsoft.com/office/drawing/2014/main" id="{2BEAF9FE-4BD5-42F7-AF1B-C4ABE035ECDA}"/>
              </a:ext>
            </a:extLst>
          </p:cNvPr>
          <p:cNvGrpSpPr/>
          <p:nvPr/>
        </p:nvGrpSpPr>
        <p:grpSpPr>
          <a:xfrm>
            <a:off x="4086808" y="4475050"/>
            <a:ext cx="1289602" cy="1248237"/>
            <a:chOff x="5696856" y="4713063"/>
            <a:chExt cx="1664316" cy="1664316"/>
          </a:xfrm>
        </p:grpSpPr>
        <p:pic>
          <p:nvPicPr>
            <p:cNvPr id="12" name="Picture 11" descr="A close up of a logo&#10;&#10;Description automatically generated">
              <a:extLst>
                <a:ext uri="{FF2B5EF4-FFF2-40B4-BE49-F238E27FC236}">
                  <a16:creationId xmlns:a16="http://schemas.microsoft.com/office/drawing/2014/main" id="{DBADAAC7-F025-4768-B0D6-755732CC98F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5967780" y="5028751"/>
              <a:ext cx="1083761" cy="1083761"/>
            </a:xfrm>
            <a:prstGeom prst="rect">
              <a:avLst/>
            </a:prstGeom>
          </p:spPr>
        </p:pic>
        <p:pic>
          <p:nvPicPr>
            <p:cNvPr id="16" name="Picture 15" descr="A picture containing drawing&#10;&#10;Description automatically generated">
              <a:hlinkClick r:id="rId4" action="ppaction://hlinksldjump"/>
              <a:extLst>
                <a:ext uri="{FF2B5EF4-FFF2-40B4-BE49-F238E27FC236}">
                  <a16:creationId xmlns:a16="http://schemas.microsoft.com/office/drawing/2014/main" id="{CEAF1749-1C0C-4E7E-BB69-386BEAFA228E}"/>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5696856" y="4713063"/>
              <a:ext cx="1664316" cy="1664316"/>
            </a:xfrm>
            <a:prstGeom prst="rect">
              <a:avLst/>
            </a:prstGeom>
          </p:spPr>
        </p:pic>
      </p:grpSp>
      <p:grpSp>
        <p:nvGrpSpPr>
          <p:cNvPr id="10" name="Group 9">
            <a:extLst>
              <a:ext uri="{FF2B5EF4-FFF2-40B4-BE49-F238E27FC236}">
                <a16:creationId xmlns:a16="http://schemas.microsoft.com/office/drawing/2014/main" id="{1AF691A5-A65E-4DD7-9D2E-69619C712853}"/>
              </a:ext>
            </a:extLst>
          </p:cNvPr>
          <p:cNvGrpSpPr/>
          <p:nvPr/>
        </p:nvGrpSpPr>
        <p:grpSpPr>
          <a:xfrm>
            <a:off x="0" y="182659"/>
            <a:ext cx="5563312" cy="658835"/>
            <a:chOff x="0" y="182659"/>
            <a:chExt cx="5563312" cy="658835"/>
          </a:xfrm>
        </p:grpSpPr>
        <p:grpSp>
          <p:nvGrpSpPr>
            <p:cNvPr id="13" name="Group 12">
              <a:extLst>
                <a:ext uri="{FF2B5EF4-FFF2-40B4-BE49-F238E27FC236}">
                  <a16:creationId xmlns:a16="http://schemas.microsoft.com/office/drawing/2014/main" id="{9499FB5E-959C-48CF-AEAD-23C9CEBF5122}"/>
                </a:ext>
              </a:extLst>
            </p:cNvPr>
            <p:cNvGrpSpPr/>
            <p:nvPr/>
          </p:nvGrpSpPr>
          <p:grpSpPr>
            <a:xfrm>
              <a:off x="0" y="245701"/>
              <a:ext cx="4766252" cy="554449"/>
              <a:chOff x="0" y="245701"/>
              <a:chExt cx="4766252" cy="554449"/>
            </a:xfrm>
          </p:grpSpPr>
          <p:sp>
            <p:nvSpPr>
              <p:cNvPr id="15" name="Flowchart: Data 14">
                <a:extLst>
                  <a:ext uri="{FF2B5EF4-FFF2-40B4-BE49-F238E27FC236}">
                    <a16:creationId xmlns:a16="http://schemas.microsoft.com/office/drawing/2014/main" id="{97EC4D60-3338-4B6F-A26C-89F000AFD363}"/>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13F2E3C7-98DC-4BF4-AE32-65141D64CE79}"/>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ectangle 13">
              <a:extLst>
                <a:ext uri="{FF2B5EF4-FFF2-40B4-BE49-F238E27FC236}">
                  <a16:creationId xmlns:a16="http://schemas.microsoft.com/office/drawing/2014/main" id="{EBF17247-81BE-4CB5-8DD6-A6E6B4A2006F}"/>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171931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29C7FE-7B20-4422-8E4C-F8D67E930B1D}"/>
              </a:ext>
            </a:extLst>
          </p:cNvPr>
          <p:cNvSpPr/>
          <p:nvPr/>
        </p:nvSpPr>
        <p:spPr>
          <a:xfrm>
            <a:off x="326234" y="1742856"/>
            <a:ext cx="8491532" cy="1341586"/>
          </a:xfrm>
          <a:prstGeom prst="rect">
            <a:avLst/>
          </a:prstGeom>
        </p:spPr>
        <p:txBody>
          <a:bodyPr wrap="square">
            <a:spAutoFit/>
          </a:bodyPr>
          <a:lstStyle/>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Mia felt pressurised and sent Jack a picture of her naked body.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Jack showed the picture to his friend who took a copy of it and thought it would be funny to share it online. Everyone at her school saw the picture and some people posted mean and upsetting comments about her. </a:t>
            </a:r>
          </a:p>
        </p:txBody>
      </p:sp>
      <p:sp>
        <p:nvSpPr>
          <p:cNvPr id="4" name="Rectangle 3">
            <a:extLst>
              <a:ext uri="{FF2B5EF4-FFF2-40B4-BE49-F238E27FC236}">
                <a16:creationId xmlns:a16="http://schemas.microsoft.com/office/drawing/2014/main" id="{9EAF1D9D-826F-4AC6-9200-C8226C853605}"/>
              </a:ext>
            </a:extLst>
          </p:cNvPr>
          <p:cNvSpPr/>
          <p:nvPr/>
        </p:nvSpPr>
        <p:spPr>
          <a:xfrm>
            <a:off x="326235" y="3203143"/>
            <a:ext cx="8676589" cy="1045223"/>
          </a:xfrm>
          <a:prstGeom prst="rect">
            <a:avLst/>
          </a:prstGeom>
        </p:spPr>
        <p:txBody>
          <a:bodyPr wrap="square">
            <a:spAutoFit/>
          </a:bodyPr>
          <a:lstStyle/>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Trey and Sami encouraged Mia to tell someone. She told her teacher who said she had done the right thing in coming to them and that they were going to help. </a:t>
            </a: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They said they would need to speak to Jack and would also need to ask the police for help. </a:t>
            </a:r>
          </a:p>
        </p:txBody>
      </p:sp>
      <p:sp>
        <p:nvSpPr>
          <p:cNvPr id="5" name="Rectangle 4">
            <a:extLst>
              <a:ext uri="{FF2B5EF4-FFF2-40B4-BE49-F238E27FC236}">
                <a16:creationId xmlns:a16="http://schemas.microsoft.com/office/drawing/2014/main" id="{4869D268-895F-4DC9-B053-7E533DD9EDE1}"/>
              </a:ext>
            </a:extLst>
          </p:cNvPr>
          <p:cNvSpPr/>
          <p:nvPr/>
        </p:nvSpPr>
        <p:spPr>
          <a:xfrm>
            <a:off x="662473" y="4529943"/>
            <a:ext cx="8340350" cy="1264642"/>
          </a:xfrm>
          <a:prstGeom prst="rect">
            <a:avLst/>
          </a:prstGeom>
        </p:spPr>
        <p:txBody>
          <a:bodyPr wrap="square">
            <a:spAutoFit/>
          </a:bodyPr>
          <a:lstStyle/>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The police told Mia that she should not have sent the picture but reassured her that she was not going to be arrested. However, they would need to speak to Jack and his friend as they had been the ones to share the picture without Mia’s consent, and it is illegal to have and share a naked picture of someone under the age of 18. </a:t>
            </a:r>
          </a:p>
        </p:txBody>
      </p:sp>
      <p:sp>
        <p:nvSpPr>
          <p:cNvPr id="6" name="Rectangle: Rounded Corners 5">
            <a:extLst>
              <a:ext uri="{FF2B5EF4-FFF2-40B4-BE49-F238E27FC236}">
                <a16:creationId xmlns:a16="http://schemas.microsoft.com/office/drawing/2014/main" id="{8538D9D0-0C96-4627-A4F2-8D4BB81307FA}"/>
              </a:ext>
            </a:extLst>
          </p:cNvPr>
          <p:cNvSpPr/>
          <p:nvPr/>
        </p:nvSpPr>
        <p:spPr>
          <a:xfrm>
            <a:off x="326234" y="995568"/>
            <a:ext cx="5076190" cy="559591"/>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dirty="0"/>
              <a:t>Mia sent the picture to Jack</a:t>
            </a:r>
          </a:p>
        </p:txBody>
      </p:sp>
      <p:pic>
        <p:nvPicPr>
          <p:cNvPr id="7" name="Picture 6" descr="A close up of a logo&#10;&#10;Description automatically generated">
            <a:extLst>
              <a:ext uri="{FF2B5EF4-FFF2-40B4-BE49-F238E27FC236}">
                <a16:creationId xmlns:a16="http://schemas.microsoft.com/office/drawing/2014/main" id="{470B02CA-B7FA-4133-BF2D-7D0D1F4AE52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3754" y="1025512"/>
            <a:ext cx="510267" cy="510267"/>
          </a:xfrm>
          <a:prstGeom prst="rect">
            <a:avLst/>
          </a:prstGeom>
        </p:spPr>
      </p:pic>
      <p:sp>
        <p:nvSpPr>
          <p:cNvPr id="8" name="TextBox 7">
            <a:extLst>
              <a:ext uri="{FF2B5EF4-FFF2-40B4-BE49-F238E27FC236}">
                <a16:creationId xmlns:a16="http://schemas.microsoft.com/office/drawing/2014/main" id="{D96D16C6-FFCB-4408-BFFD-D6739CA33441}"/>
              </a:ext>
            </a:extLst>
          </p:cNvPr>
          <p:cNvSpPr txBox="1"/>
          <p:nvPr/>
        </p:nvSpPr>
        <p:spPr>
          <a:xfrm>
            <a:off x="6565784" y="6206791"/>
            <a:ext cx="2251982" cy="300082"/>
          </a:xfrm>
          <a:prstGeom prst="rect">
            <a:avLst/>
          </a:prstGeom>
          <a:noFill/>
        </p:spPr>
        <p:txBody>
          <a:bodyPr wrap="square" rtlCol="0">
            <a:spAutoFit/>
          </a:bodyPr>
          <a:lstStyle/>
          <a:p>
            <a:r>
              <a:rPr lang="en-GB" sz="1350" dirty="0">
                <a:solidFill>
                  <a:schemeClr val="bg1">
                    <a:lumMod val="50000"/>
                  </a:schemeClr>
                </a:solidFill>
              </a:rPr>
              <a:t>Continued on the next slide </a:t>
            </a:r>
          </a:p>
        </p:txBody>
      </p:sp>
      <p:grpSp>
        <p:nvGrpSpPr>
          <p:cNvPr id="9" name="Group 8">
            <a:extLst>
              <a:ext uri="{FF2B5EF4-FFF2-40B4-BE49-F238E27FC236}">
                <a16:creationId xmlns:a16="http://schemas.microsoft.com/office/drawing/2014/main" id="{CAD1EDF0-EB36-4D61-88B6-1FAC522CA621}"/>
              </a:ext>
            </a:extLst>
          </p:cNvPr>
          <p:cNvGrpSpPr/>
          <p:nvPr/>
        </p:nvGrpSpPr>
        <p:grpSpPr>
          <a:xfrm>
            <a:off x="0" y="182659"/>
            <a:ext cx="5563312" cy="658835"/>
            <a:chOff x="0" y="182659"/>
            <a:chExt cx="5563312" cy="658835"/>
          </a:xfrm>
        </p:grpSpPr>
        <p:grpSp>
          <p:nvGrpSpPr>
            <p:cNvPr id="10" name="Group 9">
              <a:extLst>
                <a:ext uri="{FF2B5EF4-FFF2-40B4-BE49-F238E27FC236}">
                  <a16:creationId xmlns:a16="http://schemas.microsoft.com/office/drawing/2014/main" id="{EF9BB195-3159-444D-9D02-F21A668EC2C7}"/>
                </a:ext>
              </a:extLst>
            </p:cNvPr>
            <p:cNvGrpSpPr/>
            <p:nvPr/>
          </p:nvGrpSpPr>
          <p:grpSpPr>
            <a:xfrm>
              <a:off x="0" y="245701"/>
              <a:ext cx="4766252" cy="554449"/>
              <a:chOff x="0" y="245701"/>
              <a:chExt cx="4766252" cy="554449"/>
            </a:xfrm>
          </p:grpSpPr>
          <p:sp>
            <p:nvSpPr>
              <p:cNvPr id="12" name="Flowchart: Data 11">
                <a:extLst>
                  <a:ext uri="{FF2B5EF4-FFF2-40B4-BE49-F238E27FC236}">
                    <a16:creationId xmlns:a16="http://schemas.microsoft.com/office/drawing/2014/main" id="{4AE59F92-EAFD-4D10-8F31-236045D69560}"/>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FF0C500B-4D2A-4732-BA95-0769D45C2243}"/>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30D1030F-4249-460B-8CCB-0A95A2C57BEB}"/>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341712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869D268-895F-4DC9-B053-7E533DD9EDE1}"/>
              </a:ext>
            </a:extLst>
          </p:cNvPr>
          <p:cNvSpPr/>
          <p:nvPr/>
        </p:nvSpPr>
        <p:spPr>
          <a:xfrm>
            <a:off x="326234" y="1824939"/>
            <a:ext cx="8382674" cy="3208122"/>
          </a:xfrm>
          <a:prstGeom prst="rect">
            <a:avLst/>
          </a:prstGeom>
        </p:spPr>
        <p:txBody>
          <a:bodyPr wrap="square">
            <a:spAutoFit/>
          </a:bodyPr>
          <a:lstStyle/>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Jack and his friend had to speak to the police. They were not arrested but given a caution to never do this again.</a:t>
            </a:r>
          </a:p>
          <a:p>
            <a:pPr>
              <a:lnSpc>
                <a:spcPct val="107000"/>
              </a:lnSpc>
              <a:spcAft>
                <a:spcPts val="6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Mia, Trey and Sami are still friends.</a:t>
            </a:r>
          </a:p>
          <a:p>
            <a:pPr>
              <a:lnSpc>
                <a:spcPct val="107000"/>
              </a:lnSpc>
              <a:spcAft>
                <a:spcPts val="6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Mia and Jack have not spoken since.</a:t>
            </a:r>
          </a:p>
          <a:p>
            <a:pPr>
              <a:lnSpc>
                <a:spcPct val="107000"/>
              </a:lnSpc>
              <a:spcAft>
                <a:spcPts val="6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dirty="0">
                <a:latin typeface="Calibri" panose="020F0502020204030204" pitchFamily="34" charset="0"/>
                <a:ea typeface="Calibri" panose="020F0502020204030204" pitchFamily="34" charset="0"/>
                <a:cs typeface="Times New Roman" panose="02020603050405020304" pitchFamily="18" charset="0"/>
              </a:rPr>
              <a:t>Mia, Trey and Sami have all learnt how important it is to talk to a trusted adult like a parent, carer or teacher. </a:t>
            </a:r>
          </a:p>
        </p:txBody>
      </p:sp>
      <p:sp>
        <p:nvSpPr>
          <p:cNvPr id="9" name="Rectangle: Rounded Corners 8">
            <a:hlinkClick r:id="rId2" action="ppaction://hlinksldjump"/>
            <a:extLst>
              <a:ext uri="{FF2B5EF4-FFF2-40B4-BE49-F238E27FC236}">
                <a16:creationId xmlns:a16="http://schemas.microsoft.com/office/drawing/2014/main" id="{1B4AF290-ECC5-4DB4-9F55-3686F8D76945}"/>
              </a:ext>
            </a:extLst>
          </p:cNvPr>
          <p:cNvSpPr/>
          <p:nvPr/>
        </p:nvSpPr>
        <p:spPr>
          <a:xfrm>
            <a:off x="2323591" y="5286375"/>
            <a:ext cx="4256657" cy="730131"/>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dirty="0"/>
              <a:t>Click to see final advice</a:t>
            </a:r>
          </a:p>
        </p:txBody>
      </p:sp>
      <p:grpSp>
        <p:nvGrpSpPr>
          <p:cNvPr id="6" name="Group 5">
            <a:extLst>
              <a:ext uri="{FF2B5EF4-FFF2-40B4-BE49-F238E27FC236}">
                <a16:creationId xmlns:a16="http://schemas.microsoft.com/office/drawing/2014/main" id="{1C82E298-FD47-45E3-B01D-7095E0136012}"/>
              </a:ext>
            </a:extLst>
          </p:cNvPr>
          <p:cNvGrpSpPr/>
          <p:nvPr/>
        </p:nvGrpSpPr>
        <p:grpSpPr>
          <a:xfrm>
            <a:off x="0" y="182659"/>
            <a:ext cx="5563312" cy="658835"/>
            <a:chOff x="0" y="182659"/>
            <a:chExt cx="5563312" cy="658835"/>
          </a:xfrm>
        </p:grpSpPr>
        <p:grpSp>
          <p:nvGrpSpPr>
            <p:cNvPr id="10" name="Group 9">
              <a:extLst>
                <a:ext uri="{FF2B5EF4-FFF2-40B4-BE49-F238E27FC236}">
                  <a16:creationId xmlns:a16="http://schemas.microsoft.com/office/drawing/2014/main" id="{CA30A974-56DF-4B16-AF1B-AE25D968C943}"/>
                </a:ext>
              </a:extLst>
            </p:cNvPr>
            <p:cNvGrpSpPr/>
            <p:nvPr/>
          </p:nvGrpSpPr>
          <p:grpSpPr>
            <a:xfrm>
              <a:off x="0" y="245701"/>
              <a:ext cx="4766252" cy="554449"/>
              <a:chOff x="0" y="245701"/>
              <a:chExt cx="4766252" cy="554449"/>
            </a:xfrm>
          </p:grpSpPr>
          <p:sp>
            <p:nvSpPr>
              <p:cNvPr id="12" name="Flowchart: Data 11">
                <a:extLst>
                  <a:ext uri="{FF2B5EF4-FFF2-40B4-BE49-F238E27FC236}">
                    <a16:creationId xmlns:a16="http://schemas.microsoft.com/office/drawing/2014/main" id="{A3EDCC86-28A4-4261-946D-ED4B223A36DB}"/>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A834F077-0959-4471-93FF-50C9C3FFE103}"/>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4EC7BE56-51BE-46DC-B6E0-63FAA28CF188}"/>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
        <p:nvSpPr>
          <p:cNvPr id="14" name="Rectangle: Rounded Corners 13">
            <a:extLst>
              <a:ext uri="{FF2B5EF4-FFF2-40B4-BE49-F238E27FC236}">
                <a16:creationId xmlns:a16="http://schemas.microsoft.com/office/drawing/2014/main" id="{B0092811-B0C3-4F34-891C-01B171EE26F5}"/>
              </a:ext>
            </a:extLst>
          </p:cNvPr>
          <p:cNvSpPr/>
          <p:nvPr/>
        </p:nvSpPr>
        <p:spPr>
          <a:xfrm>
            <a:off x="326234" y="995568"/>
            <a:ext cx="5076190" cy="559591"/>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dirty="0"/>
              <a:t>Mia sent the picture to Jack</a:t>
            </a:r>
          </a:p>
        </p:txBody>
      </p:sp>
      <p:pic>
        <p:nvPicPr>
          <p:cNvPr id="15" name="Picture 14" descr="A close up of a logo&#10;&#10;Description automatically generated">
            <a:extLst>
              <a:ext uri="{FF2B5EF4-FFF2-40B4-BE49-F238E27FC236}">
                <a16:creationId xmlns:a16="http://schemas.microsoft.com/office/drawing/2014/main" id="{ECC9268C-CB2D-490B-AF79-BC9BA25919A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23754" y="1025512"/>
            <a:ext cx="510267" cy="510267"/>
          </a:xfrm>
          <a:prstGeom prst="rect">
            <a:avLst/>
          </a:prstGeom>
        </p:spPr>
      </p:pic>
    </p:spTree>
    <p:extLst>
      <p:ext uri="{BB962C8B-B14F-4D97-AF65-F5344CB8AC3E}">
        <p14:creationId xmlns:p14="http://schemas.microsoft.com/office/powerpoint/2010/main" val="3925962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869D268-895F-4DC9-B053-7E533DD9EDE1}"/>
              </a:ext>
            </a:extLst>
          </p:cNvPr>
          <p:cNvSpPr/>
          <p:nvPr/>
        </p:nvSpPr>
        <p:spPr>
          <a:xfrm>
            <a:off x="260582" y="1995703"/>
            <a:ext cx="8382674" cy="2862322"/>
          </a:xfrm>
          <a:prstGeom prst="rect">
            <a:avLst/>
          </a:prstGeom>
        </p:spPr>
        <p:txBody>
          <a:bodyPr wrap="square">
            <a:spAutoFit/>
          </a:bodyPr>
          <a:lstStyle/>
          <a:p>
            <a:r>
              <a:rPr lang="en-GB" dirty="0">
                <a:latin typeface="Calibri" panose="020F0502020204030204" pitchFamily="34" charset="0"/>
                <a:cs typeface="Times New Roman" panose="02020603050405020304" pitchFamily="18" charset="0"/>
              </a:rPr>
              <a:t>Mia chose to take her friend Trey’s advice and tell Jack that she didn’t want to do it and that if he cared about her, he would respect her feelings. </a:t>
            </a:r>
          </a:p>
          <a:p>
            <a:r>
              <a:rPr lang="en-GB" dirty="0">
                <a:latin typeface="Calibri" panose="020F0502020204030204" pitchFamily="34" charset="0"/>
                <a:cs typeface="Times New Roman" panose="02020603050405020304" pitchFamily="18" charset="0"/>
              </a:rPr>
              <a:t> </a:t>
            </a:r>
          </a:p>
          <a:p>
            <a:r>
              <a:rPr lang="en-GB" dirty="0">
                <a:latin typeface="Calibri" panose="020F0502020204030204" pitchFamily="34" charset="0"/>
                <a:cs typeface="Times New Roman" panose="02020603050405020304" pitchFamily="18" charset="0"/>
              </a:rPr>
              <a:t>Although Jack was disappointed, he said that he understood and said sorry. </a:t>
            </a:r>
          </a:p>
          <a:p>
            <a:endParaRPr lang="en-GB" dirty="0">
              <a:latin typeface="Calibri" panose="020F0502020204030204" pitchFamily="34" charset="0"/>
              <a:cs typeface="Times New Roman" panose="02020603050405020304" pitchFamily="18" charset="0"/>
            </a:endParaRPr>
          </a:p>
          <a:p>
            <a:r>
              <a:rPr lang="en-GB" dirty="0">
                <a:latin typeface="Calibri" panose="020F0502020204030204" pitchFamily="34" charset="0"/>
                <a:cs typeface="Times New Roman" panose="02020603050405020304" pitchFamily="18" charset="0"/>
              </a:rPr>
              <a:t>Mia realised how important it was to ask someone for help and even though Jack said sorry she told her teacher as well. </a:t>
            </a:r>
          </a:p>
          <a:p>
            <a:endParaRPr lang="en-GB" dirty="0">
              <a:latin typeface="Calibri" panose="020F0502020204030204" pitchFamily="34" charset="0"/>
              <a:cs typeface="Times New Roman" panose="02020603050405020304" pitchFamily="18" charset="0"/>
            </a:endParaRPr>
          </a:p>
          <a:p>
            <a:r>
              <a:rPr lang="en-GB" dirty="0">
                <a:latin typeface="Calibri" panose="020F0502020204030204" pitchFamily="34" charset="0"/>
                <a:cs typeface="Times New Roman" panose="02020603050405020304" pitchFamily="18" charset="0"/>
              </a:rPr>
              <a:t>Mia’s teacher told her how important it was that she came to them and told Mia that no one should put pressure on her to do things she doesn’t want to do. </a:t>
            </a:r>
          </a:p>
        </p:txBody>
      </p:sp>
      <p:sp>
        <p:nvSpPr>
          <p:cNvPr id="4" name="Rectangle: Rounded Corners 3">
            <a:extLst>
              <a:ext uri="{FF2B5EF4-FFF2-40B4-BE49-F238E27FC236}">
                <a16:creationId xmlns:a16="http://schemas.microsoft.com/office/drawing/2014/main" id="{EE75ED21-E866-4032-B9F0-0ADE8F2A60BB}"/>
              </a:ext>
            </a:extLst>
          </p:cNvPr>
          <p:cNvSpPr/>
          <p:nvPr/>
        </p:nvSpPr>
        <p:spPr>
          <a:xfrm>
            <a:off x="260583" y="984681"/>
            <a:ext cx="6564761" cy="631535"/>
          </a:xfrm>
          <a:prstGeom prst="roundRect">
            <a:avLst/>
          </a:prstGeom>
          <a:solidFill>
            <a:srgbClr val="00A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dirty="0"/>
              <a:t>Mia does not send the picture to Jack</a:t>
            </a:r>
          </a:p>
        </p:txBody>
      </p:sp>
      <p:grpSp>
        <p:nvGrpSpPr>
          <p:cNvPr id="6" name="Group 5">
            <a:extLst>
              <a:ext uri="{FF2B5EF4-FFF2-40B4-BE49-F238E27FC236}">
                <a16:creationId xmlns:a16="http://schemas.microsoft.com/office/drawing/2014/main" id="{7C889AC8-0CAD-409F-A80C-45F615DCD92F}"/>
              </a:ext>
            </a:extLst>
          </p:cNvPr>
          <p:cNvGrpSpPr/>
          <p:nvPr/>
        </p:nvGrpSpPr>
        <p:grpSpPr>
          <a:xfrm>
            <a:off x="295275" y="986033"/>
            <a:ext cx="660633" cy="631535"/>
            <a:chOff x="5696856" y="4713063"/>
            <a:chExt cx="1664316" cy="1664316"/>
          </a:xfrm>
        </p:grpSpPr>
        <p:pic>
          <p:nvPicPr>
            <p:cNvPr id="7" name="Picture 6" descr="A close up of a logo&#10;&#10;Description automatically generated">
              <a:extLst>
                <a:ext uri="{FF2B5EF4-FFF2-40B4-BE49-F238E27FC236}">
                  <a16:creationId xmlns:a16="http://schemas.microsoft.com/office/drawing/2014/main" id="{85830330-1B93-4A9C-941A-DD2080B82A3E}"/>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967780" y="5028751"/>
              <a:ext cx="1083761" cy="1083761"/>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CA649435-E7E7-44B4-9B29-C71967A8779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696856" y="4713063"/>
              <a:ext cx="1664316" cy="1664316"/>
            </a:xfrm>
            <a:prstGeom prst="rect">
              <a:avLst/>
            </a:prstGeom>
          </p:spPr>
        </p:pic>
      </p:grpSp>
      <p:grpSp>
        <p:nvGrpSpPr>
          <p:cNvPr id="10" name="Group 9">
            <a:extLst>
              <a:ext uri="{FF2B5EF4-FFF2-40B4-BE49-F238E27FC236}">
                <a16:creationId xmlns:a16="http://schemas.microsoft.com/office/drawing/2014/main" id="{685C5D73-B30A-489B-97A2-5ADA48D3C241}"/>
              </a:ext>
            </a:extLst>
          </p:cNvPr>
          <p:cNvGrpSpPr/>
          <p:nvPr/>
        </p:nvGrpSpPr>
        <p:grpSpPr>
          <a:xfrm>
            <a:off x="0" y="182659"/>
            <a:ext cx="5563312" cy="658835"/>
            <a:chOff x="0" y="182659"/>
            <a:chExt cx="5563312" cy="658835"/>
          </a:xfrm>
        </p:grpSpPr>
        <p:grpSp>
          <p:nvGrpSpPr>
            <p:cNvPr id="11" name="Group 10">
              <a:extLst>
                <a:ext uri="{FF2B5EF4-FFF2-40B4-BE49-F238E27FC236}">
                  <a16:creationId xmlns:a16="http://schemas.microsoft.com/office/drawing/2014/main" id="{5C413AF3-8FC2-4F90-86CE-E0902BFA2EF6}"/>
                </a:ext>
              </a:extLst>
            </p:cNvPr>
            <p:cNvGrpSpPr/>
            <p:nvPr/>
          </p:nvGrpSpPr>
          <p:grpSpPr>
            <a:xfrm>
              <a:off x="0" y="245701"/>
              <a:ext cx="4766252" cy="554449"/>
              <a:chOff x="0" y="245701"/>
              <a:chExt cx="4766252" cy="554449"/>
            </a:xfrm>
          </p:grpSpPr>
          <p:sp>
            <p:nvSpPr>
              <p:cNvPr id="13" name="Flowchart: Data 12">
                <a:extLst>
                  <a:ext uri="{FF2B5EF4-FFF2-40B4-BE49-F238E27FC236}">
                    <a16:creationId xmlns:a16="http://schemas.microsoft.com/office/drawing/2014/main" id="{4446B24B-97EA-4BBA-83D7-79FFC5C54183}"/>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D2D1F4DB-19D5-4881-868C-8B6AF09239FC}"/>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FCA60F67-6885-4BE3-B200-C15667628932}"/>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
        <p:nvSpPr>
          <p:cNvPr id="16" name="Rectangle: Rounded Corners 15">
            <a:hlinkClick r:id="rId4" action="ppaction://hlinksldjump"/>
            <a:extLst>
              <a:ext uri="{FF2B5EF4-FFF2-40B4-BE49-F238E27FC236}">
                <a16:creationId xmlns:a16="http://schemas.microsoft.com/office/drawing/2014/main" id="{D1BC2447-70BC-4C17-A7AD-E3F20872086E}"/>
              </a:ext>
            </a:extLst>
          </p:cNvPr>
          <p:cNvSpPr/>
          <p:nvPr/>
        </p:nvSpPr>
        <p:spPr>
          <a:xfrm>
            <a:off x="2323591" y="5286375"/>
            <a:ext cx="4256657" cy="730131"/>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dirty="0"/>
              <a:t>Click to see final advice</a:t>
            </a:r>
          </a:p>
        </p:txBody>
      </p:sp>
    </p:spTree>
    <p:extLst>
      <p:ext uri="{BB962C8B-B14F-4D97-AF65-F5344CB8AC3E}">
        <p14:creationId xmlns:p14="http://schemas.microsoft.com/office/powerpoint/2010/main" val="3262372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70862CC-1D98-44EC-8DD3-6219F015416F}"/>
              </a:ext>
            </a:extLst>
          </p:cNvPr>
          <p:cNvSpPr/>
          <p:nvPr/>
        </p:nvSpPr>
        <p:spPr>
          <a:xfrm>
            <a:off x="3088432" y="1094843"/>
            <a:ext cx="2967136" cy="73866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Final advice </a:t>
            </a:r>
          </a:p>
        </p:txBody>
      </p:sp>
      <p:sp>
        <p:nvSpPr>
          <p:cNvPr id="3" name="TextBox 2">
            <a:extLst>
              <a:ext uri="{FF2B5EF4-FFF2-40B4-BE49-F238E27FC236}">
                <a16:creationId xmlns:a16="http://schemas.microsoft.com/office/drawing/2014/main" id="{17F4820A-A721-4646-BFEB-09A9E94D4BB8}"/>
              </a:ext>
            </a:extLst>
          </p:cNvPr>
          <p:cNvSpPr txBox="1"/>
          <p:nvPr/>
        </p:nvSpPr>
        <p:spPr>
          <a:xfrm>
            <a:off x="2375083" y="3440217"/>
            <a:ext cx="6237073" cy="1061829"/>
          </a:xfrm>
          <a:prstGeom prst="rect">
            <a:avLst/>
          </a:prstGeom>
          <a:noFill/>
        </p:spPr>
        <p:txBody>
          <a:bodyPr wrap="square" rtlCol="0">
            <a:spAutoFit/>
          </a:bodyPr>
          <a:lstStyle/>
          <a:p>
            <a:r>
              <a:rPr lang="en-GB" sz="2100" dirty="0"/>
              <a:t>If someone asks you to send a naked, nearly naked or underwear photo or video then tell a trusted adult, like a parent, carer or teacher.</a:t>
            </a:r>
          </a:p>
        </p:txBody>
      </p:sp>
      <p:sp>
        <p:nvSpPr>
          <p:cNvPr id="4" name="TextBox 3">
            <a:extLst>
              <a:ext uri="{FF2B5EF4-FFF2-40B4-BE49-F238E27FC236}">
                <a16:creationId xmlns:a16="http://schemas.microsoft.com/office/drawing/2014/main" id="{541156C5-46CB-4A2D-B437-D8D302083113}"/>
              </a:ext>
            </a:extLst>
          </p:cNvPr>
          <p:cNvSpPr txBox="1"/>
          <p:nvPr/>
        </p:nvSpPr>
        <p:spPr>
          <a:xfrm>
            <a:off x="2397968" y="2282803"/>
            <a:ext cx="6214188" cy="738664"/>
          </a:xfrm>
          <a:prstGeom prst="rect">
            <a:avLst/>
          </a:prstGeom>
          <a:noFill/>
        </p:spPr>
        <p:txBody>
          <a:bodyPr wrap="square" rtlCol="0">
            <a:spAutoFit/>
          </a:bodyPr>
          <a:lstStyle/>
          <a:p>
            <a:r>
              <a:rPr lang="en-GB" sz="2100" dirty="0"/>
              <a:t>Don’t share naked, nearly naked or underwear photos or videos of yourself or others. </a:t>
            </a:r>
          </a:p>
        </p:txBody>
      </p:sp>
      <p:sp>
        <p:nvSpPr>
          <p:cNvPr id="5" name="TextBox 4">
            <a:extLst>
              <a:ext uri="{FF2B5EF4-FFF2-40B4-BE49-F238E27FC236}">
                <a16:creationId xmlns:a16="http://schemas.microsoft.com/office/drawing/2014/main" id="{F7404DE5-2144-4F2C-92B0-13ECF2C18ADF}"/>
              </a:ext>
            </a:extLst>
          </p:cNvPr>
          <p:cNvSpPr txBox="1"/>
          <p:nvPr/>
        </p:nvSpPr>
        <p:spPr>
          <a:xfrm>
            <a:off x="2397968" y="4921737"/>
            <a:ext cx="6214188" cy="738664"/>
          </a:xfrm>
          <a:prstGeom prst="rect">
            <a:avLst/>
          </a:prstGeom>
          <a:noFill/>
        </p:spPr>
        <p:txBody>
          <a:bodyPr wrap="square" rtlCol="0">
            <a:spAutoFit/>
          </a:bodyPr>
          <a:lstStyle/>
          <a:p>
            <a:r>
              <a:rPr lang="en-GB" sz="2100" dirty="0"/>
              <a:t>Tell a trusted adult if someone tries to make you send a naked, nearly naked or underwear photo or video.</a:t>
            </a:r>
          </a:p>
        </p:txBody>
      </p:sp>
      <p:grpSp>
        <p:nvGrpSpPr>
          <p:cNvPr id="6" name="Group 5">
            <a:extLst>
              <a:ext uri="{FF2B5EF4-FFF2-40B4-BE49-F238E27FC236}">
                <a16:creationId xmlns:a16="http://schemas.microsoft.com/office/drawing/2014/main" id="{79670299-3B50-4C09-8089-4804455A91AA}"/>
              </a:ext>
            </a:extLst>
          </p:cNvPr>
          <p:cNvGrpSpPr/>
          <p:nvPr/>
        </p:nvGrpSpPr>
        <p:grpSpPr>
          <a:xfrm>
            <a:off x="370270" y="2032342"/>
            <a:ext cx="2109260" cy="1254334"/>
            <a:chOff x="-326148" y="1194192"/>
            <a:chExt cx="2812347" cy="1672445"/>
          </a:xfrm>
        </p:grpSpPr>
        <p:pic>
          <p:nvPicPr>
            <p:cNvPr id="7" name="Picture 6" descr="A close up of a logo&#10;&#10;Description automatically generated">
              <a:extLst>
                <a:ext uri="{FF2B5EF4-FFF2-40B4-BE49-F238E27FC236}">
                  <a16:creationId xmlns:a16="http://schemas.microsoft.com/office/drawing/2014/main" id="{1B65A50D-C559-4FB3-88A2-348889EDA0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65223" y="1202620"/>
              <a:ext cx="1664017" cy="1664017"/>
            </a:xfrm>
            <a:prstGeom prst="rect">
              <a:avLst/>
            </a:prstGeom>
          </p:spPr>
        </p:pic>
        <p:pic>
          <p:nvPicPr>
            <p:cNvPr id="9" name="Picture 8" descr="A close up of a logo&#10;&#10;Description automatically generated">
              <a:extLst>
                <a:ext uri="{FF2B5EF4-FFF2-40B4-BE49-F238E27FC236}">
                  <a16:creationId xmlns:a16="http://schemas.microsoft.com/office/drawing/2014/main" id="{F29CDDE7-71A2-4AC1-9088-E6A8443AFED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97353" y="1226410"/>
              <a:ext cx="1688846" cy="1516066"/>
            </a:xfrm>
            <a:prstGeom prst="rect">
              <a:avLst/>
            </a:prstGeom>
          </p:spPr>
        </p:pic>
        <p:pic>
          <p:nvPicPr>
            <p:cNvPr id="11" name="Picture 10" descr="A close up of a logo&#10;&#10;Description automatically generated">
              <a:extLst>
                <a:ext uri="{FF2B5EF4-FFF2-40B4-BE49-F238E27FC236}">
                  <a16:creationId xmlns:a16="http://schemas.microsoft.com/office/drawing/2014/main" id="{ECF47C88-1CC5-4064-8286-7BFC71A9F890}"/>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309814" y="1324187"/>
              <a:ext cx="1664017" cy="1493776"/>
            </a:xfrm>
            <a:prstGeom prst="rect">
              <a:avLst/>
            </a:prstGeom>
          </p:spPr>
        </p:pic>
        <p:pic>
          <p:nvPicPr>
            <p:cNvPr id="13" name="Picture 12" descr="A close up of a logo&#10;&#10;Description automatically generated">
              <a:extLst>
                <a:ext uri="{FF2B5EF4-FFF2-40B4-BE49-F238E27FC236}">
                  <a16:creationId xmlns:a16="http://schemas.microsoft.com/office/drawing/2014/main" id="{A3432EAE-9D61-4A07-80F6-1FE347B28CE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26148" y="1194192"/>
              <a:ext cx="1787611" cy="1604725"/>
            </a:xfrm>
            <a:prstGeom prst="rect">
              <a:avLst/>
            </a:prstGeom>
          </p:spPr>
        </p:pic>
      </p:grpSp>
      <p:pic>
        <p:nvPicPr>
          <p:cNvPr id="17" name="Picture 16" descr="A close up of a logo&#10;&#10;Description automatically generated">
            <a:extLst>
              <a:ext uri="{FF2B5EF4-FFF2-40B4-BE49-F238E27FC236}">
                <a16:creationId xmlns:a16="http://schemas.microsoft.com/office/drawing/2014/main" id="{5D6731FD-35E7-4B66-9B68-53F275EED59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687218" y="3235886"/>
            <a:ext cx="1485626" cy="1485626"/>
          </a:xfrm>
          <a:prstGeom prst="rect">
            <a:avLst/>
          </a:prstGeom>
        </p:spPr>
      </p:pic>
      <p:pic>
        <p:nvPicPr>
          <p:cNvPr id="19" name="Picture 18" descr="A close up of a logo&#10;&#10;Description automatically generated">
            <a:extLst>
              <a:ext uri="{FF2B5EF4-FFF2-40B4-BE49-F238E27FC236}">
                <a16:creationId xmlns:a16="http://schemas.microsoft.com/office/drawing/2014/main" id="{A0199522-7C78-4823-BDF2-C788F87660BC}"/>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47242" y="4620169"/>
            <a:ext cx="1248012" cy="1248012"/>
          </a:xfrm>
          <a:prstGeom prst="rect">
            <a:avLst/>
          </a:prstGeom>
        </p:spPr>
      </p:pic>
      <p:grpSp>
        <p:nvGrpSpPr>
          <p:cNvPr id="14" name="Group 13">
            <a:extLst>
              <a:ext uri="{FF2B5EF4-FFF2-40B4-BE49-F238E27FC236}">
                <a16:creationId xmlns:a16="http://schemas.microsoft.com/office/drawing/2014/main" id="{79E4833F-D6C1-4861-98AB-F358E7CE7727}"/>
              </a:ext>
            </a:extLst>
          </p:cNvPr>
          <p:cNvGrpSpPr/>
          <p:nvPr/>
        </p:nvGrpSpPr>
        <p:grpSpPr>
          <a:xfrm>
            <a:off x="0" y="182659"/>
            <a:ext cx="5563312" cy="658835"/>
            <a:chOff x="0" y="182659"/>
            <a:chExt cx="5563312" cy="658835"/>
          </a:xfrm>
        </p:grpSpPr>
        <p:grpSp>
          <p:nvGrpSpPr>
            <p:cNvPr id="15" name="Group 14">
              <a:extLst>
                <a:ext uri="{FF2B5EF4-FFF2-40B4-BE49-F238E27FC236}">
                  <a16:creationId xmlns:a16="http://schemas.microsoft.com/office/drawing/2014/main" id="{423DEA0D-89F4-4C0B-ACDD-EDCFC30A734C}"/>
                </a:ext>
              </a:extLst>
            </p:cNvPr>
            <p:cNvGrpSpPr/>
            <p:nvPr/>
          </p:nvGrpSpPr>
          <p:grpSpPr>
            <a:xfrm>
              <a:off x="0" y="245701"/>
              <a:ext cx="4766252" cy="554449"/>
              <a:chOff x="0" y="245701"/>
              <a:chExt cx="4766252" cy="554449"/>
            </a:xfrm>
          </p:grpSpPr>
          <p:sp>
            <p:nvSpPr>
              <p:cNvPr id="18" name="Flowchart: Data 17">
                <a:extLst>
                  <a:ext uri="{FF2B5EF4-FFF2-40B4-BE49-F238E27FC236}">
                    <a16:creationId xmlns:a16="http://schemas.microsoft.com/office/drawing/2014/main" id="{777EA9F0-DC47-43EA-8274-3E9845FC9660}"/>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A8DB3DC3-79E3-443C-AF76-3A28AAC498A0}"/>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a:extLst>
                <a:ext uri="{FF2B5EF4-FFF2-40B4-BE49-F238E27FC236}">
                  <a16:creationId xmlns:a16="http://schemas.microsoft.com/office/drawing/2014/main" id="{07050AC6-4027-4039-AB02-9D633C6F0938}"/>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3016094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7C0A0A9-8AAC-4DEA-89D3-44D97F5E9472}"/>
              </a:ext>
            </a:extLst>
          </p:cNvPr>
          <p:cNvSpPr/>
          <p:nvPr/>
        </p:nvSpPr>
        <p:spPr>
          <a:xfrm>
            <a:off x="373310" y="2314592"/>
            <a:ext cx="5100506" cy="1260345"/>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We are going to be thinking about the choices we can make online and how to avoid upsetting situations.</a:t>
            </a:r>
          </a:p>
        </p:txBody>
      </p:sp>
      <p:sp>
        <p:nvSpPr>
          <p:cNvPr id="12" name="Rectangle 11">
            <a:extLst>
              <a:ext uri="{FF2B5EF4-FFF2-40B4-BE49-F238E27FC236}">
                <a16:creationId xmlns:a16="http://schemas.microsoft.com/office/drawing/2014/main" id="{8D45B69C-AEEB-49D3-AFB7-686ACC2DC9EC}"/>
              </a:ext>
            </a:extLst>
          </p:cNvPr>
          <p:cNvSpPr/>
          <p:nvPr/>
        </p:nvSpPr>
        <p:spPr>
          <a:xfrm>
            <a:off x="690465" y="3805706"/>
            <a:ext cx="4959520" cy="2050690"/>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To help with this, we’re going to find out what happened between someone called </a:t>
            </a:r>
            <a:r>
              <a:rPr lang="en-GB" sz="2400" b="1" dirty="0">
                <a:latin typeface="Calibri" panose="020F0502020204030204" pitchFamily="34" charset="0"/>
                <a:ea typeface="Calibri" panose="020F0502020204030204" pitchFamily="34" charset="0"/>
                <a:cs typeface="Times New Roman" panose="02020603050405020304" pitchFamily="18" charset="0"/>
              </a:rPr>
              <a:t>Mia</a:t>
            </a:r>
            <a:r>
              <a:rPr lang="en-GB" sz="2400" dirty="0">
                <a:latin typeface="Calibri" panose="020F0502020204030204" pitchFamily="34" charset="0"/>
                <a:ea typeface="Calibri" panose="020F0502020204030204" pitchFamily="34" charset="0"/>
                <a:cs typeface="Times New Roman" panose="02020603050405020304" pitchFamily="18" charset="0"/>
              </a:rPr>
              <a:t>, her online boyfriend </a:t>
            </a:r>
            <a:r>
              <a:rPr lang="en-GB" sz="2400" b="1" dirty="0">
                <a:latin typeface="Calibri" panose="020F0502020204030204" pitchFamily="34" charset="0"/>
                <a:ea typeface="Calibri" panose="020F0502020204030204" pitchFamily="34" charset="0"/>
                <a:cs typeface="Times New Roman" panose="02020603050405020304" pitchFamily="18" charset="0"/>
              </a:rPr>
              <a:t>Jack</a:t>
            </a:r>
            <a:r>
              <a:rPr lang="en-GB" sz="2400" dirty="0">
                <a:latin typeface="Calibri" panose="020F0502020204030204" pitchFamily="34" charset="0"/>
                <a:ea typeface="Calibri" panose="020F0502020204030204" pitchFamily="34" charset="0"/>
                <a:cs typeface="Times New Roman" panose="02020603050405020304" pitchFamily="18" charset="0"/>
              </a:rPr>
              <a:t>, and her best friends </a:t>
            </a:r>
            <a:r>
              <a:rPr lang="en-GB" sz="2400" b="1" dirty="0">
                <a:latin typeface="Calibri" panose="020F0502020204030204" pitchFamily="34" charset="0"/>
                <a:ea typeface="Calibri" panose="020F0502020204030204" pitchFamily="34" charset="0"/>
                <a:cs typeface="Times New Roman" panose="02020603050405020304" pitchFamily="18" charset="0"/>
              </a:rPr>
              <a:t>Trey</a:t>
            </a:r>
            <a:r>
              <a:rPr lang="en-GB" sz="2400" dirty="0">
                <a:latin typeface="Calibri" panose="020F0502020204030204" pitchFamily="34" charset="0"/>
                <a:ea typeface="Calibri" panose="020F0502020204030204" pitchFamily="34" charset="0"/>
                <a:cs typeface="Times New Roman" panose="02020603050405020304" pitchFamily="18" charset="0"/>
              </a:rPr>
              <a:t> and </a:t>
            </a:r>
            <a:r>
              <a:rPr lang="en-GB" sz="2400" b="1" dirty="0">
                <a:latin typeface="Calibri" panose="020F0502020204030204" pitchFamily="34" charset="0"/>
                <a:ea typeface="Calibri" panose="020F0502020204030204" pitchFamily="34" charset="0"/>
                <a:cs typeface="Times New Roman" panose="02020603050405020304" pitchFamily="18" charset="0"/>
              </a:rPr>
              <a:t>Sami</a:t>
            </a:r>
            <a:r>
              <a:rPr lang="en-GB" sz="2400" dirty="0">
                <a:latin typeface="Calibri" panose="020F0502020204030204" pitchFamily="34" charset="0"/>
                <a:ea typeface="Calibri" panose="020F0502020204030204" pitchFamily="34" charset="0"/>
                <a:cs typeface="Times New Roman" panose="02020603050405020304" pitchFamily="18" charset="0"/>
              </a:rPr>
              <a:t>. </a:t>
            </a:r>
          </a:p>
        </p:txBody>
      </p:sp>
      <p:grpSp>
        <p:nvGrpSpPr>
          <p:cNvPr id="17" name="Group 16">
            <a:extLst>
              <a:ext uri="{FF2B5EF4-FFF2-40B4-BE49-F238E27FC236}">
                <a16:creationId xmlns:a16="http://schemas.microsoft.com/office/drawing/2014/main" id="{3E85A95B-D938-423C-9FD3-586CE182DCD2}"/>
              </a:ext>
            </a:extLst>
          </p:cNvPr>
          <p:cNvGrpSpPr/>
          <p:nvPr/>
        </p:nvGrpSpPr>
        <p:grpSpPr>
          <a:xfrm>
            <a:off x="5857613" y="2565711"/>
            <a:ext cx="2913077" cy="3221322"/>
            <a:chOff x="7642370" y="2065789"/>
            <a:chExt cx="3884103" cy="4295097"/>
          </a:xfrm>
        </p:grpSpPr>
        <p:pic>
          <p:nvPicPr>
            <p:cNvPr id="15" name="Picture 14" descr="A close up of a logo&#10;&#10;Description automatically generated">
              <a:extLst>
                <a:ext uri="{FF2B5EF4-FFF2-40B4-BE49-F238E27FC236}">
                  <a16:creationId xmlns:a16="http://schemas.microsoft.com/office/drawing/2014/main" id="{C371FEBC-9573-4942-BE01-A76703ADB56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642370" y="2065789"/>
              <a:ext cx="3884103" cy="2726422"/>
            </a:xfrm>
            <a:prstGeom prst="rect">
              <a:avLst/>
            </a:prstGeom>
          </p:spPr>
        </p:pic>
        <p:sp>
          <p:nvSpPr>
            <p:cNvPr id="16" name="Rectangle: Single Corner Snipped 15">
              <a:extLst>
                <a:ext uri="{FF2B5EF4-FFF2-40B4-BE49-F238E27FC236}">
                  <a16:creationId xmlns:a16="http://schemas.microsoft.com/office/drawing/2014/main" id="{1F13CD24-05FB-4F67-B801-1EB89AA09E40}"/>
                </a:ext>
              </a:extLst>
            </p:cNvPr>
            <p:cNvSpPr/>
            <p:nvPr/>
          </p:nvSpPr>
          <p:spPr>
            <a:xfrm>
              <a:off x="8069943" y="4792211"/>
              <a:ext cx="3207658" cy="1568675"/>
            </a:xfrm>
            <a:prstGeom prst="snip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3600" dirty="0"/>
                <a:t>Your Choice</a:t>
              </a:r>
            </a:p>
          </p:txBody>
        </p:sp>
      </p:grpSp>
      <p:grpSp>
        <p:nvGrpSpPr>
          <p:cNvPr id="10" name="Group 9">
            <a:extLst>
              <a:ext uri="{FF2B5EF4-FFF2-40B4-BE49-F238E27FC236}">
                <a16:creationId xmlns:a16="http://schemas.microsoft.com/office/drawing/2014/main" id="{6E67E3E7-1279-4469-A9DE-37BF671EADC7}"/>
              </a:ext>
            </a:extLst>
          </p:cNvPr>
          <p:cNvGrpSpPr/>
          <p:nvPr/>
        </p:nvGrpSpPr>
        <p:grpSpPr>
          <a:xfrm>
            <a:off x="0" y="234650"/>
            <a:ext cx="7282602" cy="1672634"/>
            <a:chOff x="0" y="268354"/>
            <a:chExt cx="3985592" cy="690092"/>
          </a:xfrm>
        </p:grpSpPr>
        <p:sp>
          <p:nvSpPr>
            <p:cNvPr id="13" name="Flowchart: Data 12">
              <a:extLst>
                <a:ext uri="{FF2B5EF4-FFF2-40B4-BE49-F238E27FC236}">
                  <a16:creationId xmlns:a16="http://schemas.microsoft.com/office/drawing/2014/main" id="{0F1F8FA6-BA5B-49FB-8214-A803BC0BCAEB}"/>
                </a:ext>
              </a:extLst>
            </p:cNvPr>
            <p:cNvSpPr/>
            <p:nvPr/>
          </p:nvSpPr>
          <p:spPr>
            <a:xfrm>
              <a:off x="1868557" y="268355"/>
              <a:ext cx="2117035" cy="690091"/>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A806772F-5240-4CE9-BF16-27ADE2A7AB01}"/>
                </a:ext>
              </a:extLst>
            </p:cNvPr>
            <p:cNvSpPr/>
            <p:nvPr/>
          </p:nvSpPr>
          <p:spPr>
            <a:xfrm>
              <a:off x="0" y="268354"/>
              <a:ext cx="2782957" cy="6900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6B95BD30-B182-41EF-B0D4-DCEE0EEA2011}"/>
                </a:ext>
              </a:extLst>
            </p:cNvPr>
            <p:cNvSpPr/>
            <p:nvPr/>
          </p:nvSpPr>
          <p:spPr>
            <a:xfrm>
              <a:off x="132182" y="307107"/>
              <a:ext cx="3299130" cy="569512"/>
            </a:xfrm>
            <a:prstGeom prst="rect">
              <a:avLst/>
            </a:prstGeom>
          </p:spPr>
          <p:txBody>
            <a:bodyPr wrap="square">
              <a:spAutoFit/>
            </a:bodyPr>
            <a:lstStyle/>
            <a:p>
              <a:pPr>
                <a:lnSpc>
                  <a:spcPct val="107000"/>
                </a:lnSpc>
              </a:pPr>
              <a:r>
                <a:rPr lang="en-GB" sz="4000" b="1" dirty="0">
                  <a:solidFill>
                    <a:schemeClr val="bg1"/>
                  </a:solidFill>
                  <a:ea typeface="Calibri" panose="020F0502020204030204" pitchFamily="34" charset="0"/>
                  <a:cs typeface="Times New Roman" panose="02020603050405020304" pitchFamily="18" charset="0"/>
                </a:rPr>
                <a:t>Pressure from others to share sexual images online</a:t>
              </a:r>
            </a:p>
          </p:txBody>
        </p:sp>
      </p:grpSp>
    </p:spTree>
    <p:extLst>
      <p:ext uri="{BB962C8B-B14F-4D97-AF65-F5344CB8AC3E}">
        <p14:creationId xmlns:p14="http://schemas.microsoft.com/office/powerpoint/2010/main" val="3556608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01A776-1306-47E5-989B-4C7D39160E34}"/>
              </a:ext>
            </a:extLst>
          </p:cNvPr>
          <p:cNvSpPr/>
          <p:nvPr/>
        </p:nvSpPr>
        <p:spPr>
          <a:xfrm>
            <a:off x="1476163" y="3812561"/>
            <a:ext cx="1778465" cy="470000"/>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ea typeface="Calibri" panose="020F0502020204030204" pitchFamily="34" charset="0"/>
                <a:cs typeface="Times New Roman" panose="02020603050405020304" pitchFamily="18" charset="0"/>
              </a:rPr>
              <a:t>This is </a:t>
            </a:r>
            <a:r>
              <a:rPr lang="en-GB" sz="2400" b="1" dirty="0">
                <a:latin typeface="Calibri" panose="020F0502020204030204" pitchFamily="34" charset="0"/>
                <a:ea typeface="Calibri" panose="020F0502020204030204" pitchFamily="34" charset="0"/>
                <a:cs typeface="Times New Roman" panose="02020603050405020304" pitchFamily="18" charset="0"/>
              </a:rPr>
              <a:t>Mia</a:t>
            </a:r>
            <a:r>
              <a:rPr lang="en-GB" sz="2400" dirty="0">
                <a:latin typeface="Calibri" panose="020F0502020204030204" pitchFamily="34" charset="0"/>
                <a:ea typeface="Calibri" panose="020F0502020204030204" pitchFamily="34" charset="0"/>
                <a:cs typeface="Times New Roman" panose="02020603050405020304" pitchFamily="18" charset="0"/>
              </a:rPr>
              <a:t>.</a:t>
            </a:r>
          </a:p>
        </p:txBody>
      </p:sp>
      <p:sp>
        <p:nvSpPr>
          <p:cNvPr id="4" name="Rectangle 3">
            <a:extLst>
              <a:ext uri="{FF2B5EF4-FFF2-40B4-BE49-F238E27FC236}">
                <a16:creationId xmlns:a16="http://schemas.microsoft.com/office/drawing/2014/main" id="{0CC69633-03FD-4C52-BD94-7EAF9E1BF7DA}"/>
              </a:ext>
            </a:extLst>
          </p:cNvPr>
          <p:cNvSpPr/>
          <p:nvPr/>
        </p:nvSpPr>
        <p:spPr>
          <a:xfrm>
            <a:off x="967880" y="4758173"/>
            <a:ext cx="7208240" cy="865173"/>
          </a:xfrm>
          <a:prstGeom prst="rect">
            <a:avLst/>
          </a:prstGeom>
        </p:spPr>
        <p:txBody>
          <a:bodyPr wrap="square">
            <a:spAutoFit/>
          </a:bodyPr>
          <a:lstStyle/>
          <a:p>
            <a:pPr algn="ctr">
              <a:lnSpc>
                <a:spcPct val="107000"/>
              </a:lnSpc>
              <a:spcAft>
                <a:spcPts val="600"/>
              </a:spcAft>
            </a:pPr>
            <a:r>
              <a:rPr lang="en-GB" sz="2400" dirty="0">
                <a:latin typeface="Calibri" panose="020F0502020204030204" pitchFamily="34" charset="0"/>
                <a:cs typeface="Times New Roman" panose="02020603050405020304" pitchFamily="18" charset="0"/>
              </a:rPr>
              <a:t>They met online and have been talking together online for over 2 months. </a:t>
            </a:r>
          </a:p>
        </p:txBody>
      </p:sp>
      <p:grpSp>
        <p:nvGrpSpPr>
          <p:cNvPr id="10" name="Group 9">
            <a:extLst>
              <a:ext uri="{FF2B5EF4-FFF2-40B4-BE49-F238E27FC236}">
                <a16:creationId xmlns:a16="http://schemas.microsoft.com/office/drawing/2014/main" id="{3B1BE4A2-2594-497D-B44C-3A5BE48713AB}"/>
              </a:ext>
            </a:extLst>
          </p:cNvPr>
          <p:cNvGrpSpPr/>
          <p:nvPr/>
        </p:nvGrpSpPr>
        <p:grpSpPr>
          <a:xfrm>
            <a:off x="4338157" y="1619249"/>
            <a:ext cx="4042445" cy="2663312"/>
            <a:chOff x="5784210" y="1015999"/>
            <a:chExt cx="5389926" cy="3551083"/>
          </a:xfrm>
        </p:grpSpPr>
        <p:sp>
          <p:nvSpPr>
            <p:cNvPr id="3" name="Rectangle 2">
              <a:extLst>
                <a:ext uri="{FF2B5EF4-FFF2-40B4-BE49-F238E27FC236}">
                  <a16:creationId xmlns:a16="http://schemas.microsoft.com/office/drawing/2014/main" id="{DAC31E40-7457-4880-9C41-A332F5E22858}"/>
                </a:ext>
              </a:extLst>
            </p:cNvPr>
            <p:cNvSpPr/>
            <p:nvPr/>
          </p:nvSpPr>
          <p:spPr>
            <a:xfrm>
              <a:off x="5784210" y="3940415"/>
              <a:ext cx="5389926" cy="626667"/>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cs typeface="Times New Roman" panose="02020603050405020304" pitchFamily="18" charset="0"/>
                </a:rPr>
                <a:t>And</a:t>
              </a:r>
              <a:r>
                <a:rPr lang="en-GB" sz="1350" dirty="0"/>
                <a:t> </a:t>
              </a:r>
              <a:r>
                <a:rPr lang="en-GB" sz="2400" dirty="0">
                  <a:latin typeface="Calibri" panose="020F0502020204030204" pitchFamily="34" charset="0"/>
                  <a:cs typeface="Times New Roman" panose="02020603050405020304" pitchFamily="18" charset="0"/>
                </a:rPr>
                <a:t>this is her boyfriend </a:t>
              </a:r>
              <a:r>
                <a:rPr lang="en-GB" sz="2400" b="1" dirty="0">
                  <a:latin typeface="Calibri" panose="020F0502020204030204" pitchFamily="34" charset="0"/>
                  <a:cs typeface="Times New Roman" panose="02020603050405020304" pitchFamily="18" charset="0"/>
                </a:rPr>
                <a:t>Jack</a:t>
              </a:r>
              <a:r>
                <a:rPr lang="en-GB" sz="2400" dirty="0">
                  <a:latin typeface="Calibri" panose="020F0502020204030204" pitchFamily="34" charset="0"/>
                  <a:cs typeface="Times New Roman" panose="02020603050405020304" pitchFamily="18" charset="0"/>
                </a:rPr>
                <a:t>. </a:t>
              </a:r>
            </a:p>
          </p:txBody>
        </p:sp>
        <p:pic>
          <p:nvPicPr>
            <p:cNvPr id="7" name="Picture 6" descr="A young person wearing a suit and tie&#10;&#10;Description automatically generated">
              <a:extLst>
                <a:ext uri="{FF2B5EF4-FFF2-40B4-BE49-F238E27FC236}">
                  <a16:creationId xmlns:a16="http://schemas.microsoft.com/office/drawing/2014/main" id="{437DEE66-EA36-4E34-B2F8-605FD259C6C0}"/>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6879771" y="1015999"/>
              <a:ext cx="2728686" cy="2746830"/>
            </a:xfrm>
            <a:prstGeom prst="roundRect">
              <a:avLst>
                <a:gd name="adj" fmla="val 8460"/>
              </a:avLst>
            </a:prstGeom>
          </p:spPr>
        </p:pic>
      </p:grpSp>
      <p:pic>
        <p:nvPicPr>
          <p:cNvPr id="9" name="Picture 8" descr="A person wearing a hat&#10;&#10;Description automatically generated">
            <a:extLst>
              <a:ext uri="{FF2B5EF4-FFF2-40B4-BE49-F238E27FC236}">
                <a16:creationId xmlns:a16="http://schemas.microsoft.com/office/drawing/2014/main" id="{576F8CD5-1455-4A54-8CDA-139ED429B1F8}"/>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a:stretch/>
        </p:blipFill>
        <p:spPr>
          <a:xfrm>
            <a:off x="1306285" y="1619249"/>
            <a:ext cx="2046515" cy="2074880"/>
          </a:xfrm>
          <a:prstGeom prst="roundRect">
            <a:avLst>
              <a:gd name="adj" fmla="val 9372"/>
            </a:avLst>
          </a:prstGeom>
        </p:spPr>
      </p:pic>
      <p:grpSp>
        <p:nvGrpSpPr>
          <p:cNvPr id="6" name="Group 5">
            <a:extLst>
              <a:ext uri="{FF2B5EF4-FFF2-40B4-BE49-F238E27FC236}">
                <a16:creationId xmlns:a16="http://schemas.microsoft.com/office/drawing/2014/main" id="{C8AC8D26-73D1-4ABC-BA60-96A46D10ECC0}"/>
              </a:ext>
            </a:extLst>
          </p:cNvPr>
          <p:cNvGrpSpPr/>
          <p:nvPr/>
        </p:nvGrpSpPr>
        <p:grpSpPr>
          <a:xfrm>
            <a:off x="0" y="182659"/>
            <a:ext cx="5563312" cy="658835"/>
            <a:chOff x="0" y="182659"/>
            <a:chExt cx="5563312" cy="658835"/>
          </a:xfrm>
        </p:grpSpPr>
        <p:grpSp>
          <p:nvGrpSpPr>
            <p:cNvPr id="5" name="Group 4">
              <a:extLst>
                <a:ext uri="{FF2B5EF4-FFF2-40B4-BE49-F238E27FC236}">
                  <a16:creationId xmlns:a16="http://schemas.microsoft.com/office/drawing/2014/main" id="{D3BAB311-6FF3-4D87-80B0-B70205F1D67E}"/>
                </a:ext>
              </a:extLst>
            </p:cNvPr>
            <p:cNvGrpSpPr/>
            <p:nvPr/>
          </p:nvGrpSpPr>
          <p:grpSpPr>
            <a:xfrm>
              <a:off x="0" y="245701"/>
              <a:ext cx="4766252" cy="554449"/>
              <a:chOff x="0" y="245701"/>
              <a:chExt cx="4766252" cy="554449"/>
            </a:xfrm>
          </p:grpSpPr>
          <p:sp>
            <p:nvSpPr>
              <p:cNvPr id="11" name="Flowchart: Data 10">
                <a:extLst>
                  <a:ext uri="{FF2B5EF4-FFF2-40B4-BE49-F238E27FC236}">
                    <a16:creationId xmlns:a16="http://schemas.microsoft.com/office/drawing/2014/main" id="{A848EEFC-7330-42D6-AA7B-692FD1251208}"/>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FA137134-A9B0-4DF1-A4CF-212270012477}"/>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ectangle 12">
              <a:extLst>
                <a:ext uri="{FF2B5EF4-FFF2-40B4-BE49-F238E27FC236}">
                  <a16:creationId xmlns:a16="http://schemas.microsoft.com/office/drawing/2014/main" id="{6D798021-B22A-4985-A002-517B15AA57FE}"/>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421360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FFEB1E-C11C-4FA9-8B74-01E8D733DD74}"/>
              </a:ext>
            </a:extLst>
          </p:cNvPr>
          <p:cNvSpPr/>
          <p:nvPr/>
        </p:nvSpPr>
        <p:spPr>
          <a:xfrm>
            <a:off x="384609" y="1645373"/>
            <a:ext cx="4773336" cy="1200329"/>
          </a:xfrm>
          <a:prstGeom prst="rect">
            <a:avLst/>
          </a:prstGeom>
        </p:spPr>
        <p:txBody>
          <a:bodyPr wrap="square">
            <a:spAutoFit/>
          </a:bodyPr>
          <a:lstStyle/>
          <a:p>
            <a:r>
              <a:rPr lang="en-GB" sz="2400" dirty="0">
                <a:latin typeface="Calibri" panose="020F0502020204030204" pitchFamily="34" charset="0"/>
                <a:cs typeface="Times New Roman" panose="02020603050405020304" pitchFamily="18" charset="0"/>
              </a:rPr>
              <a:t>Even</a:t>
            </a:r>
            <a:r>
              <a:rPr lang="en-GB" sz="1350" dirty="0">
                <a:latin typeface="Calibri" panose="020F0502020204030204" pitchFamily="34" charset="0"/>
                <a:cs typeface="Times New Roman" panose="02020603050405020304" pitchFamily="18" charset="0"/>
              </a:rPr>
              <a:t> </a:t>
            </a:r>
            <a:r>
              <a:rPr lang="en-GB" sz="2400" dirty="0">
                <a:latin typeface="Calibri" panose="020F0502020204030204" pitchFamily="34" charset="0"/>
                <a:cs typeface="Times New Roman" panose="02020603050405020304" pitchFamily="18" charset="0"/>
              </a:rPr>
              <a:t>though they have never met in real life, they really like each other and spend a lot of time chatting.</a:t>
            </a:r>
          </a:p>
        </p:txBody>
      </p:sp>
      <p:pic>
        <p:nvPicPr>
          <p:cNvPr id="5" name="Picture 4" descr="A close up of a logo&#10;&#10;Description automatically generated">
            <a:extLst>
              <a:ext uri="{FF2B5EF4-FFF2-40B4-BE49-F238E27FC236}">
                <a16:creationId xmlns:a16="http://schemas.microsoft.com/office/drawing/2014/main" id="{324F13FD-1A39-4346-8F88-EA299AF06ED2}"/>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5921830" y="1329312"/>
            <a:ext cx="1807028" cy="1678426"/>
          </a:xfrm>
          <a:prstGeom prst="rect">
            <a:avLst/>
          </a:prstGeom>
        </p:spPr>
      </p:pic>
      <p:grpSp>
        <p:nvGrpSpPr>
          <p:cNvPr id="12" name="Group 11">
            <a:extLst>
              <a:ext uri="{FF2B5EF4-FFF2-40B4-BE49-F238E27FC236}">
                <a16:creationId xmlns:a16="http://schemas.microsoft.com/office/drawing/2014/main" id="{853714C2-AFB4-4543-AA37-4AB347F3F078}"/>
              </a:ext>
            </a:extLst>
          </p:cNvPr>
          <p:cNvGrpSpPr/>
          <p:nvPr/>
        </p:nvGrpSpPr>
        <p:grpSpPr>
          <a:xfrm>
            <a:off x="517472" y="3490641"/>
            <a:ext cx="8113382" cy="2639136"/>
            <a:chOff x="658067" y="3663136"/>
            <a:chExt cx="10817842" cy="3518847"/>
          </a:xfrm>
        </p:grpSpPr>
        <p:sp>
          <p:nvSpPr>
            <p:cNvPr id="3" name="Rectangle 2">
              <a:extLst>
                <a:ext uri="{FF2B5EF4-FFF2-40B4-BE49-F238E27FC236}">
                  <a16:creationId xmlns:a16="http://schemas.microsoft.com/office/drawing/2014/main" id="{7967AA63-2178-4FC9-873D-A97ECBB0255F}"/>
                </a:ext>
              </a:extLst>
            </p:cNvPr>
            <p:cNvSpPr/>
            <p:nvPr/>
          </p:nvSpPr>
          <p:spPr>
            <a:xfrm>
              <a:off x="658067" y="4054773"/>
              <a:ext cx="5366158" cy="2207357"/>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cs typeface="Times New Roman" panose="02020603050405020304" pitchFamily="18" charset="0"/>
                </a:rPr>
                <a:t>They both enjoy football and like to share pictures of what matches they have played in or been to.  </a:t>
              </a:r>
            </a:p>
          </p:txBody>
        </p:sp>
        <p:pic>
          <p:nvPicPr>
            <p:cNvPr id="7" name="Picture 6" descr="A young girl holding a football ball&#10;&#10;Description automatically generated">
              <a:extLst>
                <a:ext uri="{FF2B5EF4-FFF2-40B4-BE49-F238E27FC236}">
                  <a16:creationId xmlns:a16="http://schemas.microsoft.com/office/drawing/2014/main" id="{7C53E7CC-C7FD-451E-8A00-73C41D151680}"/>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rot="21315175">
              <a:off x="6380839" y="3799416"/>
              <a:ext cx="2231571" cy="1487714"/>
            </a:xfrm>
            <a:prstGeom prst="roundRect">
              <a:avLst>
                <a:gd name="adj" fmla="val 11667"/>
              </a:avLst>
            </a:prstGeom>
          </p:spPr>
        </p:pic>
        <p:pic>
          <p:nvPicPr>
            <p:cNvPr id="9" name="Picture 8" descr="A group of young people playing football on a field&#10;&#10;Description automatically generated">
              <a:extLst>
                <a:ext uri="{FF2B5EF4-FFF2-40B4-BE49-F238E27FC236}">
                  <a16:creationId xmlns:a16="http://schemas.microsoft.com/office/drawing/2014/main" id="{69EE12FD-D359-4B60-9EFF-7FA60BAF7BD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247668">
              <a:off x="9128872" y="3663136"/>
              <a:ext cx="2347037" cy="1760277"/>
            </a:xfrm>
            <a:prstGeom prst="roundRect">
              <a:avLst>
                <a:gd name="adj" fmla="val 10323"/>
              </a:avLst>
            </a:prstGeom>
          </p:spPr>
        </p:pic>
        <p:pic>
          <p:nvPicPr>
            <p:cNvPr id="11" name="Picture 10" descr="A large crowd of people&#10;&#10;Description automatically generated">
              <a:extLst>
                <a:ext uri="{FF2B5EF4-FFF2-40B4-BE49-F238E27FC236}">
                  <a16:creationId xmlns:a16="http://schemas.microsoft.com/office/drawing/2014/main" id="{6BA909DF-7131-48AA-8149-5840241567D8}"/>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rot="21405857">
              <a:off x="7288228" y="5514692"/>
              <a:ext cx="2223053" cy="1667291"/>
            </a:xfrm>
            <a:prstGeom prst="roundRect">
              <a:avLst>
                <a:gd name="adj" fmla="val 12942"/>
              </a:avLst>
            </a:prstGeom>
          </p:spPr>
        </p:pic>
      </p:grpSp>
      <p:grpSp>
        <p:nvGrpSpPr>
          <p:cNvPr id="18" name="Group 17">
            <a:extLst>
              <a:ext uri="{FF2B5EF4-FFF2-40B4-BE49-F238E27FC236}">
                <a16:creationId xmlns:a16="http://schemas.microsoft.com/office/drawing/2014/main" id="{205C1D08-2AD1-478E-8492-96744AD92228}"/>
              </a:ext>
            </a:extLst>
          </p:cNvPr>
          <p:cNvGrpSpPr/>
          <p:nvPr/>
        </p:nvGrpSpPr>
        <p:grpSpPr>
          <a:xfrm>
            <a:off x="0" y="182659"/>
            <a:ext cx="5563312" cy="658835"/>
            <a:chOff x="0" y="182659"/>
            <a:chExt cx="5563312" cy="658835"/>
          </a:xfrm>
        </p:grpSpPr>
        <p:grpSp>
          <p:nvGrpSpPr>
            <p:cNvPr id="19" name="Group 18">
              <a:extLst>
                <a:ext uri="{FF2B5EF4-FFF2-40B4-BE49-F238E27FC236}">
                  <a16:creationId xmlns:a16="http://schemas.microsoft.com/office/drawing/2014/main" id="{7562E205-DB1A-4B1B-9CC3-10796974062A}"/>
                </a:ext>
              </a:extLst>
            </p:cNvPr>
            <p:cNvGrpSpPr/>
            <p:nvPr/>
          </p:nvGrpSpPr>
          <p:grpSpPr>
            <a:xfrm>
              <a:off x="0" y="245701"/>
              <a:ext cx="4766252" cy="554449"/>
              <a:chOff x="0" y="245701"/>
              <a:chExt cx="4766252" cy="554449"/>
            </a:xfrm>
          </p:grpSpPr>
          <p:sp>
            <p:nvSpPr>
              <p:cNvPr id="21" name="Flowchart: Data 20">
                <a:extLst>
                  <a:ext uri="{FF2B5EF4-FFF2-40B4-BE49-F238E27FC236}">
                    <a16:creationId xmlns:a16="http://schemas.microsoft.com/office/drawing/2014/main" id="{3827C1B2-0094-4062-A3E0-1F54A629B205}"/>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E62A19C0-A95C-49BB-93A4-6F39534BBC67}"/>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Rectangle 19">
              <a:extLst>
                <a:ext uri="{FF2B5EF4-FFF2-40B4-BE49-F238E27FC236}">
                  <a16:creationId xmlns:a16="http://schemas.microsoft.com/office/drawing/2014/main" id="{B2A52585-29C8-4DF0-A312-FB713399F711}"/>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326253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297809" y="2203927"/>
            <a:ext cx="4675407" cy="2204578"/>
          </a:xfrm>
          <a:prstGeom prst="rect">
            <a:avLst/>
          </a:prstGeom>
        </p:spPr>
        <p:txBody>
          <a:bodyPr wrap="square">
            <a:spAutoFit/>
          </a:bodyPr>
          <a:lstStyle/>
          <a:p>
            <a:pPr>
              <a:lnSpc>
                <a:spcPct val="107000"/>
              </a:lnSpc>
              <a:spcAft>
                <a:spcPts val="600"/>
              </a:spcAft>
            </a:pPr>
            <a:r>
              <a:rPr lang="en-GB" sz="2400" dirty="0">
                <a:latin typeface="Calibri" panose="020F0502020204030204" pitchFamily="34" charset="0"/>
                <a:cs typeface="Times New Roman" panose="02020603050405020304" pitchFamily="18" charset="0"/>
              </a:rPr>
              <a:t>Jack also likes Mia to send him pictures of what she is wearing.</a:t>
            </a:r>
          </a:p>
          <a:p>
            <a:pPr>
              <a:lnSpc>
                <a:spcPct val="107000"/>
              </a:lnSpc>
              <a:spcAft>
                <a:spcPts val="600"/>
              </a:spcAft>
            </a:pPr>
            <a:endParaRPr lang="en-GB" sz="2400" dirty="0">
              <a:latin typeface="Calibri" panose="020F0502020204030204" pitchFamily="34" charset="0"/>
              <a:cs typeface="Times New Roman" panose="02020603050405020304" pitchFamily="18" charset="0"/>
            </a:endParaRPr>
          </a:p>
          <a:p>
            <a:pPr>
              <a:lnSpc>
                <a:spcPct val="107000"/>
              </a:lnSpc>
              <a:spcAft>
                <a:spcPts val="600"/>
              </a:spcAft>
            </a:pPr>
            <a:r>
              <a:rPr lang="en-GB" sz="2400" dirty="0">
                <a:latin typeface="Calibri" panose="020F0502020204030204" pitchFamily="34" charset="0"/>
                <a:cs typeface="Times New Roman" panose="02020603050405020304" pitchFamily="18" charset="0"/>
              </a:rPr>
              <a:t>They live far apart so Jack says it makes him feel like they’re together. </a:t>
            </a:r>
          </a:p>
        </p:txBody>
      </p:sp>
      <p:pic>
        <p:nvPicPr>
          <p:cNvPr id="4" name="Picture 3" descr="A person wearing a hat&#10;&#10;Description automatically generated">
            <a:extLst>
              <a:ext uri="{FF2B5EF4-FFF2-40B4-BE49-F238E27FC236}">
                <a16:creationId xmlns:a16="http://schemas.microsoft.com/office/drawing/2014/main" id="{0E840C3E-861D-4058-82D2-E06A9329296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102244" y="2045112"/>
            <a:ext cx="3743948" cy="2499284"/>
          </a:xfrm>
          <a:prstGeom prst="roundRect">
            <a:avLst>
              <a:gd name="adj" fmla="val 8827"/>
            </a:avLst>
          </a:prstGeom>
        </p:spPr>
      </p:pic>
      <p:grpSp>
        <p:nvGrpSpPr>
          <p:cNvPr id="5" name="Group 4">
            <a:extLst>
              <a:ext uri="{FF2B5EF4-FFF2-40B4-BE49-F238E27FC236}">
                <a16:creationId xmlns:a16="http://schemas.microsoft.com/office/drawing/2014/main" id="{991854A6-7EBE-4C7E-BEFE-CCAB0BADFD82}"/>
              </a:ext>
            </a:extLst>
          </p:cNvPr>
          <p:cNvGrpSpPr/>
          <p:nvPr/>
        </p:nvGrpSpPr>
        <p:grpSpPr>
          <a:xfrm>
            <a:off x="0" y="182659"/>
            <a:ext cx="5563312" cy="658835"/>
            <a:chOff x="0" y="182659"/>
            <a:chExt cx="5563312" cy="658835"/>
          </a:xfrm>
        </p:grpSpPr>
        <p:grpSp>
          <p:nvGrpSpPr>
            <p:cNvPr id="6" name="Group 5">
              <a:extLst>
                <a:ext uri="{FF2B5EF4-FFF2-40B4-BE49-F238E27FC236}">
                  <a16:creationId xmlns:a16="http://schemas.microsoft.com/office/drawing/2014/main" id="{582E9D6A-4EE1-4C14-AA33-15AE71D42357}"/>
                </a:ext>
              </a:extLst>
            </p:cNvPr>
            <p:cNvGrpSpPr/>
            <p:nvPr/>
          </p:nvGrpSpPr>
          <p:grpSpPr>
            <a:xfrm>
              <a:off x="0" y="245701"/>
              <a:ext cx="4766252" cy="554449"/>
              <a:chOff x="0" y="245701"/>
              <a:chExt cx="4766252" cy="554449"/>
            </a:xfrm>
          </p:grpSpPr>
          <p:sp>
            <p:nvSpPr>
              <p:cNvPr id="8" name="Flowchart: Data 7">
                <a:extLst>
                  <a:ext uri="{FF2B5EF4-FFF2-40B4-BE49-F238E27FC236}">
                    <a16:creationId xmlns:a16="http://schemas.microsoft.com/office/drawing/2014/main" id="{A940F2B5-A05F-4F16-9835-B6169EEE8877}"/>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74EB379A-055E-4483-BC57-671D797DFE0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27A57CC2-B67D-4A0E-BE58-7E0C040A7A3E}"/>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736645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2213645" y="4185826"/>
            <a:ext cx="4716710"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One day Mia sends Jack a message, but he doesn’t reply straight away. </a:t>
            </a:r>
          </a:p>
        </p:txBody>
      </p:sp>
      <p:grpSp>
        <p:nvGrpSpPr>
          <p:cNvPr id="7" name="Group 6">
            <a:extLst>
              <a:ext uri="{FF2B5EF4-FFF2-40B4-BE49-F238E27FC236}">
                <a16:creationId xmlns:a16="http://schemas.microsoft.com/office/drawing/2014/main" id="{084B2F1E-4F7F-48E9-96E0-7F72BBA8DE3E}"/>
              </a:ext>
            </a:extLst>
          </p:cNvPr>
          <p:cNvGrpSpPr/>
          <p:nvPr/>
        </p:nvGrpSpPr>
        <p:grpSpPr>
          <a:xfrm>
            <a:off x="4572000" y="1757774"/>
            <a:ext cx="3069772" cy="914400"/>
            <a:chOff x="5747657" y="1200699"/>
            <a:chExt cx="4093029" cy="1219200"/>
          </a:xfrm>
        </p:grpSpPr>
        <p:sp>
          <p:nvSpPr>
            <p:cNvPr id="3" name="Rectangle: Rounded Corners 2">
              <a:extLst>
                <a:ext uri="{FF2B5EF4-FFF2-40B4-BE49-F238E27FC236}">
                  <a16:creationId xmlns:a16="http://schemas.microsoft.com/office/drawing/2014/main" id="{84CFE210-A9BD-4687-8DE2-FA6E97D02595}"/>
                </a:ext>
              </a:extLst>
            </p:cNvPr>
            <p:cNvSpPr/>
            <p:nvPr/>
          </p:nvSpPr>
          <p:spPr>
            <a:xfrm>
              <a:off x="5747657" y="1200699"/>
              <a:ext cx="4093029" cy="1219200"/>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4500" dirty="0"/>
                <a:t>Hi Jack </a:t>
              </a:r>
              <a:r>
                <a:rPr lang="en-GB" sz="4500" dirty="0">
                  <a:sym typeface="Wingdings" panose="05000000000000000000" pitchFamily="2" charset="2"/>
                </a:rPr>
                <a:t></a:t>
              </a:r>
              <a:endParaRPr lang="en-GB" sz="4500" dirty="0"/>
            </a:p>
          </p:txBody>
        </p:sp>
        <p:pic>
          <p:nvPicPr>
            <p:cNvPr id="5" name="Picture 4" descr="A close up of a logo&#10;&#10;Description automatically generated">
              <a:extLst>
                <a:ext uri="{FF2B5EF4-FFF2-40B4-BE49-F238E27FC236}">
                  <a16:creationId xmlns:a16="http://schemas.microsoft.com/office/drawing/2014/main" id="{0F37773E-E475-4598-AE17-FEC6B87841D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049424" y="1943100"/>
              <a:ext cx="476799" cy="476799"/>
            </a:xfrm>
            <a:prstGeom prst="rect">
              <a:avLst/>
            </a:prstGeom>
          </p:spPr>
        </p:pic>
        <p:pic>
          <p:nvPicPr>
            <p:cNvPr id="6" name="Picture 5" descr="A close up of a logo&#10;&#10;Description automatically generated">
              <a:extLst>
                <a:ext uri="{FF2B5EF4-FFF2-40B4-BE49-F238E27FC236}">
                  <a16:creationId xmlns:a16="http://schemas.microsoft.com/office/drawing/2014/main" id="{7E198E7C-4C6D-4BA0-A1F4-8F00E8A42E1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349530" y="1943100"/>
              <a:ext cx="476799" cy="476799"/>
            </a:xfrm>
            <a:prstGeom prst="rect">
              <a:avLst/>
            </a:prstGeom>
          </p:spPr>
        </p:pic>
      </p:grpSp>
      <p:grpSp>
        <p:nvGrpSpPr>
          <p:cNvPr id="8" name="Group 7">
            <a:extLst>
              <a:ext uri="{FF2B5EF4-FFF2-40B4-BE49-F238E27FC236}">
                <a16:creationId xmlns:a16="http://schemas.microsoft.com/office/drawing/2014/main" id="{50BD235E-5A0B-4D06-A3CB-E56405BD66AA}"/>
              </a:ext>
            </a:extLst>
          </p:cNvPr>
          <p:cNvGrpSpPr/>
          <p:nvPr/>
        </p:nvGrpSpPr>
        <p:grpSpPr>
          <a:xfrm>
            <a:off x="0" y="182659"/>
            <a:ext cx="5563312" cy="658835"/>
            <a:chOff x="0" y="182659"/>
            <a:chExt cx="5563312" cy="658835"/>
          </a:xfrm>
        </p:grpSpPr>
        <p:grpSp>
          <p:nvGrpSpPr>
            <p:cNvPr id="9" name="Group 8">
              <a:extLst>
                <a:ext uri="{FF2B5EF4-FFF2-40B4-BE49-F238E27FC236}">
                  <a16:creationId xmlns:a16="http://schemas.microsoft.com/office/drawing/2014/main" id="{E13FAE6F-DE23-4F0C-9AB2-BB935EEE4FEB}"/>
                </a:ext>
              </a:extLst>
            </p:cNvPr>
            <p:cNvGrpSpPr/>
            <p:nvPr/>
          </p:nvGrpSpPr>
          <p:grpSpPr>
            <a:xfrm>
              <a:off x="0" y="245701"/>
              <a:ext cx="4766252" cy="554449"/>
              <a:chOff x="0" y="245701"/>
              <a:chExt cx="4766252" cy="554449"/>
            </a:xfrm>
          </p:grpSpPr>
          <p:sp>
            <p:nvSpPr>
              <p:cNvPr id="11" name="Flowchart: Data 10">
                <a:extLst>
                  <a:ext uri="{FF2B5EF4-FFF2-40B4-BE49-F238E27FC236}">
                    <a16:creationId xmlns:a16="http://schemas.microsoft.com/office/drawing/2014/main" id="{CFC9F028-509E-41E5-8CBF-9A8DDBACF887}"/>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44B41362-18E7-46BE-AFED-C9E7CF333143}"/>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a:extLst>
                <a:ext uri="{FF2B5EF4-FFF2-40B4-BE49-F238E27FC236}">
                  <a16:creationId xmlns:a16="http://schemas.microsoft.com/office/drawing/2014/main" id="{1A5313E6-A834-4E71-A5AE-840D6FCDBF61}"/>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1642962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2213645" y="4670290"/>
            <a:ext cx="4716710" cy="830997"/>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She sends him 4 more messages before he sends a reply</a:t>
            </a:r>
            <a:r>
              <a:rPr lang="en-GB" sz="1350" dirty="0"/>
              <a:t>.</a:t>
            </a:r>
          </a:p>
        </p:txBody>
      </p:sp>
      <p:grpSp>
        <p:nvGrpSpPr>
          <p:cNvPr id="15" name="Group 14">
            <a:extLst>
              <a:ext uri="{FF2B5EF4-FFF2-40B4-BE49-F238E27FC236}">
                <a16:creationId xmlns:a16="http://schemas.microsoft.com/office/drawing/2014/main" id="{5EBEF381-29F8-4B22-BB41-0FDD1881E597}"/>
              </a:ext>
            </a:extLst>
          </p:cNvPr>
          <p:cNvGrpSpPr/>
          <p:nvPr/>
        </p:nvGrpSpPr>
        <p:grpSpPr>
          <a:xfrm>
            <a:off x="4931347" y="1252901"/>
            <a:ext cx="3069772" cy="606579"/>
            <a:chOff x="5762171" y="696729"/>
            <a:chExt cx="4093029" cy="808772"/>
          </a:xfrm>
        </p:grpSpPr>
        <p:sp>
          <p:nvSpPr>
            <p:cNvPr id="4" name="Rectangle: Rounded Corners 3">
              <a:extLst>
                <a:ext uri="{FF2B5EF4-FFF2-40B4-BE49-F238E27FC236}">
                  <a16:creationId xmlns:a16="http://schemas.microsoft.com/office/drawing/2014/main" id="{49262989-B7A1-4766-804D-F863A9AE10A9}"/>
                </a:ext>
              </a:extLst>
            </p:cNvPr>
            <p:cNvSpPr/>
            <p:nvPr/>
          </p:nvSpPr>
          <p:spPr>
            <a:xfrm>
              <a:off x="5762171" y="696729"/>
              <a:ext cx="4093029" cy="794256"/>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4050" dirty="0"/>
                <a:t>You ok?</a:t>
              </a:r>
            </a:p>
          </p:txBody>
        </p:sp>
        <p:pic>
          <p:nvPicPr>
            <p:cNvPr id="5" name="Picture 4" descr="A close up of a logo&#10;&#10;Description automatically generated">
              <a:extLst>
                <a:ext uri="{FF2B5EF4-FFF2-40B4-BE49-F238E27FC236}">
                  <a16:creationId xmlns:a16="http://schemas.microsoft.com/office/drawing/2014/main" id="{6F05A826-3911-4FAD-861F-67DF2BCDAAC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063938" y="1028702"/>
              <a:ext cx="476799" cy="476799"/>
            </a:xfrm>
            <a:prstGeom prst="rect">
              <a:avLst/>
            </a:prstGeom>
          </p:spPr>
        </p:pic>
        <p:pic>
          <p:nvPicPr>
            <p:cNvPr id="6" name="Picture 5" descr="A close up of a logo&#10;&#10;Description automatically generated">
              <a:extLst>
                <a:ext uri="{FF2B5EF4-FFF2-40B4-BE49-F238E27FC236}">
                  <a16:creationId xmlns:a16="http://schemas.microsoft.com/office/drawing/2014/main" id="{CADA3D46-F9B2-4FD5-9AE5-7C31FE606DB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364044" y="1028702"/>
              <a:ext cx="476799" cy="476799"/>
            </a:xfrm>
            <a:prstGeom prst="rect">
              <a:avLst/>
            </a:prstGeom>
          </p:spPr>
        </p:pic>
      </p:grpSp>
      <p:sp>
        <p:nvSpPr>
          <p:cNvPr id="17" name="Rectangle: Rounded Corners 16">
            <a:extLst>
              <a:ext uri="{FF2B5EF4-FFF2-40B4-BE49-F238E27FC236}">
                <a16:creationId xmlns:a16="http://schemas.microsoft.com/office/drawing/2014/main" id="{E99615C5-F541-4940-AF1A-CE08DC05D37A}"/>
              </a:ext>
            </a:extLst>
          </p:cNvPr>
          <p:cNvSpPr/>
          <p:nvPr/>
        </p:nvSpPr>
        <p:spPr>
          <a:xfrm>
            <a:off x="3897087" y="2084466"/>
            <a:ext cx="4093265"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4050" dirty="0"/>
              <a:t>Where are you?</a:t>
            </a:r>
          </a:p>
        </p:txBody>
      </p:sp>
      <p:pic>
        <p:nvPicPr>
          <p:cNvPr id="18" name="Picture 17" descr="A close up of a logo&#10;&#10;Description automatically generated">
            <a:extLst>
              <a:ext uri="{FF2B5EF4-FFF2-40B4-BE49-F238E27FC236}">
                <a16:creationId xmlns:a16="http://schemas.microsoft.com/office/drawing/2014/main" id="{63C047B9-20F6-432B-B5DF-606F48EF86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396905" y="2333446"/>
            <a:ext cx="357599" cy="357599"/>
          </a:xfrm>
          <a:prstGeom prst="rect">
            <a:avLst/>
          </a:prstGeom>
        </p:spPr>
      </p:pic>
      <p:pic>
        <p:nvPicPr>
          <p:cNvPr id="19" name="Picture 18" descr="A close up of a logo&#10;&#10;Description automatically generated">
            <a:extLst>
              <a:ext uri="{FF2B5EF4-FFF2-40B4-BE49-F238E27FC236}">
                <a16:creationId xmlns:a16="http://schemas.microsoft.com/office/drawing/2014/main" id="{CB3E240A-3F9E-4DF4-A3B7-8B09FF8A7C9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21984" y="2333446"/>
            <a:ext cx="357599" cy="357599"/>
          </a:xfrm>
          <a:prstGeom prst="rect">
            <a:avLst/>
          </a:prstGeom>
        </p:spPr>
      </p:pic>
      <p:sp>
        <p:nvSpPr>
          <p:cNvPr id="21" name="Rectangle: Rounded Corners 20">
            <a:extLst>
              <a:ext uri="{FF2B5EF4-FFF2-40B4-BE49-F238E27FC236}">
                <a16:creationId xmlns:a16="http://schemas.microsoft.com/office/drawing/2014/main" id="{A04DDDA7-52F6-400B-AA58-F9C9E14CF5BD}"/>
              </a:ext>
            </a:extLst>
          </p:cNvPr>
          <p:cNvSpPr/>
          <p:nvPr/>
        </p:nvSpPr>
        <p:spPr>
          <a:xfrm>
            <a:off x="1719944" y="2905144"/>
            <a:ext cx="6283041" cy="59569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4050" dirty="0"/>
              <a:t>Why are you ignoring me?</a:t>
            </a:r>
          </a:p>
        </p:txBody>
      </p:sp>
      <p:pic>
        <p:nvPicPr>
          <p:cNvPr id="22" name="Picture 21" descr="A close up of a logo&#10;&#10;Description automatically generated">
            <a:extLst>
              <a:ext uri="{FF2B5EF4-FFF2-40B4-BE49-F238E27FC236}">
                <a16:creationId xmlns:a16="http://schemas.microsoft.com/office/drawing/2014/main" id="{62ECB5E3-44CF-41E3-A21F-AE4CFB52792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409538" y="3154124"/>
            <a:ext cx="357599" cy="357599"/>
          </a:xfrm>
          <a:prstGeom prst="rect">
            <a:avLst/>
          </a:prstGeom>
        </p:spPr>
      </p:pic>
      <p:pic>
        <p:nvPicPr>
          <p:cNvPr id="23" name="Picture 22" descr="A close up of a logo&#10;&#10;Description automatically generated">
            <a:extLst>
              <a:ext uri="{FF2B5EF4-FFF2-40B4-BE49-F238E27FC236}">
                <a16:creationId xmlns:a16="http://schemas.microsoft.com/office/drawing/2014/main" id="{8ABFA13D-C996-436B-ADD1-1E91A94BF9B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34617" y="3154124"/>
            <a:ext cx="357599" cy="357599"/>
          </a:xfrm>
          <a:prstGeom prst="rect">
            <a:avLst/>
          </a:prstGeom>
        </p:spPr>
      </p:pic>
      <p:grpSp>
        <p:nvGrpSpPr>
          <p:cNvPr id="24" name="Group 23">
            <a:extLst>
              <a:ext uri="{FF2B5EF4-FFF2-40B4-BE49-F238E27FC236}">
                <a16:creationId xmlns:a16="http://schemas.microsoft.com/office/drawing/2014/main" id="{F8790A20-C227-4C5D-9300-ED308EAB086D}"/>
              </a:ext>
            </a:extLst>
          </p:cNvPr>
          <p:cNvGrpSpPr/>
          <p:nvPr/>
        </p:nvGrpSpPr>
        <p:grpSpPr>
          <a:xfrm>
            <a:off x="4942588" y="3718471"/>
            <a:ext cx="3069772" cy="606579"/>
            <a:chOff x="5762171" y="696729"/>
            <a:chExt cx="4093028" cy="808772"/>
          </a:xfrm>
        </p:grpSpPr>
        <p:sp>
          <p:nvSpPr>
            <p:cNvPr id="25" name="Rectangle: Rounded Corners 24">
              <a:extLst>
                <a:ext uri="{FF2B5EF4-FFF2-40B4-BE49-F238E27FC236}">
                  <a16:creationId xmlns:a16="http://schemas.microsoft.com/office/drawing/2014/main" id="{BB9B62A3-996A-41BB-8055-CD3207399C99}"/>
                </a:ext>
              </a:extLst>
            </p:cNvPr>
            <p:cNvSpPr/>
            <p:nvPr/>
          </p:nvSpPr>
          <p:spPr>
            <a:xfrm>
              <a:off x="5762171" y="696729"/>
              <a:ext cx="4093029" cy="794256"/>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4050" dirty="0"/>
                <a:t>JACK!!!</a:t>
              </a:r>
            </a:p>
          </p:txBody>
        </p:sp>
        <p:pic>
          <p:nvPicPr>
            <p:cNvPr id="26" name="Picture 25" descr="A close up of a logo&#10;&#10;Description automatically generated">
              <a:extLst>
                <a:ext uri="{FF2B5EF4-FFF2-40B4-BE49-F238E27FC236}">
                  <a16:creationId xmlns:a16="http://schemas.microsoft.com/office/drawing/2014/main" id="{1BB6009A-A2B0-48B5-A9E9-6CAA98E49EC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063938" y="1028702"/>
              <a:ext cx="476799" cy="476799"/>
            </a:xfrm>
            <a:prstGeom prst="rect">
              <a:avLst/>
            </a:prstGeom>
          </p:spPr>
        </p:pic>
        <p:pic>
          <p:nvPicPr>
            <p:cNvPr id="27" name="Picture 26" descr="A close up of a logo&#10;&#10;Description automatically generated">
              <a:extLst>
                <a:ext uri="{FF2B5EF4-FFF2-40B4-BE49-F238E27FC236}">
                  <a16:creationId xmlns:a16="http://schemas.microsoft.com/office/drawing/2014/main" id="{97DBD2BF-F493-4A49-ADBB-705C22DF163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364044" y="1028702"/>
              <a:ext cx="476799" cy="476799"/>
            </a:xfrm>
            <a:prstGeom prst="rect">
              <a:avLst/>
            </a:prstGeom>
          </p:spPr>
        </p:pic>
      </p:grpSp>
      <p:grpSp>
        <p:nvGrpSpPr>
          <p:cNvPr id="20" name="Group 19">
            <a:extLst>
              <a:ext uri="{FF2B5EF4-FFF2-40B4-BE49-F238E27FC236}">
                <a16:creationId xmlns:a16="http://schemas.microsoft.com/office/drawing/2014/main" id="{9136AD18-EE3C-43B1-BAA2-EA2789EA6A67}"/>
              </a:ext>
            </a:extLst>
          </p:cNvPr>
          <p:cNvGrpSpPr/>
          <p:nvPr/>
        </p:nvGrpSpPr>
        <p:grpSpPr>
          <a:xfrm>
            <a:off x="0" y="182659"/>
            <a:ext cx="5563312" cy="658835"/>
            <a:chOff x="0" y="182659"/>
            <a:chExt cx="5563312" cy="658835"/>
          </a:xfrm>
        </p:grpSpPr>
        <p:grpSp>
          <p:nvGrpSpPr>
            <p:cNvPr id="28" name="Group 27">
              <a:extLst>
                <a:ext uri="{FF2B5EF4-FFF2-40B4-BE49-F238E27FC236}">
                  <a16:creationId xmlns:a16="http://schemas.microsoft.com/office/drawing/2014/main" id="{4074F54E-C9F5-44A3-B7C5-2B0D8F1818DA}"/>
                </a:ext>
              </a:extLst>
            </p:cNvPr>
            <p:cNvGrpSpPr/>
            <p:nvPr/>
          </p:nvGrpSpPr>
          <p:grpSpPr>
            <a:xfrm>
              <a:off x="0" y="245701"/>
              <a:ext cx="4766252" cy="554449"/>
              <a:chOff x="0" y="245701"/>
              <a:chExt cx="4766252" cy="554449"/>
            </a:xfrm>
          </p:grpSpPr>
          <p:sp>
            <p:nvSpPr>
              <p:cNvPr id="30" name="Flowchart: Data 29">
                <a:extLst>
                  <a:ext uri="{FF2B5EF4-FFF2-40B4-BE49-F238E27FC236}">
                    <a16:creationId xmlns:a16="http://schemas.microsoft.com/office/drawing/2014/main" id="{A2DC73EF-1391-47A5-B9AA-FD7D3E12921F}"/>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93F20E55-9D16-4C46-8AA2-7B86E1EBD32F}"/>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Rectangle 28">
              <a:extLst>
                <a:ext uri="{FF2B5EF4-FFF2-40B4-BE49-F238E27FC236}">
                  <a16:creationId xmlns:a16="http://schemas.microsoft.com/office/drawing/2014/main" id="{330AFA45-A7AE-41DF-BC6D-56083D50B5CE}"/>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3707687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1195432" y="4670290"/>
            <a:ext cx="6826541" cy="1038746"/>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Jack replied but Mia was a bit confused by Jack’s message and wasn’t quite sure what he meant. </a:t>
            </a:r>
          </a:p>
          <a:p>
            <a:pPr algn="ctr"/>
            <a:endParaRPr lang="en-GB" sz="1350" dirty="0"/>
          </a:p>
        </p:txBody>
      </p:sp>
      <p:sp>
        <p:nvSpPr>
          <p:cNvPr id="4" name="Rectangle: Rounded Corners 3">
            <a:extLst>
              <a:ext uri="{FF2B5EF4-FFF2-40B4-BE49-F238E27FC236}">
                <a16:creationId xmlns:a16="http://schemas.microsoft.com/office/drawing/2014/main" id="{9A4BB038-8F53-4F3C-8B8E-D412B643B647}"/>
              </a:ext>
            </a:extLst>
          </p:cNvPr>
          <p:cNvSpPr/>
          <p:nvPr/>
        </p:nvSpPr>
        <p:spPr>
          <a:xfrm>
            <a:off x="934174" y="1855746"/>
            <a:ext cx="4976769" cy="1984190"/>
          </a:xfrm>
          <a:prstGeom prst="roundRect">
            <a:avLst/>
          </a:prstGeom>
          <a:solidFill>
            <a:schemeClr val="bg1">
              <a:lumMod val="9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solidFill>
                  <a:schemeClr val="tx1"/>
                </a:solidFill>
              </a:rPr>
              <a:t>Been thinking. We need to make our relationship more real…</a:t>
            </a:r>
          </a:p>
        </p:txBody>
      </p:sp>
      <p:grpSp>
        <p:nvGrpSpPr>
          <p:cNvPr id="5" name="Group 4">
            <a:extLst>
              <a:ext uri="{FF2B5EF4-FFF2-40B4-BE49-F238E27FC236}">
                <a16:creationId xmlns:a16="http://schemas.microsoft.com/office/drawing/2014/main" id="{8807E7F2-98F4-4549-88CC-A0F7D2455940}"/>
              </a:ext>
            </a:extLst>
          </p:cNvPr>
          <p:cNvGrpSpPr/>
          <p:nvPr/>
        </p:nvGrpSpPr>
        <p:grpSpPr>
          <a:xfrm>
            <a:off x="0" y="182659"/>
            <a:ext cx="5563312" cy="658835"/>
            <a:chOff x="0" y="182659"/>
            <a:chExt cx="5563312" cy="658835"/>
          </a:xfrm>
        </p:grpSpPr>
        <p:grpSp>
          <p:nvGrpSpPr>
            <p:cNvPr id="6" name="Group 5">
              <a:extLst>
                <a:ext uri="{FF2B5EF4-FFF2-40B4-BE49-F238E27FC236}">
                  <a16:creationId xmlns:a16="http://schemas.microsoft.com/office/drawing/2014/main" id="{4146C7B9-0A82-480C-B7ED-B2A894EB1F2F}"/>
                </a:ext>
              </a:extLst>
            </p:cNvPr>
            <p:cNvGrpSpPr/>
            <p:nvPr/>
          </p:nvGrpSpPr>
          <p:grpSpPr>
            <a:xfrm>
              <a:off x="0" y="245701"/>
              <a:ext cx="4766252" cy="554449"/>
              <a:chOff x="0" y="245701"/>
              <a:chExt cx="4766252" cy="554449"/>
            </a:xfrm>
          </p:grpSpPr>
          <p:sp>
            <p:nvSpPr>
              <p:cNvPr id="8" name="Flowchart: Data 7">
                <a:extLst>
                  <a:ext uri="{FF2B5EF4-FFF2-40B4-BE49-F238E27FC236}">
                    <a16:creationId xmlns:a16="http://schemas.microsoft.com/office/drawing/2014/main" id="{AC2C0E43-67E2-42A5-9D3A-89F2AD71CECE}"/>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D6251F3F-6D1E-4062-B0CD-2D15ADD82403}"/>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9B293ED7-ABCB-4552-B23D-5D03E65B6B06}"/>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252381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95BF50-0F68-43B7-A536-C1CEA97E88C7}"/>
              </a:ext>
            </a:extLst>
          </p:cNvPr>
          <p:cNvSpPr/>
          <p:nvPr/>
        </p:nvSpPr>
        <p:spPr>
          <a:xfrm>
            <a:off x="1216426" y="4495340"/>
            <a:ext cx="6826541" cy="1408078"/>
          </a:xfrm>
          <a:prstGeom prst="rect">
            <a:avLst/>
          </a:prstGeom>
        </p:spPr>
        <p:txBody>
          <a:bodyPr wrap="square">
            <a:spAutoFit/>
          </a:bodyPr>
          <a:lstStyle/>
          <a:p>
            <a:pPr algn="ctr"/>
            <a:r>
              <a:rPr lang="en-GB" sz="2400" dirty="0">
                <a:latin typeface="Calibri" panose="020F0502020204030204" pitchFamily="34" charset="0"/>
                <a:cs typeface="Times New Roman" panose="02020603050405020304" pitchFamily="18" charset="0"/>
              </a:rPr>
              <a:t>Mia thought that Jack was asking to meet up with her. She replies saying they live too far apart as Jack lives in Birmingham and Mia lives in London. </a:t>
            </a:r>
          </a:p>
          <a:p>
            <a:pPr algn="ctr"/>
            <a:endParaRPr lang="en-GB" sz="1350" dirty="0"/>
          </a:p>
        </p:txBody>
      </p:sp>
      <p:sp>
        <p:nvSpPr>
          <p:cNvPr id="5" name="Rectangle: Rounded Corners 4">
            <a:extLst>
              <a:ext uri="{FF2B5EF4-FFF2-40B4-BE49-F238E27FC236}">
                <a16:creationId xmlns:a16="http://schemas.microsoft.com/office/drawing/2014/main" id="{991C5C17-2A4E-46D0-9130-C2F8E7EEF1DA}"/>
              </a:ext>
            </a:extLst>
          </p:cNvPr>
          <p:cNvSpPr/>
          <p:nvPr/>
        </p:nvSpPr>
        <p:spPr>
          <a:xfrm>
            <a:off x="4474029" y="1796688"/>
            <a:ext cx="3320143" cy="1926772"/>
          </a:xfrm>
          <a:prstGeom prst="roundRect">
            <a:avLst/>
          </a:prstGeom>
          <a:solidFill>
            <a:schemeClr val="accent6">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3600" dirty="0"/>
              <a:t>We can’t meet</a:t>
            </a:r>
          </a:p>
          <a:p>
            <a:r>
              <a:rPr lang="en-GB" sz="3600" dirty="0"/>
              <a:t>up! We live too far apart</a:t>
            </a:r>
          </a:p>
        </p:txBody>
      </p:sp>
      <p:pic>
        <p:nvPicPr>
          <p:cNvPr id="6" name="Picture 5" descr="A close up of a logo&#10;&#10;Description automatically generated">
            <a:extLst>
              <a:ext uri="{FF2B5EF4-FFF2-40B4-BE49-F238E27FC236}">
                <a16:creationId xmlns:a16="http://schemas.microsoft.com/office/drawing/2014/main" id="{F3D361FE-479B-49B1-8D18-04878796B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048325" y="3250201"/>
            <a:ext cx="357599" cy="357599"/>
          </a:xfrm>
          <a:prstGeom prst="rect">
            <a:avLst/>
          </a:prstGeom>
        </p:spPr>
      </p:pic>
      <p:pic>
        <p:nvPicPr>
          <p:cNvPr id="7" name="Picture 6" descr="A close up of a logo&#10;&#10;Description automatically generated">
            <a:extLst>
              <a:ext uri="{FF2B5EF4-FFF2-40B4-BE49-F238E27FC236}">
                <a16:creationId xmlns:a16="http://schemas.microsoft.com/office/drawing/2014/main" id="{0D2822E5-6CD1-411C-8352-C2A388705CA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273405" y="3250201"/>
            <a:ext cx="357599" cy="357599"/>
          </a:xfrm>
          <a:prstGeom prst="rect">
            <a:avLst/>
          </a:prstGeom>
        </p:spPr>
      </p:pic>
      <p:grpSp>
        <p:nvGrpSpPr>
          <p:cNvPr id="8" name="Group 7">
            <a:extLst>
              <a:ext uri="{FF2B5EF4-FFF2-40B4-BE49-F238E27FC236}">
                <a16:creationId xmlns:a16="http://schemas.microsoft.com/office/drawing/2014/main" id="{7E7A59C3-09C0-426F-8A46-1C47B193DF30}"/>
              </a:ext>
            </a:extLst>
          </p:cNvPr>
          <p:cNvGrpSpPr/>
          <p:nvPr/>
        </p:nvGrpSpPr>
        <p:grpSpPr>
          <a:xfrm>
            <a:off x="0" y="182659"/>
            <a:ext cx="5563312" cy="658835"/>
            <a:chOff x="0" y="182659"/>
            <a:chExt cx="5563312" cy="658835"/>
          </a:xfrm>
        </p:grpSpPr>
        <p:grpSp>
          <p:nvGrpSpPr>
            <p:cNvPr id="9" name="Group 8">
              <a:extLst>
                <a:ext uri="{FF2B5EF4-FFF2-40B4-BE49-F238E27FC236}">
                  <a16:creationId xmlns:a16="http://schemas.microsoft.com/office/drawing/2014/main" id="{3B1690AA-E1BA-483E-AF7B-66D5CA38DA36}"/>
                </a:ext>
              </a:extLst>
            </p:cNvPr>
            <p:cNvGrpSpPr/>
            <p:nvPr/>
          </p:nvGrpSpPr>
          <p:grpSpPr>
            <a:xfrm>
              <a:off x="0" y="245701"/>
              <a:ext cx="4766252" cy="554449"/>
              <a:chOff x="0" y="245701"/>
              <a:chExt cx="4766252" cy="554449"/>
            </a:xfrm>
          </p:grpSpPr>
          <p:sp>
            <p:nvSpPr>
              <p:cNvPr id="11" name="Flowchart: Data 10">
                <a:extLst>
                  <a:ext uri="{FF2B5EF4-FFF2-40B4-BE49-F238E27FC236}">
                    <a16:creationId xmlns:a16="http://schemas.microsoft.com/office/drawing/2014/main" id="{71FF48F3-CF73-4F35-996B-E80C1F968F41}"/>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89289A4F-CB3E-4B67-BE96-08485AD07855}"/>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a:extLst>
                <a:ext uri="{FF2B5EF4-FFF2-40B4-BE49-F238E27FC236}">
                  <a16:creationId xmlns:a16="http://schemas.microsoft.com/office/drawing/2014/main" id="{DE9E44AA-B486-4C98-A3D2-77790C504BE5}"/>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Pressure from others</a:t>
              </a:r>
            </a:p>
          </p:txBody>
        </p:sp>
      </p:grpSp>
    </p:spTree>
    <p:extLst>
      <p:ext uri="{BB962C8B-B14F-4D97-AF65-F5344CB8AC3E}">
        <p14:creationId xmlns:p14="http://schemas.microsoft.com/office/powerpoint/2010/main" val="2404033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TotalTime>
  <Words>1905</Words>
  <Application>Microsoft Office PowerPoint</Application>
  <PresentationFormat>On-screen Show (4:3)</PresentationFormat>
  <Paragraphs>155</Paragraphs>
  <Slides>19</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Would you share it online?</dc:title>
  <dc:creator>Kate Edwards</dc:creator>
  <cp:lastModifiedBy>Gareth Cort</cp:lastModifiedBy>
  <cp:revision>39</cp:revision>
  <dcterms:created xsi:type="dcterms:W3CDTF">2019-10-29T11:27:17Z</dcterms:created>
  <dcterms:modified xsi:type="dcterms:W3CDTF">2019-12-12T18:41:05Z</dcterms:modified>
</cp:coreProperties>
</file>