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56" r:id="rId2"/>
    <p:sldId id="257" r:id="rId3"/>
    <p:sldId id="277" r:id="rId4"/>
    <p:sldId id="283" r:id="rId5"/>
    <p:sldId id="258" r:id="rId6"/>
    <p:sldId id="296" r:id="rId7"/>
    <p:sldId id="278" r:id="rId8"/>
    <p:sldId id="279" r:id="rId9"/>
    <p:sldId id="280" r:id="rId10"/>
    <p:sldId id="281" r:id="rId11"/>
    <p:sldId id="282" r:id="rId12"/>
    <p:sldId id="284" r:id="rId13"/>
    <p:sldId id="297" r:id="rId14"/>
    <p:sldId id="286" r:id="rId15"/>
    <p:sldId id="298" r:id="rId16"/>
    <p:sldId id="293" r:id="rId17"/>
    <p:sldId id="295" r:id="rId18"/>
    <p:sldId id="294"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HelveticaNeue" panose="00000400000000000000"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921"/>
    <a:srgbClr val="00A2E7"/>
    <a:srgbClr val="528231"/>
    <a:srgbClr val="5A8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110" d="100"/>
          <a:sy n="110" d="100"/>
        </p:scale>
        <p:origin x="16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57C03-6CC1-447D-8B16-001D0646C1C8}" type="datetimeFigureOut">
              <a:rPr lang="en-GB" smtClean="0"/>
              <a:t>23/04/2019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5B0D9-905F-466F-9530-EE85D48874B2}" type="slidenum">
              <a:rPr lang="en-GB" smtClean="0"/>
              <a:t>‹#›</a:t>
            </a:fld>
            <a:endParaRPr lang="en-GB"/>
          </a:p>
        </p:txBody>
      </p:sp>
    </p:spTree>
    <p:extLst>
      <p:ext uri="{BB962C8B-B14F-4D97-AF65-F5344CB8AC3E}">
        <p14:creationId xmlns:p14="http://schemas.microsoft.com/office/powerpoint/2010/main" val="45084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 You may wish to establish these rules as a group and use these as a guide </a:t>
            </a:r>
          </a:p>
        </p:txBody>
      </p:sp>
      <p:sp>
        <p:nvSpPr>
          <p:cNvPr id="4" name="Slide Number Placeholder 3"/>
          <p:cNvSpPr>
            <a:spLocks noGrp="1"/>
          </p:cNvSpPr>
          <p:nvPr>
            <p:ph type="sldNum" sz="quarter" idx="5"/>
          </p:nvPr>
        </p:nvSpPr>
        <p:spPr/>
        <p:txBody>
          <a:bodyPr/>
          <a:lstStyle/>
          <a:p>
            <a:fld id="{61C5B0D9-905F-466F-9530-EE85D48874B2}" type="slidenum">
              <a:rPr lang="en-GB" smtClean="0"/>
              <a:t>4</a:t>
            </a:fld>
            <a:endParaRPr lang="en-GB"/>
          </a:p>
        </p:txBody>
      </p:sp>
    </p:spTree>
    <p:extLst>
      <p:ext uri="{BB962C8B-B14F-4D97-AF65-F5344CB8AC3E}">
        <p14:creationId xmlns:p14="http://schemas.microsoft.com/office/powerpoint/2010/main" val="186551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3609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29401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80750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33532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8F217-3A62-4D1D-9C25-1511BF6F07E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224714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8F217-3A62-4D1D-9C25-1511BF6F07E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308367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8F217-3A62-4D1D-9C25-1511BF6F07ED}" type="datetimeFigureOut">
              <a:rPr lang="en-GB" smtClean="0"/>
              <a:t>23/04/2019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6561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8F217-3A62-4D1D-9C25-1511BF6F07ED}" type="datetimeFigureOut">
              <a:rPr lang="en-GB" smtClean="0"/>
              <a:t>23/04/2019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218277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8F217-3A62-4D1D-9C25-1511BF6F07ED}" type="datetimeFigureOut">
              <a:rPr lang="en-GB" smtClean="0"/>
              <a:t>23/04/2019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38053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8F217-3A62-4D1D-9C25-1511BF6F07E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125142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8F217-3A62-4D1D-9C25-1511BF6F07E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DB35A-56E1-4ACB-8CF2-1C27F41191CD}" type="slidenum">
              <a:rPr lang="en-GB" smtClean="0"/>
              <a:t>‹#›</a:t>
            </a:fld>
            <a:endParaRPr lang="en-GB"/>
          </a:p>
        </p:txBody>
      </p:sp>
    </p:spTree>
    <p:extLst>
      <p:ext uri="{BB962C8B-B14F-4D97-AF65-F5344CB8AC3E}">
        <p14:creationId xmlns:p14="http://schemas.microsoft.com/office/powerpoint/2010/main" val="70334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8F217-3A62-4D1D-9C25-1511BF6F07ED}" type="datetimeFigureOut">
              <a:rPr lang="en-GB" smtClean="0"/>
              <a:t>23/04/2019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B35A-56E1-4ACB-8CF2-1C27F41191CD}" type="slidenum">
              <a:rPr lang="en-GB" smtClean="0"/>
              <a:t>‹#›</a:t>
            </a:fld>
            <a:endParaRPr lang="en-GB"/>
          </a:p>
        </p:txBody>
      </p:sp>
    </p:spTree>
    <p:extLst>
      <p:ext uri="{BB962C8B-B14F-4D97-AF65-F5344CB8AC3E}">
        <p14:creationId xmlns:p14="http://schemas.microsoft.com/office/powerpoint/2010/main" val="29832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hyperlink" Target="http://www.youngminds.org.uk/" TargetMode="External"/><Relationship Id="rId3" Type="http://schemas.openxmlformats.org/officeDocument/2006/relationships/image" Target="../media/image16.png"/><Relationship Id="rId7" Type="http://schemas.openxmlformats.org/officeDocument/2006/relationships/hyperlink" Target="http://www.ypfaceit.co.uk/"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creativecommons.org/licenses/by-nc-sa/4.0/" TargetMode="External"/><Relationship Id="rId5" Type="http://schemas.openxmlformats.org/officeDocument/2006/relationships/hyperlink" Target="http://www.childnet.com/resources/www.childnet.com/star"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EF3ED9C-C698-46F3-B3DE-F3EE2A7A758E}"/>
              </a:ext>
            </a:extLst>
          </p:cNvPr>
          <p:cNvPicPr>
            <a:picLocks noChangeAspect="1"/>
          </p:cNvPicPr>
          <p:nvPr/>
        </p:nvPicPr>
        <p:blipFill>
          <a:blip r:embed="rId2"/>
          <a:stretch>
            <a:fillRect/>
          </a:stretch>
        </p:blipFill>
        <p:spPr>
          <a:xfrm>
            <a:off x="-32333" y="-8831"/>
            <a:ext cx="6448425" cy="6848475"/>
          </a:xfrm>
          <a:prstGeom prst="rect">
            <a:avLst/>
          </a:prstGeom>
        </p:spPr>
      </p:pic>
      <p:pic>
        <p:nvPicPr>
          <p:cNvPr id="4" name="Picture 3">
            <a:extLst>
              <a:ext uri="{FF2B5EF4-FFF2-40B4-BE49-F238E27FC236}">
                <a16:creationId xmlns:a16="http://schemas.microsoft.com/office/drawing/2014/main" id="{07A9B521-CDF2-4371-A0B7-F58686F51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300" y="6028757"/>
            <a:ext cx="2425180" cy="664144"/>
          </a:xfrm>
          <a:prstGeom prst="rect">
            <a:avLst/>
          </a:prstGeom>
        </p:spPr>
      </p:pic>
      <p:sp>
        <p:nvSpPr>
          <p:cNvPr id="30" name="TextBox 29">
            <a:extLst>
              <a:ext uri="{FF2B5EF4-FFF2-40B4-BE49-F238E27FC236}">
                <a16:creationId xmlns:a16="http://schemas.microsoft.com/office/drawing/2014/main" id="{21CDACA2-F9C0-426E-8AC4-E244AD236910}"/>
              </a:ext>
            </a:extLst>
          </p:cNvPr>
          <p:cNvSpPr txBox="1"/>
          <p:nvPr/>
        </p:nvSpPr>
        <p:spPr>
          <a:xfrm>
            <a:off x="4365863" y="165099"/>
            <a:ext cx="3156470" cy="1015663"/>
          </a:xfrm>
          <a:prstGeom prst="rect">
            <a:avLst/>
          </a:prstGeom>
          <a:noFill/>
        </p:spPr>
        <p:txBody>
          <a:bodyPr wrap="square" rtlCol="0">
            <a:spAutoFit/>
          </a:bodyPr>
          <a:lstStyle/>
          <a:p>
            <a:r>
              <a:rPr lang="en-GB" sz="6000" dirty="0">
                <a:solidFill>
                  <a:srgbClr val="00A2E7"/>
                </a:solidFill>
                <a:latin typeface="Helvetica Neue" pitchFamily="50" charset="0"/>
              </a:rPr>
              <a:t>MYTH</a:t>
            </a:r>
          </a:p>
        </p:txBody>
      </p:sp>
      <p:sp>
        <p:nvSpPr>
          <p:cNvPr id="31" name="TextBox 30">
            <a:extLst>
              <a:ext uri="{FF2B5EF4-FFF2-40B4-BE49-F238E27FC236}">
                <a16:creationId xmlns:a16="http://schemas.microsoft.com/office/drawing/2014/main" id="{13E30DFB-CF08-4134-986F-332E628FC406}"/>
              </a:ext>
            </a:extLst>
          </p:cNvPr>
          <p:cNvSpPr txBox="1"/>
          <p:nvPr/>
        </p:nvSpPr>
        <p:spPr>
          <a:xfrm>
            <a:off x="4719320" y="1010841"/>
            <a:ext cx="1437889" cy="1015663"/>
          </a:xfrm>
          <a:prstGeom prst="rect">
            <a:avLst/>
          </a:prstGeom>
          <a:noFill/>
        </p:spPr>
        <p:txBody>
          <a:bodyPr wrap="square" rtlCol="0">
            <a:spAutoFit/>
          </a:bodyPr>
          <a:lstStyle/>
          <a:p>
            <a:r>
              <a:rPr lang="en-GB" sz="6000" dirty="0">
                <a:solidFill>
                  <a:srgbClr val="00A2E7"/>
                </a:solidFill>
                <a:latin typeface="Helvetica Neue" pitchFamily="50" charset="0"/>
              </a:rPr>
              <a:t>VS</a:t>
            </a:r>
            <a:endParaRPr lang="en-GB" sz="7200" dirty="0">
              <a:solidFill>
                <a:srgbClr val="00A2E7"/>
              </a:solidFill>
              <a:latin typeface="Helvetica Neue" pitchFamily="50" charset="0"/>
            </a:endParaRPr>
          </a:p>
        </p:txBody>
      </p:sp>
      <p:sp>
        <p:nvSpPr>
          <p:cNvPr id="32" name="TextBox 31">
            <a:extLst>
              <a:ext uri="{FF2B5EF4-FFF2-40B4-BE49-F238E27FC236}">
                <a16:creationId xmlns:a16="http://schemas.microsoft.com/office/drawing/2014/main" id="{4195FAD4-1F7E-43DE-A1D2-3BCC455F5DE1}"/>
              </a:ext>
            </a:extLst>
          </p:cNvPr>
          <p:cNvSpPr txBox="1"/>
          <p:nvPr/>
        </p:nvSpPr>
        <p:spPr>
          <a:xfrm>
            <a:off x="5000183" y="1856583"/>
            <a:ext cx="3552651" cy="1015663"/>
          </a:xfrm>
          <a:prstGeom prst="rect">
            <a:avLst/>
          </a:prstGeom>
          <a:noFill/>
        </p:spPr>
        <p:txBody>
          <a:bodyPr wrap="square" rtlCol="0">
            <a:spAutoFit/>
          </a:bodyPr>
          <a:lstStyle/>
          <a:p>
            <a:r>
              <a:rPr lang="en-GB" sz="6000" dirty="0">
                <a:solidFill>
                  <a:srgbClr val="00A2E7"/>
                </a:solidFill>
                <a:latin typeface="Helvetica Neue" pitchFamily="50" charset="0"/>
              </a:rPr>
              <a:t>REALITY</a:t>
            </a:r>
          </a:p>
        </p:txBody>
      </p:sp>
      <p:sp>
        <p:nvSpPr>
          <p:cNvPr id="33" name="TextBox 32">
            <a:extLst>
              <a:ext uri="{FF2B5EF4-FFF2-40B4-BE49-F238E27FC236}">
                <a16:creationId xmlns:a16="http://schemas.microsoft.com/office/drawing/2014/main" id="{A81E543D-0AC0-43A6-BD34-2E9B5759C4E1}"/>
              </a:ext>
            </a:extLst>
          </p:cNvPr>
          <p:cNvSpPr txBox="1"/>
          <p:nvPr/>
        </p:nvSpPr>
        <p:spPr>
          <a:xfrm>
            <a:off x="5298564" y="2881274"/>
            <a:ext cx="3664153" cy="523220"/>
          </a:xfrm>
          <a:prstGeom prst="rect">
            <a:avLst/>
          </a:prstGeom>
          <a:noFill/>
        </p:spPr>
        <p:txBody>
          <a:bodyPr wrap="square" rtlCol="0">
            <a:spAutoFit/>
          </a:bodyPr>
          <a:lstStyle/>
          <a:p>
            <a:r>
              <a:rPr lang="en-GB" sz="2800" dirty="0">
                <a:latin typeface="Helvetica Neue" pitchFamily="50" charset="0"/>
              </a:rPr>
              <a:t>Body Image</a:t>
            </a:r>
          </a:p>
        </p:txBody>
      </p:sp>
      <p:sp>
        <p:nvSpPr>
          <p:cNvPr id="34" name="TextBox 33">
            <a:extLst>
              <a:ext uri="{FF2B5EF4-FFF2-40B4-BE49-F238E27FC236}">
                <a16:creationId xmlns:a16="http://schemas.microsoft.com/office/drawing/2014/main" id="{D0F0F880-6C3B-4D76-A28A-A24A8CCD0088}"/>
              </a:ext>
            </a:extLst>
          </p:cNvPr>
          <p:cNvSpPr txBox="1"/>
          <p:nvPr/>
        </p:nvSpPr>
        <p:spPr>
          <a:xfrm>
            <a:off x="5462980" y="3373717"/>
            <a:ext cx="2425180" cy="523220"/>
          </a:xfrm>
          <a:prstGeom prst="rect">
            <a:avLst/>
          </a:prstGeom>
          <a:noFill/>
        </p:spPr>
        <p:txBody>
          <a:bodyPr wrap="square" rtlCol="0">
            <a:spAutoFit/>
          </a:bodyPr>
          <a:lstStyle/>
          <a:p>
            <a:r>
              <a:rPr lang="en-GB" sz="2800" dirty="0">
                <a:latin typeface="Helvetica Neue" pitchFamily="50" charset="0"/>
              </a:rPr>
              <a:t>Lesson Plan</a:t>
            </a:r>
          </a:p>
        </p:txBody>
      </p:sp>
    </p:spTree>
    <p:extLst>
      <p:ext uri="{BB962C8B-B14F-4D97-AF65-F5344CB8AC3E}">
        <p14:creationId xmlns:p14="http://schemas.microsoft.com/office/powerpoint/2010/main" val="238108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041C76B-60C5-4D3E-B9C2-F6403037DB59}"/>
              </a:ext>
            </a:extLst>
          </p:cNvPr>
          <p:cNvPicPr>
            <a:picLocks noChangeAspect="1"/>
          </p:cNvPicPr>
          <p:nvPr/>
        </p:nvPicPr>
        <p:blipFill rotWithShape="1">
          <a:blip r:embed="rId2">
            <a:extLst>
              <a:ext uri="{28A0092B-C50C-407E-A947-70E740481C1C}">
                <a14:useLocalDpi xmlns:a14="http://schemas.microsoft.com/office/drawing/2010/main" val="0"/>
              </a:ext>
            </a:extLst>
          </a:blip>
          <a:srcRect l="15678" r="10259"/>
          <a:stretch/>
        </p:blipFill>
        <p:spPr>
          <a:xfrm>
            <a:off x="172985" y="157803"/>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74246520-52BE-4118-884D-F19C7A33B780}"/>
              </a:ext>
            </a:extLst>
          </p:cNvPr>
          <p:cNvSpPr txBox="1"/>
          <p:nvPr/>
        </p:nvSpPr>
        <p:spPr>
          <a:xfrm>
            <a:off x="1671135" y="255463"/>
            <a:ext cx="5138058" cy="1200329"/>
          </a:xfrm>
          <a:prstGeom prst="rect">
            <a:avLst/>
          </a:prstGeom>
          <a:noFill/>
        </p:spPr>
        <p:txBody>
          <a:bodyPr wrap="square" rtlCol="0">
            <a:spAutoFit/>
          </a:bodyPr>
          <a:lstStyle/>
          <a:p>
            <a:r>
              <a:rPr lang="en-GB" sz="3600" dirty="0">
                <a:latin typeface="Helvetica Neue" pitchFamily="50" charset="0"/>
              </a:rPr>
              <a:t>Sadie</a:t>
            </a:r>
          </a:p>
          <a:p>
            <a:r>
              <a:rPr lang="en-GB" sz="3600" dirty="0">
                <a:latin typeface="HelveticaNeue" panose="00000400000000000000" pitchFamily="2" charset="0"/>
              </a:rPr>
              <a:t>“It’s what people think”</a:t>
            </a:r>
          </a:p>
        </p:txBody>
      </p:sp>
      <p:pic>
        <p:nvPicPr>
          <p:cNvPr id="29" name="Picture 28">
            <a:extLst>
              <a:ext uri="{FF2B5EF4-FFF2-40B4-BE49-F238E27FC236}">
                <a16:creationId xmlns:a16="http://schemas.microsoft.com/office/drawing/2014/main" id="{EA289614-933E-4A11-B5E8-764D7E4759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6891" y="4251223"/>
            <a:ext cx="4705159" cy="2351314"/>
          </a:xfrm>
          <a:prstGeom prst="rect">
            <a:avLst/>
          </a:prstGeom>
        </p:spPr>
      </p:pic>
      <p:pic>
        <p:nvPicPr>
          <p:cNvPr id="38" name="Picture 37">
            <a:extLst>
              <a:ext uri="{FF2B5EF4-FFF2-40B4-BE49-F238E27FC236}">
                <a16:creationId xmlns:a16="http://schemas.microsoft.com/office/drawing/2014/main" id="{5ABD60B2-5FB2-41E3-BAF6-A0DA8B20C3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216564" y="1568415"/>
            <a:ext cx="3600617" cy="1967846"/>
          </a:xfrm>
          <a:prstGeom prst="rect">
            <a:avLst/>
          </a:prstGeom>
        </p:spPr>
      </p:pic>
      <p:pic>
        <p:nvPicPr>
          <p:cNvPr id="18" name="Picture 17">
            <a:extLst>
              <a:ext uri="{FF2B5EF4-FFF2-40B4-BE49-F238E27FC236}">
                <a16:creationId xmlns:a16="http://schemas.microsoft.com/office/drawing/2014/main" id="{C17E7249-C610-4FC9-8F82-F936C6376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2074" y="3648884"/>
            <a:ext cx="3588941" cy="2722630"/>
          </a:xfrm>
          <a:prstGeom prst="rect">
            <a:avLst/>
          </a:prstGeom>
        </p:spPr>
      </p:pic>
      <p:pic>
        <p:nvPicPr>
          <p:cNvPr id="19" name="Picture 18">
            <a:extLst>
              <a:ext uri="{FF2B5EF4-FFF2-40B4-BE49-F238E27FC236}">
                <a16:creationId xmlns:a16="http://schemas.microsoft.com/office/drawing/2014/main" id="{5D2E4EFD-65E2-4A5E-BFEF-F87C5FF95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85" y="1520402"/>
            <a:ext cx="4399015" cy="2848480"/>
          </a:xfrm>
          <a:prstGeom prst="rect">
            <a:avLst/>
          </a:prstGeom>
        </p:spPr>
      </p:pic>
      <p:sp>
        <p:nvSpPr>
          <p:cNvPr id="2" name="Rectangle 1">
            <a:extLst>
              <a:ext uri="{FF2B5EF4-FFF2-40B4-BE49-F238E27FC236}">
                <a16:creationId xmlns:a16="http://schemas.microsoft.com/office/drawing/2014/main" id="{0D2520DE-2DCA-4F6E-BC21-86E34D32963C}"/>
              </a:ext>
            </a:extLst>
          </p:cNvPr>
          <p:cNvSpPr/>
          <p:nvPr/>
        </p:nvSpPr>
        <p:spPr>
          <a:xfrm>
            <a:off x="365945" y="1946498"/>
            <a:ext cx="3944798" cy="1323439"/>
          </a:xfrm>
          <a:prstGeom prst="rect">
            <a:avLst/>
          </a:prstGeom>
        </p:spPr>
        <p:txBody>
          <a:bodyPr wrap="square">
            <a:spAutoFit/>
          </a:bodyPr>
          <a:lstStyle/>
          <a:p>
            <a:r>
              <a:rPr lang="en-GB" sz="1600" dirty="0">
                <a:solidFill>
                  <a:schemeClr val="bg1"/>
                </a:solidFill>
                <a:latin typeface="HelveticaNeue" panose="00000400000000000000" pitchFamily="2" charset="0"/>
              </a:rPr>
              <a:t>Sadie talks about how some people may take down a picture if it doesn’t get a nice comment. What has more impact – a positive or a negative comment online and why do you think this is? </a:t>
            </a:r>
          </a:p>
        </p:txBody>
      </p:sp>
      <p:sp>
        <p:nvSpPr>
          <p:cNvPr id="3" name="Rectangle 2">
            <a:extLst>
              <a:ext uri="{FF2B5EF4-FFF2-40B4-BE49-F238E27FC236}">
                <a16:creationId xmlns:a16="http://schemas.microsoft.com/office/drawing/2014/main" id="{C2DDB309-CD04-4AE7-A5F7-FCAD0C706BFB}"/>
              </a:ext>
            </a:extLst>
          </p:cNvPr>
          <p:cNvSpPr/>
          <p:nvPr/>
        </p:nvSpPr>
        <p:spPr>
          <a:xfrm>
            <a:off x="5349868" y="1806888"/>
            <a:ext cx="3452799" cy="1077218"/>
          </a:xfrm>
          <a:prstGeom prst="rect">
            <a:avLst/>
          </a:prstGeom>
        </p:spPr>
        <p:txBody>
          <a:bodyPr wrap="square">
            <a:spAutoFit/>
          </a:bodyPr>
          <a:lstStyle/>
          <a:p>
            <a:r>
              <a:rPr lang="en-GB" sz="1600" dirty="0">
                <a:latin typeface="HelveticaNeue" panose="00000400000000000000" pitchFamily="2" charset="0"/>
              </a:rPr>
              <a:t>Sadie talks about ‘body shaming.’ What is body shaming? How does it happen online and how does it make people feel? </a:t>
            </a:r>
          </a:p>
        </p:txBody>
      </p:sp>
      <p:sp>
        <p:nvSpPr>
          <p:cNvPr id="5" name="Rectangle 4">
            <a:extLst>
              <a:ext uri="{FF2B5EF4-FFF2-40B4-BE49-F238E27FC236}">
                <a16:creationId xmlns:a16="http://schemas.microsoft.com/office/drawing/2014/main" id="{DFC68053-5256-4359-A345-E575BF6289C4}"/>
              </a:ext>
            </a:extLst>
          </p:cNvPr>
          <p:cNvSpPr/>
          <p:nvPr/>
        </p:nvSpPr>
        <p:spPr>
          <a:xfrm>
            <a:off x="630050" y="4551751"/>
            <a:ext cx="4572000" cy="1077218"/>
          </a:xfrm>
          <a:prstGeom prst="rect">
            <a:avLst/>
          </a:prstGeom>
        </p:spPr>
        <p:txBody>
          <a:bodyPr>
            <a:spAutoFit/>
          </a:bodyPr>
          <a:lstStyle/>
          <a:p>
            <a:r>
              <a:rPr lang="en-GB" sz="1600" dirty="0">
                <a:latin typeface="HelveticaNeue" panose="00000400000000000000" pitchFamily="2" charset="0"/>
              </a:rPr>
              <a:t>Sadie challenges the idea that ‘only good people should post pictures online’ and is confident in ignoring the online pressures on body image. What do you think her strategy is? </a:t>
            </a:r>
          </a:p>
        </p:txBody>
      </p:sp>
      <p:sp>
        <p:nvSpPr>
          <p:cNvPr id="6" name="Rectangle 5">
            <a:extLst>
              <a:ext uri="{FF2B5EF4-FFF2-40B4-BE49-F238E27FC236}">
                <a16:creationId xmlns:a16="http://schemas.microsoft.com/office/drawing/2014/main" id="{33B6B02E-E6C7-4D8F-922B-85A5E407E5E1}"/>
              </a:ext>
            </a:extLst>
          </p:cNvPr>
          <p:cNvSpPr/>
          <p:nvPr/>
        </p:nvSpPr>
        <p:spPr>
          <a:xfrm>
            <a:off x="5696859" y="4079189"/>
            <a:ext cx="3105810" cy="1323439"/>
          </a:xfrm>
          <a:prstGeom prst="rect">
            <a:avLst/>
          </a:prstGeom>
        </p:spPr>
        <p:txBody>
          <a:bodyPr wrap="square">
            <a:spAutoFit/>
          </a:bodyPr>
          <a:lstStyle/>
          <a:p>
            <a:r>
              <a:rPr lang="en-GB" sz="1600" dirty="0">
                <a:latin typeface="HelveticaNeue" panose="00000400000000000000" pitchFamily="2" charset="0"/>
              </a:rPr>
              <a:t>Can being online ever support someone to make healthy choices or improve how they feel about themselves and how does it do this?</a:t>
            </a:r>
          </a:p>
        </p:txBody>
      </p:sp>
    </p:spTree>
    <p:extLst>
      <p:ext uri="{BB962C8B-B14F-4D97-AF65-F5344CB8AC3E}">
        <p14:creationId xmlns:p14="http://schemas.microsoft.com/office/powerpoint/2010/main" val="239882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07FA67-60BB-4FC1-8161-6E3E016801B6}"/>
              </a:ext>
            </a:extLst>
          </p:cNvPr>
          <p:cNvPicPr>
            <a:picLocks noChangeAspect="1"/>
          </p:cNvPicPr>
          <p:nvPr/>
        </p:nvPicPr>
        <p:blipFill rotWithShape="1">
          <a:blip r:embed="rId2">
            <a:extLst>
              <a:ext uri="{28A0092B-C50C-407E-A947-70E740481C1C}">
                <a14:useLocalDpi xmlns:a14="http://schemas.microsoft.com/office/drawing/2010/main" val="0"/>
              </a:ext>
            </a:extLst>
          </a:blip>
          <a:srcRect t="12254" b="17554"/>
          <a:stretch/>
        </p:blipFill>
        <p:spPr>
          <a:xfrm>
            <a:off x="63893" y="1464726"/>
            <a:ext cx="1222308" cy="2251469"/>
          </a:xfrm>
          <a:prstGeom prst="rect">
            <a:avLst/>
          </a:prstGeom>
        </p:spPr>
      </p:pic>
      <p:pic>
        <p:nvPicPr>
          <p:cNvPr id="14" name="Picture 13">
            <a:extLst>
              <a:ext uri="{FF2B5EF4-FFF2-40B4-BE49-F238E27FC236}">
                <a16:creationId xmlns:a16="http://schemas.microsoft.com/office/drawing/2014/main" id="{5B608068-0E3D-4B0E-BBEC-A4F298273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97" y="4090801"/>
            <a:ext cx="8452339" cy="1938129"/>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814356" y="4507020"/>
            <a:ext cx="5804711" cy="954107"/>
          </a:xfrm>
          <a:prstGeom prst="rect">
            <a:avLst/>
          </a:prstGeom>
        </p:spPr>
        <p:txBody>
          <a:bodyPr wrap="square">
            <a:spAutoFit/>
          </a:bodyPr>
          <a:lstStyle/>
          <a:p>
            <a:r>
              <a:rPr lang="en-GB" sz="2800" dirty="0">
                <a:solidFill>
                  <a:schemeClr val="bg1"/>
                </a:solidFill>
                <a:latin typeface="HelveticaNeue" panose="00000400000000000000" pitchFamily="2" charset="0"/>
              </a:rPr>
              <a:t>Task: Crack the online myths to reveal the offline truth.</a:t>
            </a:r>
            <a:endParaRPr lang="en-GB" sz="28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44" y="4397084"/>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396490" y="5264997"/>
            <a:ext cx="1906291" cy="523220"/>
          </a:xfrm>
          <a:prstGeom prst="rect">
            <a:avLst/>
          </a:prstGeom>
        </p:spPr>
        <p:txBody>
          <a:bodyPr wrap="none">
            <a:spAutoFit/>
          </a:bodyPr>
          <a:lstStyle/>
          <a:p>
            <a:r>
              <a:rPr lang="en-GB" sz="2800" b="1" dirty="0">
                <a:latin typeface="HelveticaNeue" panose="00000400000000000000" pitchFamily="2" charset="0"/>
              </a:rPr>
              <a:t>10 minutes</a:t>
            </a:r>
          </a:p>
        </p:txBody>
      </p:sp>
      <p:grpSp>
        <p:nvGrpSpPr>
          <p:cNvPr id="5" name="Group 4">
            <a:extLst>
              <a:ext uri="{FF2B5EF4-FFF2-40B4-BE49-F238E27FC236}">
                <a16:creationId xmlns:a16="http://schemas.microsoft.com/office/drawing/2014/main" id="{5426B41C-6004-4B11-B183-E43266AC5C26}"/>
              </a:ext>
            </a:extLst>
          </p:cNvPr>
          <p:cNvGrpSpPr/>
          <p:nvPr/>
        </p:nvGrpSpPr>
        <p:grpSpPr>
          <a:xfrm>
            <a:off x="4931527" y="225165"/>
            <a:ext cx="3942109" cy="2264961"/>
            <a:chOff x="4482010" y="339596"/>
            <a:chExt cx="4179391" cy="3191004"/>
          </a:xfrm>
        </p:grpSpPr>
        <p:pic>
          <p:nvPicPr>
            <p:cNvPr id="12" name="Picture 11">
              <a:extLst>
                <a:ext uri="{FF2B5EF4-FFF2-40B4-BE49-F238E27FC236}">
                  <a16:creationId xmlns:a16="http://schemas.microsoft.com/office/drawing/2014/main" id="{18B42A40-8D97-463E-A06C-ABBD0E09C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82010" y="339596"/>
              <a:ext cx="4128589" cy="3191004"/>
            </a:xfrm>
            <a:prstGeom prst="rect">
              <a:avLst/>
            </a:prstGeom>
          </p:spPr>
        </p:pic>
        <p:sp>
          <p:nvSpPr>
            <p:cNvPr id="13" name="Rectangle 12">
              <a:extLst>
                <a:ext uri="{FF2B5EF4-FFF2-40B4-BE49-F238E27FC236}">
                  <a16:creationId xmlns:a16="http://schemas.microsoft.com/office/drawing/2014/main" id="{4B11AEEE-5331-4E4A-95DF-F0FF4F99822B}"/>
                </a:ext>
              </a:extLst>
            </p:cNvPr>
            <p:cNvSpPr/>
            <p:nvPr/>
          </p:nvSpPr>
          <p:spPr>
            <a:xfrm>
              <a:off x="4722749" y="615847"/>
              <a:ext cx="3938652" cy="1384995"/>
            </a:xfrm>
            <a:prstGeom prst="rect">
              <a:avLst/>
            </a:prstGeom>
          </p:spPr>
          <p:txBody>
            <a:bodyPr wrap="square">
              <a:spAutoFit/>
            </a:bodyPr>
            <a:lstStyle/>
            <a:p>
              <a:r>
                <a:rPr lang="en-GB" sz="2800" dirty="0">
                  <a:latin typeface="HelveticaNeue" panose="00000400000000000000" pitchFamily="2" charset="0"/>
                </a:rPr>
                <a:t>Is it more important to look good online than offline?</a:t>
              </a:r>
            </a:p>
          </p:txBody>
        </p:sp>
      </p:grpSp>
      <p:sp>
        <p:nvSpPr>
          <p:cNvPr id="7" name="TextBox 6">
            <a:extLst>
              <a:ext uri="{FF2B5EF4-FFF2-40B4-BE49-F238E27FC236}">
                <a16:creationId xmlns:a16="http://schemas.microsoft.com/office/drawing/2014/main" id="{8FCE1739-1951-4514-800A-20D672106BC2}"/>
              </a:ext>
            </a:extLst>
          </p:cNvPr>
          <p:cNvSpPr txBox="1"/>
          <p:nvPr/>
        </p:nvSpPr>
        <p:spPr>
          <a:xfrm>
            <a:off x="1286201" y="1963179"/>
            <a:ext cx="6063434" cy="1938992"/>
          </a:xfrm>
          <a:prstGeom prst="rect">
            <a:avLst/>
          </a:prstGeom>
          <a:noFill/>
        </p:spPr>
        <p:txBody>
          <a:bodyPr wrap="square" rtlCol="0">
            <a:spAutoFit/>
          </a:bodyPr>
          <a:lstStyle/>
          <a:p>
            <a:r>
              <a:rPr lang="en-GB" sz="6000" dirty="0">
                <a:latin typeface="HelveticaNeue" panose="00000400000000000000" pitchFamily="2" charset="0"/>
              </a:rPr>
              <a:t>Challenging online myths</a:t>
            </a:r>
          </a:p>
        </p:txBody>
      </p:sp>
      <p:sp>
        <p:nvSpPr>
          <p:cNvPr id="8" name="Rectangle 7">
            <a:extLst>
              <a:ext uri="{FF2B5EF4-FFF2-40B4-BE49-F238E27FC236}">
                <a16:creationId xmlns:a16="http://schemas.microsoft.com/office/drawing/2014/main" id="{02B1B458-89E0-47C2-B505-D28863DC2FEE}"/>
              </a:ext>
            </a:extLst>
          </p:cNvPr>
          <p:cNvSpPr/>
          <p:nvPr/>
        </p:nvSpPr>
        <p:spPr>
          <a:xfrm>
            <a:off x="870298" y="1316546"/>
            <a:ext cx="2411238" cy="769441"/>
          </a:xfrm>
          <a:prstGeom prst="rect">
            <a:avLst/>
          </a:prstGeom>
        </p:spPr>
        <p:txBody>
          <a:bodyPr wrap="none">
            <a:spAutoFit/>
          </a:bodyPr>
          <a:lstStyle/>
          <a:p>
            <a:r>
              <a:rPr lang="en-GB" sz="4400" dirty="0">
                <a:latin typeface="HelveticaNeue" panose="00000400000000000000" pitchFamily="2" charset="0"/>
              </a:rPr>
              <a:t>Activity A</a:t>
            </a:r>
          </a:p>
        </p:txBody>
      </p:sp>
      <p:pic>
        <p:nvPicPr>
          <p:cNvPr id="11" name="Picture 10">
            <a:extLst>
              <a:ext uri="{FF2B5EF4-FFF2-40B4-BE49-F238E27FC236}">
                <a16:creationId xmlns:a16="http://schemas.microsoft.com/office/drawing/2014/main" id="{3C131FE4-33DF-45FA-BDC7-6C062AEB2D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7657" y="2149386"/>
            <a:ext cx="1919997" cy="1919997"/>
          </a:xfrm>
          <a:prstGeom prst="rect">
            <a:avLst/>
          </a:prstGeom>
        </p:spPr>
      </p:pic>
      <p:pic>
        <p:nvPicPr>
          <p:cNvPr id="15" name="Picture 14">
            <a:extLst>
              <a:ext uri="{FF2B5EF4-FFF2-40B4-BE49-F238E27FC236}">
                <a16:creationId xmlns:a16="http://schemas.microsoft.com/office/drawing/2014/main" id="{B8F5ECA0-BBED-437C-9158-A617D5EACFCD}"/>
              </a:ext>
            </a:extLst>
          </p:cNvPr>
          <p:cNvPicPr>
            <a:picLocks noChangeAspect="1"/>
          </p:cNvPicPr>
          <p:nvPr/>
        </p:nvPicPr>
        <p:blipFill rotWithShape="1">
          <a:blip r:embed="rId3">
            <a:extLst>
              <a:ext uri="{28A0092B-C50C-407E-A947-70E740481C1C}">
                <a14:useLocalDpi xmlns:a14="http://schemas.microsoft.com/office/drawing/2010/main" val="0"/>
              </a:ext>
            </a:extLst>
          </a:blip>
          <a:srcRect t="7939" r="3830"/>
          <a:stretch/>
        </p:blipFill>
        <p:spPr>
          <a:xfrm>
            <a:off x="4659086" y="6254525"/>
            <a:ext cx="4484914" cy="405369"/>
          </a:xfrm>
          <a:prstGeom prst="rect">
            <a:avLst/>
          </a:prstGeom>
        </p:spPr>
      </p:pic>
      <p:sp>
        <p:nvSpPr>
          <p:cNvPr id="16" name="Rectangle 15">
            <a:extLst>
              <a:ext uri="{FF2B5EF4-FFF2-40B4-BE49-F238E27FC236}">
                <a16:creationId xmlns:a16="http://schemas.microsoft.com/office/drawing/2014/main" id="{06AD3C1E-6D64-45B9-9C1F-E6E43138270D}"/>
              </a:ext>
            </a:extLst>
          </p:cNvPr>
          <p:cNvSpPr/>
          <p:nvPr/>
        </p:nvSpPr>
        <p:spPr>
          <a:xfrm>
            <a:off x="4824546" y="6273713"/>
            <a:ext cx="4415247" cy="338554"/>
          </a:xfrm>
          <a:prstGeom prst="rect">
            <a:avLst/>
          </a:prstGeom>
        </p:spPr>
        <p:txBody>
          <a:bodyPr wrap="square">
            <a:spAutoFit/>
          </a:bodyPr>
          <a:lstStyle/>
          <a:p>
            <a:r>
              <a:rPr lang="en-GB" sz="1600" dirty="0">
                <a:solidFill>
                  <a:schemeClr val="bg1"/>
                </a:solidFill>
                <a:latin typeface="HelveticaNeue" panose="00000400000000000000" pitchFamily="2" charset="0"/>
              </a:rPr>
              <a:t>Refer to page 57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29498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AEF632-7F98-4A39-8546-7CBFCE2A33E2}"/>
              </a:ext>
            </a:extLst>
          </p:cNvPr>
          <p:cNvGrpSpPr/>
          <p:nvPr/>
        </p:nvGrpSpPr>
        <p:grpSpPr>
          <a:xfrm rot="182020">
            <a:off x="3470012" y="1772481"/>
            <a:ext cx="5426032" cy="1078946"/>
            <a:chOff x="363414" y="2459935"/>
            <a:chExt cx="8452339" cy="1938130"/>
          </a:xfrm>
        </p:grpSpPr>
        <p:pic>
          <p:nvPicPr>
            <p:cNvPr id="3" name="Picture 2">
              <a:extLst>
                <a:ext uri="{FF2B5EF4-FFF2-40B4-BE49-F238E27FC236}">
                  <a16:creationId xmlns:a16="http://schemas.microsoft.com/office/drawing/2014/main" id="{DCAE5A5A-0C6C-44CD-A1C6-DA70C56F2221}"/>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494824" y="2660934"/>
              <a:ext cx="8170368" cy="1200907"/>
            </a:xfrm>
            <a:prstGeom prst="rect">
              <a:avLst/>
            </a:prstGeom>
          </p:spPr>
          <p:txBody>
            <a:bodyPr wrap="square">
              <a:spAutoFit/>
            </a:bodyPr>
            <a:lstStyle/>
            <a:p>
              <a:r>
                <a:rPr lang="en-GB" sz="2400" dirty="0">
                  <a:latin typeface="HelveticaNeue" panose="00000400000000000000" pitchFamily="2" charset="0"/>
                </a:rPr>
                <a:t>Young people are obsessed with how they look online</a:t>
              </a:r>
              <a:endParaRPr lang="en-GB" sz="2400" b="1" dirty="0">
                <a:latin typeface="HelveticaNeue" panose="00000400000000000000" pitchFamily="2" charset="0"/>
              </a:endParaRPr>
            </a:p>
          </p:txBody>
        </p:sp>
      </p:grpSp>
      <p:grpSp>
        <p:nvGrpSpPr>
          <p:cNvPr id="5" name="Group 4">
            <a:extLst>
              <a:ext uri="{FF2B5EF4-FFF2-40B4-BE49-F238E27FC236}">
                <a16:creationId xmlns:a16="http://schemas.microsoft.com/office/drawing/2014/main" id="{0628EEDF-02D5-4DAE-890D-B5253EB06539}"/>
              </a:ext>
            </a:extLst>
          </p:cNvPr>
          <p:cNvGrpSpPr/>
          <p:nvPr/>
        </p:nvGrpSpPr>
        <p:grpSpPr>
          <a:xfrm>
            <a:off x="255362" y="527816"/>
            <a:ext cx="5449576" cy="1094370"/>
            <a:chOff x="342448" y="538248"/>
            <a:chExt cx="5449576" cy="1415400"/>
          </a:xfrm>
        </p:grpSpPr>
        <p:pic>
          <p:nvPicPr>
            <p:cNvPr id="62" name="Picture 61">
              <a:extLst>
                <a:ext uri="{FF2B5EF4-FFF2-40B4-BE49-F238E27FC236}">
                  <a16:creationId xmlns:a16="http://schemas.microsoft.com/office/drawing/2014/main" id="{38060EDB-1F6A-42D8-A74A-944BD779C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53959">
              <a:off x="342448" y="538248"/>
              <a:ext cx="5449576" cy="1415400"/>
            </a:xfrm>
            <a:prstGeom prst="rect">
              <a:avLst/>
            </a:prstGeom>
          </p:spPr>
        </p:pic>
        <p:sp>
          <p:nvSpPr>
            <p:cNvPr id="63" name="Rectangle 62">
              <a:extLst>
                <a:ext uri="{FF2B5EF4-FFF2-40B4-BE49-F238E27FC236}">
                  <a16:creationId xmlns:a16="http://schemas.microsoft.com/office/drawing/2014/main" id="{B33EF9FD-56E6-4C40-B70B-6EEE7E00F80B}"/>
                </a:ext>
              </a:extLst>
            </p:cNvPr>
            <p:cNvSpPr/>
            <p:nvPr/>
          </p:nvSpPr>
          <p:spPr>
            <a:xfrm rot="21359437">
              <a:off x="502023" y="729442"/>
              <a:ext cx="5260840" cy="830997"/>
            </a:xfrm>
            <a:prstGeom prst="rect">
              <a:avLst/>
            </a:prstGeom>
          </p:spPr>
          <p:txBody>
            <a:bodyPr wrap="square">
              <a:spAutoFit/>
            </a:bodyPr>
            <a:lstStyle/>
            <a:p>
              <a:r>
                <a:rPr lang="en-GB" sz="2400" dirty="0">
                  <a:latin typeface="HelveticaNeue" panose="00000400000000000000" pitchFamily="2" charset="0"/>
                </a:rPr>
                <a:t>It is more important to look good online than offline </a:t>
              </a:r>
              <a:endParaRPr lang="en-GB" sz="2400" b="1" dirty="0">
                <a:latin typeface="HelveticaNeue" panose="00000400000000000000" pitchFamily="2" charset="0"/>
              </a:endParaRPr>
            </a:p>
          </p:txBody>
        </p:sp>
      </p:grpSp>
      <p:grpSp>
        <p:nvGrpSpPr>
          <p:cNvPr id="6" name="Group 5">
            <a:extLst>
              <a:ext uri="{FF2B5EF4-FFF2-40B4-BE49-F238E27FC236}">
                <a16:creationId xmlns:a16="http://schemas.microsoft.com/office/drawing/2014/main" id="{9DEA42BD-DD20-4365-89DB-5F83A25E796F}"/>
              </a:ext>
            </a:extLst>
          </p:cNvPr>
          <p:cNvGrpSpPr/>
          <p:nvPr/>
        </p:nvGrpSpPr>
        <p:grpSpPr>
          <a:xfrm>
            <a:off x="227487" y="3038951"/>
            <a:ext cx="5464315" cy="1107415"/>
            <a:chOff x="810730" y="4486191"/>
            <a:chExt cx="5464315" cy="1415400"/>
          </a:xfrm>
        </p:grpSpPr>
        <p:pic>
          <p:nvPicPr>
            <p:cNvPr id="61" name="Picture 60">
              <a:extLst>
                <a:ext uri="{FF2B5EF4-FFF2-40B4-BE49-F238E27FC236}">
                  <a16:creationId xmlns:a16="http://schemas.microsoft.com/office/drawing/2014/main" id="{AB26782F-411D-4D03-9486-8770E4249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3959">
              <a:off x="810730" y="4486191"/>
              <a:ext cx="5447986" cy="1415400"/>
            </a:xfrm>
            <a:prstGeom prst="rect">
              <a:avLst/>
            </a:prstGeom>
          </p:spPr>
        </p:pic>
        <p:sp>
          <p:nvSpPr>
            <p:cNvPr id="65" name="Rectangle 64">
              <a:extLst>
                <a:ext uri="{FF2B5EF4-FFF2-40B4-BE49-F238E27FC236}">
                  <a16:creationId xmlns:a16="http://schemas.microsoft.com/office/drawing/2014/main" id="{433AB794-BEBD-44D0-AFA5-AC25367009D0}"/>
                </a:ext>
              </a:extLst>
            </p:cNvPr>
            <p:cNvSpPr/>
            <p:nvPr/>
          </p:nvSpPr>
          <p:spPr>
            <a:xfrm rot="21359437">
              <a:off x="1014205" y="4638242"/>
              <a:ext cx="5260840" cy="830998"/>
            </a:xfrm>
            <a:prstGeom prst="rect">
              <a:avLst/>
            </a:prstGeom>
          </p:spPr>
          <p:txBody>
            <a:bodyPr wrap="square">
              <a:spAutoFit/>
            </a:bodyPr>
            <a:lstStyle/>
            <a:p>
              <a:r>
                <a:rPr lang="en-GB" sz="2400" dirty="0">
                  <a:latin typeface="HelveticaNeue" panose="00000400000000000000" pitchFamily="2" charset="0"/>
                </a:rPr>
                <a:t>Only girls care about how they look online</a:t>
              </a:r>
              <a:endParaRPr lang="en-GB" sz="2400" b="1" dirty="0">
                <a:latin typeface="HelveticaNeue" panose="00000400000000000000" pitchFamily="2" charset="0"/>
              </a:endParaRPr>
            </a:p>
          </p:txBody>
        </p:sp>
      </p:grpSp>
      <p:sp>
        <p:nvSpPr>
          <p:cNvPr id="66" name="TextBox 65">
            <a:extLst>
              <a:ext uri="{FF2B5EF4-FFF2-40B4-BE49-F238E27FC236}">
                <a16:creationId xmlns:a16="http://schemas.microsoft.com/office/drawing/2014/main" id="{BE47C95D-5644-40A6-A95D-3A16FCE08661}"/>
              </a:ext>
            </a:extLst>
          </p:cNvPr>
          <p:cNvSpPr txBox="1"/>
          <p:nvPr/>
        </p:nvSpPr>
        <p:spPr>
          <a:xfrm>
            <a:off x="5748570" y="673738"/>
            <a:ext cx="2059976" cy="646331"/>
          </a:xfrm>
          <a:prstGeom prst="rect">
            <a:avLst/>
          </a:prstGeom>
          <a:noFill/>
        </p:spPr>
        <p:txBody>
          <a:bodyPr wrap="square" rtlCol="0">
            <a:spAutoFit/>
          </a:bodyPr>
          <a:lstStyle/>
          <a:p>
            <a:r>
              <a:rPr lang="en-GB" sz="3600" dirty="0">
                <a:latin typeface="Helvetica Neue" pitchFamily="50" charset="0"/>
              </a:rPr>
              <a:t>Myth 1</a:t>
            </a:r>
            <a:endParaRPr lang="en-GB" sz="3600" dirty="0">
              <a:latin typeface="HelveticaNeue" panose="00000400000000000000" pitchFamily="2" charset="0"/>
            </a:endParaRPr>
          </a:p>
        </p:txBody>
      </p:sp>
      <p:sp>
        <p:nvSpPr>
          <p:cNvPr id="67" name="TextBox 66">
            <a:extLst>
              <a:ext uri="{FF2B5EF4-FFF2-40B4-BE49-F238E27FC236}">
                <a16:creationId xmlns:a16="http://schemas.microsoft.com/office/drawing/2014/main" id="{A1707685-7EE9-4CC3-BA24-A0CF84DD47D4}"/>
              </a:ext>
            </a:extLst>
          </p:cNvPr>
          <p:cNvSpPr txBox="1"/>
          <p:nvPr/>
        </p:nvSpPr>
        <p:spPr>
          <a:xfrm>
            <a:off x="1789530" y="2010786"/>
            <a:ext cx="2059976" cy="646331"/>
          </a:xfrm>
          <a:prstGeom prst="rect">
            <a:avLst/>
          </a:prstGeom>
          <a:noFill/>
        </p:spPr>
        <p:txBody>
          <a:bodyPr wrap="square" rtlCol="0">
            <a:spAutoFit/>
          </a:bodyPr>
          <a:lstStyle/>
          <a:p>
            <a:r>
              <a:rPr lang="en-GB" sz="3600" dirty="0">
                <a:latin typeface="Helvetica Neue" pitchFamily="50" charset="0"/>
              </a:rPr>
              <a:t>Myth 2</a:t>
            </a:r>
            <a:endParaRPr lang="en-GB" sz="3600" dirty="0">
              <a:latin typeface="HelveticaNeue" panose="00000400000000000000" pitchFamily="2" charset="0"/>
            </a:endParaRPr>
          </a:p>
        </p:txBody>
      </p:sp>
      <p:sp>
        <p:nvSpPr>
          <p:cNvPr id="68" name="TextBox 67">
            <a:extLst>
              <a:ext uri="{FF2B5EF4-FFF2-40B4-BE49-F238E27FC236}">
                <a16:creationId xmlns:a16="http://schemas.microsoft.com/office/drawing/2014/main" id="{391A4308-B868-4F33-8905-A3E8B7D00762}"/>
              </a:ext>
            </a:extLst>
          </p:cNvPr>
          <p:cNvSpPr txBox="1"/>
          <p:nvPr/>
        </p:nvSpPr>
        <p:spPr>
          <a:xfrm>
            <a:off x="5719107" y="3233650"/>
            <a:ext cx="2059976" cy="646331"/>
          </a:xfrm>
          <a:prstGeom prst="rect">
            <a:avLst/>
          </a:prstGeom>
          <a:noFill/>
        </p:spPr>
        <p:txBody>
          <a:bodyPr wrap="square" rtlCol="0">
            <a:spAutoFit/>
          </a:bodyPr>
          <a:lstStyle/>
          <a:p>
            <a:r>
              <a:rPr lang="en-GB" sz="3600" dirty="0">
                <a:latin typeface="Helvetica Neue" pitchFamily="50" charset="0"/>
              </a:rPr>
              <a:t>Myth 3</a:t>
            </a:r>
            <a:endParaRPr lang="en-GB" sz="3600" dirty="0">
              <a:latin typeface="HelveticaNeue" panose="00000400000000000000" pitchFamily="2" charset="0"/>
            </a:endParaRPr>
          </a:p>
        </p:txBody>
      </p:sp>
      <p:sp>
        <p:nvSpPr>
          <p:cNvPr id="69" name="TextBox 68">
            <a:extLst>
              <a:ext uri="{FF2B5EF4-FFF2-40B4-BE49-F238E27FC236}">
                <a16:creationId xmlns:a16="http://schemas.microsoft.com/office/drawing/2014/main" id="{A1E866B8-DC90-42B4-9A8E-DC2189ECF8E1}"/>
              </a:ext>
            </a:extLst>
          </p:cNvPr>
          <p:cNvSpPr txBox="1"/>
          <p:nvPr/>
        </p:nvSpPr>
        <p:spPr>
          <a:xfrm>
            <a:off x="670419" y="4579138"/>
            <a:ext cx="7625897" cy="461665"/>
          </a:xfrm>
          <a:prstGeom prst="rect">
            <a:avLst/>
          </a:prstGeom>
          <a:noFill/>
        </p:spPr>
        <p:txBody>
          <a:bodyPr wrap="square" rtlCol="0">
            <a:spAutoFit/>
          </a:bodyPr>
          <a:lstStyle/>
          <a:p>
            <a:r>
              <a:rPr lang="en-GB" sz="2400" dirty="0">
                <a:latin typeface="HelveticaNeue" panose="00000400000000000000" pitchFamily="2" charset="0"/>
              </a:rPr>
              <a:t>Are these myths targeted at one gender in particular?</a:t>
            </a:r>
          </a:p>
        </p:txBody>
      </p:sp>
      <p:pic>
        <p:nvPicPr>
          <p:cNvPr id="70" name="Picture 69">
            <a:extLst>
              <a:ext uri="{FF2B5EF4-FFF2-40B4-BE49-F238E27FC236}">
                <a16:creationId xmlns:a16="http://schemas.microsoft.com/office/drawing/2014/main" id="{402B1355-06E9-45CC-9A3B-80E5048DA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08" y="4651412"/>
            <a:ext cx="388967" cy="389391"/>
          </a:xfrm>
          <a:prstGeom prst="rect">
            <a:avLst/>
          </a:prstGeom>
        </p:spPr>
      </p:pic>
      <p:sp>
        <p:nvSpPr>
          <p:cNvPr id="71" name="TextBox 70">
            <a:extLst>
              <a:ext uri="{FF2B5EF4-FFF2-40B4-BE49-F238E27FC236}">
                <a16:creationId xmlns:a16="http://schemas.microsoft.com/office/drawing/2014/main" id="{1710D732-0948-4014-A6ED-8D8BC9897E85}"/>
              </a:ext>
            </a:extLst>
          </p:cNvPr>
          <p:cNvSpPr txBox="1"/>
          <p:nvPr/>
        </p:nvSpPr>
        <p:spPr>
          <a:xfrm>
            <a:off x="670419" y="5222799"/>
            <a:ext cx="8299047" cy="461665"/>
          </a:xfrm>
          <a:prstGeom prst="rect">
            <a:avLst/>
          </a:prstGeom>
          <a:noFill/>
        </p:spPr>
        <p:txBody>
          <a:bodyPr wrap="square" rtlCol="0">
            <a:spAutoFit/>
          </a:bodyPr>
          <a:lstStyle/>
          <a:p>
            <a:r>
              <a:rPr lang="en-GB" sz="2400" dirty="0">
                <a:latin typeface="HelveticaNeue" panose="00000400000000000000" pitchFamily="2" charset="0"/>
              </a:rPr>
              <a:t>Where has this myth come from and what/ who reinforces it?</a:t>
            </a:r>
          </a:p>
        </p:txBody>
      </p:sp>
      <p:pic>
        <p:nvPicPr>
          <p:cNvPr id="72" name="Picture 71">
            <a:extLst>
              <a:ext uri="{FF2B5EF4-FFF2-40B4-BE49-F238E27FC236}">
                <a16:creationId xmlns:a16="http://schemas.microsoft.com/office/drawing/2014/main" id="{8430A1F7-0584-47F8-B75C-A8A07CBA1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08" y="5295073"/>
            <a:ext cx="388967" cy="389391"/>
          </a:xfrm>
          <a:prstGeom prst="rect">
            <a:avLst/>
          </a:prstGeom>
        </p:spPr>
      </p:pic>
      <p:sp>
        <p:nvSpPr>
          <p:cNvPr id="73" name="TextBox 72">
            <a:extLst>
              <a:ext uri="{FF2B5EF4-FFF2-40B4-BE49-F238E27FC236}">
                <a16:creationId xmlns:a16="http://schemas.microsoft.com/office/drawing/2014/main" id="{FBE69B22-D2C1-40AF-B43A-8E295F06D61D}"/>
              </a:ext>
            </a:extLst>
          </p:cNvPr>
          <p:cNvSpPr txBox="1"/>
          <p:nvPr/>
        </p:nvSpPr>
        <p:spPr>
          <a:xfrm>
            <a:off x="642077" y="5820892"/>
            <a:ext cx="8501924" cy="830997"/>
          </a:xfrm>
          <a:prstGeom prst="rect">
            <a:avLst/>
          </a:prstGeom>
          <a:noFill/>
        </p:spPr>
        <p:txBody>
          <a:bodyPr wrap="square" rtlCol="0">
            <a:spAutoFit/>
          </a:bodyPr>
          <a:lstStyle/>
          <a:p>
            <a:r>
              <a:rPr lang="en-GB" sz="2400" dirty="0">
                <a:latin typeface="HelveticaNeue" panose="00000400000000000000" pitchFamily="2" charset="0"/>
              </a:rPr>
              <a:t>What could the issue be for a young person if they were to believe the myth?</a:t>
            </a:r>
          </a:p>
        </p:txBody>
      </p:sp>
      <p:pic>
        <p:nvPicPr>
          <p:cNvPr id="74" name="Picture 73">
            <a:extLst>
              <a:ext uri="{FF2B5EF4-FFF2-40B4-BE49-F238E27FC236}">
                <a16:creationId xmlns:a16="http://schemas.microsoft.com/office/drawing/2014/main" id="{BB06FE3D-FBBF-4A01-9EE1-980438859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65" y="6067334"/>
            <a:ext cx="388967" cy="389391"/>
          </a:xfrm>
          <a:prstGeom prst="rect">
            <a:avLst/>
          </a:prstGeom>
        </p:spPr>
      </p:pic>
    </p:spTree>
    <p:extLst>
      <p:ext uri="{BB962C8B-B14F-4D97-AF65-F5344CB8AC3E}">
        <p14:creationId xmlns:p14="http://schemas.microsoft.com/office/powerpoint/2010/main" val="50585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07FA67-60BB-4FC1-8161-6E3E016801B6}"/>
              </a:ext>
            </a:extLst>
          </p:cNvPr>
          <p:cNvPicPr>
            <a:picLocks noChangeAspect="1"/>
          </p:cNvPicPr>
          <p:nvPr/>
        </p:nvPicPr>
        <p:blipFill rotWithShape="1">
          <a:blip r:embed="rId2">
            <a:extLst>
              <a:ext uri="{28A0092B-C50C-407E-A947-70E740481C1C}">
                <a14:useLocalDpi xmlns:a14="http://schemas.microsoft.com/office/drawing/2010/main" val="0"/>
              </a:ext>
            </a:extLst>
          </a:blip>
          <a:srcRect t="12254" b="17554"/>
          <a:stretch/>
        </p:blipFill>
        <p:spPr>
          <a:xfrm>
            <a:off x="63893" y="1429890"/>
            <a:ext cx="1222308" cy="2251469"/>
          </a:xfrm>
          <a:prstGeom prst="rect">
            <a:avLst/>
          </a:prstGeom>
        </p:spPr>
      </p:pic>
      <p:pic>
        <p:nvPicPr>
          <p:cNvPr id="14" name="Picture 13">
            <a:extLst>
              <a:ext uri="{FF2B5EF4-FFF2-40B4-BE49-F238E27FC236}">
                <a16:creationId xmlns:a16="http://schemas.microsoft.com/office/drawing/2014/main" id="{5B608068-0E3D-4B0E-BBEC-A4F298273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97" y="4082093"/>
            <a:ext cx="8452339" cy="1938129"/>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675047" y="4313667"/>
            <a:ext cx="6166597" cy="1384995"/>
          </a:xfrm>
          <a:prstGeom prst="rect">
            <a:avLst/>
          </a:prstGeom>
        </p:spPr>
        <p:txBody>
          <a:bodyPr wrap="square">
            <a:spAutoFit/>
          </a:bodyPr>
          <a:lstStyle/>
          <a:p>
            <a:r>
              <a:rPr lang="en-GB" sz="2800" dirty="0">
                <a:solidFill>
                  <a:schemeClr val="bg1"/>
                </a:solidFill>
                <a:latin typeface="HelveticaNeue" panose="00000400000000000000" pitchFamily="2" charset="0"/>
              </a:rPr>
              <a:t>Task: What changes do people make to the way they look online before and after taking a picture/ video?</a:t>
            </a:r>
            <a:endParaRPr lang="en-GB" sz="28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7816" y="4373144"/>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562662" y="5241057"/>
            <a:ext cx="1906291" cy="523220"/>
          </a:xfrm>
          <a:prstGeom prst="rect">
            <a:avLst/>
          </a:prstGeom>
        </p:spPr>
        <p:txBody>
          <a:bodyPr wrap="none">
            <a:spAutoFit/>
          </a:bodyPr>
          <a:lstStyle/>
          <a:p>
            <a:r>
              <a:rPr lang="en-GB" sz="2800" b="1" dirty="0">
                <a:latin typeface="HelveticaNeue" panose="00000400000000000000" pitchFamily="2" charset="0"/>
              </a:rPr>
              <a:t>10 minutes</a:t>
            </a:r>
          </a:p>
        </p:txBody>
      </p:sp>
      <p:sp>
        <p:nvSpPr>
          <p:cNvPr id="7" name="TextBox 6">
            <a:extLst>
              <a:ext uri="{FF2B5EF4-FFF2-40B4-BE49-F238E27FC236}">
                <a16:creationId xmlns:a16="http://schemas.microsoft.com/office/drawing/2014/main" id="{8FCE1739-1951-4514-800A-20D672106BC2}"/>
              </a:ext>
            </a:extLst>
          </p:cNvPr>
          <p:cNvSpPr txBox="1"/>
          <p:nvPr/>
        </p:nvSpPr>
        <p:spPr>
          <a:xfrm>
            <a:off x="1286200" y="1928343"/>
            <a:ext cx="6987501" cy="1938992"/>
          </a:xfrm>
          <a:prstGeom prst="rect">
            <a:avLst/>
          </a:prstGeom>
          <a:noFill/>
        </p:spPr>
        <p:txBody>
          <a:bodyPr wrap="square" rtlCol="0">
            <a:spAutoFit/>
          </a:bodyPr>
          <a:lstStyle/>
          <a:p>
            <a:r>
              <a:rPr lang="en-GB" sz="6000" dirty="0">
                <a:latin typeface="HelveticaNeue" panose="00000400000000000000" pitchFamily="2" charset="0"/>
              </a:rPr>
              <a:t>Changing the </a:t>
            </a:r>
          </a:p>
          <a:p>
            <a:r>
              <a:rPr lang="en-GB" sz="6000" dirty="0">
                <a:latin typeface="HelveticaNeue" panose="00000400000000000000" pitchFamily="2" charset="0"/>
              </a:rPr>
              <a:t>way we look online</a:t>
            </a:r>
          </a:p>
        </p:txBody>
      </p:sp>
      <p:sp>
        <p:nvSpPr>
          <p:cNvPr id="8" name="Rectangle 7">
            <a:extLst>
              <a:ext uri="{FF2B5EF4-FFF2-40B4-BE49-F238E27FC236}">
                <a16:creationId xmlns:a16="http://schemas.microsoft.com/office/drawing/2014/main" id="{02B1B458-89E0-47C2-B505-D28863DC2FEE}"/>
              </a:ext>
            </a:extLst>
          </p:cNvPr>
          <p:cNvSpPr/>
          <p:nvPr/>
        </p:nvSpPr>
        <p:spPr>
          <a:xfrm>
            <a:off x="870298" y="1281710"/>
            <a:ext cx="2411238" cy="769441"/>
          </a:xfrm>
          <a:prstGeom prst="rect">
            <a:avLst/>
          </a:prstGeom>
        </p:spPr>
        <p:txBody>
          <a:bodyPr wrap="none">
            <a:spAutoFit/>
          </a:bodyPr>
          <a:lstStyle/>
          <a:p>
            <a:r>
              <a:rPr lang="en-GB" sz="4400" dirty="0">
                <a:latin typeface="HelveticaNeue" panose="00000400000000000000" pitchFamily="2" charset="0"/>
              </a:rPr>
              <a:t>Activity B</a:t>
            </a:r>
          </a:p>
        </p:txBody>
      </p:sp>
      <p:grpSp>
        <p:nvGrpSpPr>
          <p:cNvPr id="16" name="Group 15">
            <a:extLst>
              <a:ext uri="{FF2B5EF4-FFF2-40B4-BE49-F238E27FC236}">
                <a16:creationId xmlns:a16="http://schemas.microsoft.com/office/drawing/2014/main" id="{733DC52B-8830-4F6A-B8F4-3130C6E39125}"/>
              </a:ext>
            </a:extLst>
          </p:cNvPr>
          <p:cNvGrpSpPr/>
          <p:nvPr/>
        </p:nvGrpSpPr>
        <p:grpSpPr>
          <a:xfrm>
            <a:off x="6171373" y="236867"/>
            <a:ext cx="2588752" cy="2588752"/>
            <a:chOff x="6055259" y="537507"/>
            <a:chExt cx="2588752" cy="2588752"/>
          </a:xfrm>
        </p:grpSpPr>
        <p:pic>
          <p:nvPicPr>
            <p:cNvPr id="3" name="Picture 2">
              <a:extLst>
                <a:ext uri="{FF2B5EF4-FFF2-40B4-BE49-F238E27FC236}">
                  <a16:creationId xmlns:a16="http://schemas.microsoft.com/office/drawing/2014/main" id="{C305FD93-3B68-44B0-B39A-AD2EABB88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259" y="537507"/>
              <a:ext cx="2588752" cy="2588752"/>
            </a:xfrm>
            <a:prstGeom prst="rect">
              <a:avLst/>
            </a:prstGeom>
          </p:spPr>
        </p:pic>
        <p:pic>
          <p:nvPicPr>
            <p:cNvPr id="15" name="Picture 14">
              <a:extLst>
                <a:ext uri="{FF2B5EF4-FFF2-40B4-BE49-F238E27FC236}">
                  <a16:creationId xmlns:a16="http://schemas.microsoft.com/office/drawing/2014/main" id="{C04CEA9C-7FAC-4F15-8719-5CF6EC4E97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160" y="1168600"/>
              <a:ext cx="1208950" cy="1208950"/>
            </a:xfrm>
            <a:prstGeom prst="rect">
              <a:avLst/>
            </a:prstGeom>
          </p:spPr>
        </p:pic>
      </p:grpSp>
      <p:pic>
        <p:nvPicPr>
          <p:cNvPr id="12" name="Picture 11">
            <a:extLst>
              <a:ext uri="{FF2B5EF4-FFF2-40B4-BE49-F238E27FC236}">
                <a16:creationId xmlns:a16="http://schemas.microsoft.com/office/drawing/2014/main" id="{1BC26891-A744-4F06-B2B8-9122A4479B6F}"/>
              </a:ext>
            </a:extLst>
          </p:cNvPr>
          <p:cNvPicPr>
            <a:picLocks noChangeAspect="1"/>
          </p:cNvPicPr>
          <p:nvPr/>
        </p:nvPicPr>
        <p:blipFill rotWithShape="1">
          <a:blip r:embed="rId3">
            <a:extLst>
              <a:ext uri="{28A0092B-C50C-407E-A947-70E740481C1C}">
                <a14:useLocalDpi xmlns:a14="http://schemas.microsoft.com/office/drawing/2010/main" val="0"/>
              </a:ext>
            </a:extLst>
          </a:blip>
          <a:srcRect t="7939" r="3830"/>
          <a:stretch/>
        </p:blipFill>
        <p:spPr>
          <a:xfrm>
            <a:off x="4659086" y="6254525"/>
            <a:ext cx="4484914" cy="405369"/>
          </a:xfrm>
          <a:prstGeom prst="rect">
            <a:avLst/>
          </a:prstGeom>
        </p:spPr>
      </p:pic>
      <p:sp>
        <p:nvSpPr>
          <p:cNvPr id="13" name="Rectangle 12">
            <a:extLst>
              <a:ext uri="{FF2B5EF4-FFF2-40B4-BE49-F238E27FC236}">
                <a16:creationId xmlns:a16="http://schemas.microsoft.com/office/drawing/2014/main" id="{B222469B-4182-48A7-8B97-E3551BA9F4D1}"/>
              </a:ext>
            </a:extLst>
          </p:cNvPr>
          <p:cNvSpPr/>
          <p:nvPr/>
        </p:nvSpPr>
        <p:spPr>
          <a:xfrm>
            <a:off x="4824546" y="6273713"/>
            <a:ext cx="4415247" cy="338554"/>
          </a:xfrm>
          <a:prstGeom prst="rect">
            <a:avLst/>
          </a:prstGeom>
        </p:spPr>
        <p:txBody>
          <a:bodyPr wrap="square">
            <a:spAutoFit/>
          </a:bodyPr>
          <a:lstStyle/>
          <a:p>
            <a:r>
              <a:rPr lang="en-GB" sz="1600" dirty="0">
                <a:solidFill>
                  <a:schemeClr val="bg1"/>
                </a:solidFill>
                <a:latin typeface="HelveticaNeue" panose="00000400000000000000" pitchFamily="2" charset="0"/>
              </a:rPr>
              <a:t>Refer to page 57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94443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1A4854-5074-4231-AE33-AEB82A9152B6}"/>
              </a:ext>
            </a:extLst>
          </p:cNvPr>
          <p:cNvGrpSpPr/>
          <p:nvPr/>
        </p:nvGrpSpPr>
        <p:grpSpPr>
          <a:xfrm>
            <a:off x="2470034" y="0"/>
            <a:ext cx="4203932" cy="6852340"/>
            <a:chOff x="2470034" y="0"/>
            <a:chExt cx="4203932" cy="6852340"/>
          </a:xfrm>
        </p:grpSpPr>
        <p:grpSp>
          <p:nvGrpSpPr>
            <p:cNvPr id="12" name="Group 11">
              <a:extLst>
                <a:ext uri="{FF2B5EF4-FFF2-40B4-BE49-F238E27FC236}">
                  <a16:creationId xmlns:a16="http://schemas.microsoft.com/office/drawing/2014/main" id="{024A434E-CEDE-4255-B724-9F28E357EC71}"/>
                </a:ext>
              </a:extLst>
            </p:cNvPr>
            <p:cNvGrpSpPr/>
            <p:nvPr/>
          </p:nvGrpSpPr>
          <p:grpSpPr>
            <a:xfrm>
              <a:off x="2470034" y="1173258"/>
              <a:ext cx="4203932" cy="4511484"/>
              <a:chOff x="6055259" y="537507"/>
              <a:chExt cx="2588752" cy="2588752"/>
            </a:xfrm>
          </p:grpSpPr>
          <p:pic>
            <p:nvPicPr>
              <p:cNvPr id="14" name="Picture 13">
                <a:extLst>
                  <a:ext uri="{FF2B5EF4-FFF2-40B4-BE49-F238E27FC236}">
                    <a16:creationId xmlns:a16="http://schemas.microsoft.com/office/drawing/2014/main" id="{94DCB3FA-B1F8-4B6C-AC7E-69E83C600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259" y="537507"/>
                <a:ext cx="2588752" cy="2588752"/>
              </a:xfrm>
              <a:prstGeom prst="rect">
                <a:avLst/>
              </a:prstGeom>
            </p:spPr>
          </p:pic>
          <p:pic>
            <p:nvPicPr>
              <p:cNvPr id="15" name="Picture 14">
                <a:extLst>
                  <a:ext uri="{FF2B5EF4-FFF2-40B4-BE49-F238E27FC236}">
                    <a16:creationId xmlns:a16="http://schemas.microsoft.com/office/drawing/2014/main" id="{2541A484-A0E5-4874-8C8D-9AC64BA7F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160" y="1168600"/>
                <a:ext cx="1208950" cy="1208950"/>
              </a:xfrm>
              <a:prstGeom prst="rect">
                <a:avLst/>
              </a:prstGeom>
            </p:spPr>
          </p:pic>
        </p:grpSp>
        <p:cxnSp>
          <p:nvCxnSpPr>
            <p:cNvPr id="3" name="Straight Connector 2">
              <a:extLst>
                <a:ext uri="{FF2B5EF4-FFF2-40B4-BE49-F238E27FC236}">
                  <a16:creationId xmlns:a16="http://schemas.microsoft.com/office/drawing/2014/main" id="{EF65EAD3-F1A5-447A-AFB9-D7ABC2862B4E}"/>
                </a:ext>
              </a:extLst>
            </p:cNvPr>
            <p:cNvCxnSpPr/>
            <p:nvPr/>
          </p:nvCxnSpPr>
          <p:spPr>
            <a:xfrm>
              <a:off x="4572000" y="0"/>
              <a:ext cx="0" cy="1582057"/>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26EA1F-7899-47FC-BF2F-E6E16B81B36B}"/>
                </a:ext>
              </a:extLst>
            </p:cNvPr>
            <p:cNvCxnSpPr/>
            <p:nvPr/>
          </p:nvCxnSpPr>
          <p:spPr>
            <a:xfrm>
              <a:off x="4572000" y="5270283"/>
              <a:ext cx="0" cy="1582057"/>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1983A5D-220A-4E60-8EBF-62FE6E363AAC}"/>
              </a:ext>
            </a:extLst>
          </p:cNvPr>
          <p:cNvGrpSpPr/>
          <p:nvPr/>
        </p:nvGrpSpPr>
        <p:grpSpPr>
          <a:xfrm>
            <a:off x="188681" y="187781"/>
            <a:ext cx="1227608" cy="540332"/>
            <a:chOff x="188681" y="187781"/>
            <a:chExt cx="1227608" cy="540332"/>
          </a:xfrm>
        </p:grpSpPr>
        <p:pic>
          <p:nvPicPr>
            <p:cNvPr id="26" name="Picture 25">
              <a:extLst>
                <a:ext uri="{FF2B5EF4-FFF2-40B4-BE49-F238E27FC236}">
                  <a16:creationId xmlns:a16="http://schemas.microsoft.com/office/drawing/2014/main" id="{8EF4B947-8155-4DFB-8843-03D44090E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8472">
              <a:off x="210717" y="187781"/>
              <a:ext cx="1205572" cy="528301"/>
            </a:xfrm>
            <a:prstGeom prst="rect">
              <a:avLst/>
            </a:prstGeom>
          </p:spPr>
        </p:pic>
        <p:sp>
          <p:nvSpPr>
            <p:cNvPr id="27" name="Rectangle 26">
              <a:extLst>
                <a:ext uri="{FF2B5EF4-FFF2-40B4-BE49-F238E27FC236}">
                  <a16:creationId xmlns:a16="http://schemas.microsoft.com/office/drawing/2014/main" id="{457F08E2-F6D8-4697-A76B-4BE493633629}"/>
                </a:ext>
              </a:extLst>
            </p:cNvPr>
            <p:cNvSpPr/>
            <p:nvPr/>
          </p:nvSpPr>
          <p:spPr>
            <a:xfrm rot="21231570">
              <a:off x="188681" y="204893"/>
              <a:ext cx="1204176" cy="523220"/>
            </a:xfrm>
            <a:prstGeom prst="rect">
              <a:avLst/>
            </a:prstGeom>
          </p:spPr>
          <p:txBody>
            <a:bodyPr wrap="none">
              <a:spAutoFit/>
            </a:bodyPr>
            <a:lstStyle/>
            <a:p>
              <a:r>
                <a:rPr lang="en-GB" sz="2800" b="1" dirty="0">
                  <a:latin typeface="HelveticaNeue" panose="00000400000000000000" pitchFamily="2" charset="0"/>
                </a:rPr>
                <a:t>Before</a:t>
              </a:r>
            </a:p>
          </p:txBody>
        </p:sp>
      </p:grpSp>
      <p:grpSp>
        <p:nvGrpSpPr>
          <p:cNvPr id="6" name="Group 5">
            <a:extLst>
              <a:ext uri="{FF2B5EF4-FFF2-40B4-BE49-F238E27FC236}">
                <a16:creationId xmlns:a16="http://schemas.microsoft.com/office/drawing/2014/main" id="{ACC38E20-59B8-46CF-809E-AE5558AEA6B5}"/>
              </a:ext>
            </a:extLst>
          </p:cNvPr>
          <p:cNvGrpSpPr/>
          <p:nvPr/>
        </p:nvGrpSpPr>
        <p:grpSpPr>
          <a:xfrm>
            <a:off x="7998297" y="6162909"/>
            <a:ext cx="1018823" cy="542536"/>
            <a:chOff x="8056355" y="6161378"/>
            <a:chExt cx="1018823" cy="542536"/>
          </a:xfrm>
        </p:grpSpPr>
        <p:pic>
          <p:nvPicPr>
            <p:cNvPr id="25" name="Picture 24">
              <a:extLst>
                <a:ext uri="{FF2B5EF4-FFF2-40B4-BE49-F238E27FC236}">
                  <a16:creationId xmlns:a16="http://schemas.microsoft.com/office/drawing/2014/main" id="{6C75D18F-1FCA-4B1F-92A7-DEA06E1BC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8472">
              <a:off x="8056355" y="6161378"/>
              <a:ext cx="1018823" cy="528301"/>
            </a:xfrm>
            <a:prstGeom prst="rect">
              <a:avLst/>
            </a:prstGeom>
          </p:spPr>
        </p:pic>
        <p:sp>
          <p:nvSpPr>
            <p:cNvPr id="28" name="Rectangle 27">
              <a:extLst>
                <a:ext uri="{FF2B5EF4-FFF2-40B4-BE49-F238E27FC236}">
                  <a16:creationId xmlns:a16="http://schemas.microsoft.com/office/drawing/2014/main" id="{96051CA3-AB23-4676-B710-21B54EB0764E}"/>
                </a:ext>
              </a:extLst>
            </p:cNvPr>
            <p:cNvSpPr/>
            <p:nvPr/>
          </p:nvSpPr>
          <p:spPr>
            <a:xfrm rot="21288912">
              <a:off x="8114860" y="6180694"/>
              <a:ext cx="910827" cy="523220"/>
            </a:xfrm>
            <a:prstGeom prst="rect">
              <a:avLst/>
            </a:prstGeom>
          </p:spPr>
          <p:txBody>
            <a:bodyPr wrap="none">
              <a:spAutoFit/>
            </a:bodyPr>
            <a:lstStyle/>
            <a:p>
              <a:r>
                <a:rPr lang="en-GB" sz="2800" b="1" dirty="0">
                  <a:latin typeface="HelveticaNeue" panose="00000400000000000000" pitchFamily="2" charset="0"/>
                </a:rPr>
                <a:t>After</a:t>
              </a:r>
            </a:p>
          </p:txBody>
        </p:sp>
      </p:grpSp>
      <p:sp>
        <p:nvSpPr>
          <p:cNvPr id="29" name="Rectangle 28">
            <a:extLst>
              <a:ext uri="{FF2B5EF4-FFF2-40B4-BE49-F238E27FC236}">
                <a16:creationId xmlns:a16="http://schemas.microsoft.com/office/drawing/2014/main" id="{8C265AA5-FA40-4375-AD79-C9558FE4D35D}"/>
              </a:ext>
            </a:extLst>
          </p:cNvPr>
          <p:cNvSpPr/>
          <p:nvPr/>
        </p:nvSpPr>
        <p:spPr>
          <a:xfrm rot="20966107">
            <a:off x="1314266" y="1287868"/>
            <a:ext cx="1058303" cy="523220"/>
          </a:xfrm>
          <a:prstGeom prst="rect">
            <a:avLst/>
          </a:prstGeom>
        </p:spPr>
        <p:txBody>
          <a:bodyPr wrap="none">
            <a:spAutoFit/>
          </a:bodyPr>
          <a:lstStyle/>
          <a:p>
            <a:r>
              <a:rPr lang="en-GB" sz="2800" b="1" dirty="0">
                <a:latin typeface="HelveticaNeue" panose="00000400000000000000" pitchFamily="2" charset="0"/>
              </a:rPr>
              <a:t>Angle</a:t>
            </a:r>
          </a:p>
        </p:txBody>
      </p:sp>
      <p:sp>
        <p:nvSpPr>
          <p:cNvPr id="30" name="Rectangle 29">
            <a:extLst>
              <a:ext uri="{FF2B5EF4-FFF2-40B4-BE49-F238E27FC236}">
                <a16:creationId xmlns:a16="http://schemas.microsoft.com/office/drawing/2014/main" id="{3B29F7D5-3E5C-46B3-801D-9B33C1365881}"/>
              </a:ext>
            </a:extLst>
          </p:cNvPr>
          <p:cNvSpPr/>
          <p:nvPr/>
        </p:nvSpPr>
        <p:spPr>
          <a:xfrm rot="21231570">
            <a:off x="156730" y="3006309"/>
            <a:ext cx="2714205" cy="523220"/>
          </a:xfrm>
          <a:prstGeom prst="rect">
            <a:avLst/>
          </a:prstGeom>
        </p:spPr>
        <p:txBody>
          <a:bodyPr wrap="none">
            <a:spAutoFit/>
          </a:bodyPr>
          <a:lstStyle/>
          <a:p>
            <a:r>
              <a:rPr lang="en-GB" sz="2800" b="1" dirty="0">
                <a:latin typeface="HelveticaNeue" panose="00000400000000000000" pitchFamily="2" charset="0"/>
              </a:rPr>
              <a:t>Clothing change</a:t>
            </a:r>
          </a:p>
        </p:txBody>
      </p:sp>
      <p:sp>
        <p:nvSpPr>
          <p:cNvPr id="31" name="Rectangle 30">
            <a:extLst>
              <a:ext uri="{FF2B5EF4-FFF2-40B4-BE49-F238E27FC236}">
                <a16:creationId xmlns:a16="http://schemas.microsoft.com/office/drawing/2014/main" id="{9219254B-A6FD-417D-B01B-8662053119D5}"/>
              </a:ext>
            </a:extLst>
          </p:cNvPr>
          <p:cNvSpPr/>
          <p:nvPr/>
        </p:nvSpPr>
        <p:spPr>
          <a:xfrm rot="396916">
            <a:off x="1292059" y="4118338"/>
            <a:ext cx="1409360" cy="523220"/>
          </a:xfrm>
          <a:prstGeom prst="rect">
            <a:avLst/>
          </a:prstGeom>
        </p:spPr>
        <p:txBody>
          <a:bodyPr wrap="none">
            <a:spAutoFit/>
          </a:bodyPr>
          <a:lstStyle/>
          <a:p>
            <a:r>
              <a:rPr lang="en-GB" sz="2800" b="1" dirty="0">
                <a:latin typeface="HelveticaNeue" panose="00000400000000000000" pitchFamily="2" charset="0"/>
              </a:rPr>
              <a:t>Lighting</a:t>
            </a:r>
          </a:p>
        </p:txBody>
      </p:sp>
      <p:sp>
        <p:nvSpPr>
          <p:cNvPr id="32" name="Rectangle 31">
            <a:extLst>
              <a:ext uri="{FF2B5EF4-FFF2-40B4-BE49-F238E27FC236}">
                <a16:creationId xmlns:a16="http://schemas.microsoft.com/office/drawing/2014/main" id="{D22FD40E-A200-4470-8427-54EEA028E513}"/>
              </a:ext>
            </a:extLst>
          </p:cNvPr>
          <p:cNvSpPr/>
          <p:nvPr/>
        </p:nvSpPr>
        <p:spPr>
          <a:xfrm rot="21330861">
            <a:off x="6232051" y="2170767"/>
            <a:ext cx="1627369" cy="523220"/>
          </a:xfrm>
          <a:prstGeom prst="rect">
            <a:avLst/>
          </a:prstGeom>
        </p:spPr>
        <p:txBody>
          <a:bodyPr wrap="none">
            <a:spAutoFit/>
          </a:bodyPr>
          <a:lstStyle/>
          <a:p>
            <a:r>
              <a:rPr lang="en-GB" sz="2800" b="1" dirty="0">
                <a:latin typeface="HelveticaNeue" panose="00000400000000000000" pitchFamily="2" charset="0"/>
              </a:rPr>
              <a:t>Cropping</a:t>
            </a:r>
          </a:p>
        </p:txBody>
      </p:sp>
      <p:sp>
        <p:nvSpPr>
          <p:cNvPr id="33" name="Rectangle 32">
            <a:extLst>
              <a:ext uri="{FF2B5EF4-FFF2-40B4-BE49-F238E27FC236}">
                <a16:creationId xmlns:a16="http://schemas.microsoft.com/office/drawing/2014/main" id="{83F7C530-B4F4-410B-B0CC-32119B7016A1}"/>
              </a:ext>
            </a:extLst>
          </p:cNvPr>
          <p:cNvSpPr/>
          <p:nvPr/>
        </p:nvSpPr>
        <p:spPr>
          <a:xfrm rot="487021">
            <a:off x="7117735" y="3205437"/>
            <a:ext cx="920445" cy="523220"/>
          </a:xfrm>
          <a:prstGeom prst="rect">
            <a:avLst/>
          </a:prstGeom>
        </p:spPr>
        <p:txBody>
          <a:bodyPr wrap="none">
            <a:spAutoFit/>
          </a:bodyPr>
          <a:lstStyle/>
          <a:p>
            <a:r>
              <a:rPr lang="en-GB" sz="2800" b="1" dirty="0">
                <a:latin typeface="HelveticaNeue" panose="00000400000000000000" pitchFamily="2" charset="0"/>
              </a:rPr>
              <a:t>Filter</a:t>
            </a:r>
          </a:p>
        </p:txBody>
      </p:sp>
      <p:sp>
        <p:nvSpPr>
          <p:cNvPr id="34" name="Rectangle 33">
            <a:extLst>
              <a:ext uri="{FF2B5EF4-FFF2-40B4-BE49-F238E27FC236}">
                <a16:creationId xmlns:a16="http://schemas.microsoft.com/office/drawing/2014/main" id="{420A53BD-FCD2-4E5A-96F2-9F9B78BDA83E}"/>
              </a:ext>
            </a:extLst>
          </p:cNvPr>
          <p:cNvSpPr/>
          <p:nvPr/>
        </p:nvSpPr>
        <p:spPr>
          <a:xfrm rot="21249870">
            <a:off x="6998642" y="4384820"/>
            <a:ext cx="1399742" cy="523220"/>
          </a:xfrm>
          <a:prstGeom prst="rect">
            <a:avLst/>
          </a:prstGeom>
        </p:spPr>
        <p:txBody>
          <a:bodyPr wrap="none">
            <a:spAutoFit/>
          </a:bodyPr>
          <a:lstStyle/>
          <a:p>
            <a:r>
              <a:rPr lang="en-GB" sz="2800" b="1" dirty="0">
                <a:latin typeface="HelveticaNeue" panose="00000400000000000000" pitchFamily="2" charset="0"/>
              </a:rPr>
              <a:t>Caption</a:t>
            </a:r>
          </a:p>
        </p:txBody>
      </p:sp>
    </p:spTree>
    <p:extLst>
      <p:ext uri="{BB962C8B-B14F-4D97-AF65-F5344CB8AC3E}">
        <p14:creationId xmlns:p14="http://schemas.microsoft.com/office/powerpoint/2010/main" val="55998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15EE2-1F63-4576-9940-CE596561E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500" y="68925"/>
            <a:ext cx="5566323" cy="5566323"/>
          </a:xfrm>
          <a:prstGeom prst="rect">
            <a:avLst/>
          </a:prstGeom>
        </p:spPr>
      </p:pic>
      <p:pic>
        <p:nvPicPr>
          <p:cNvPr id="17" name="Picture 16">
            <a:extLst>
              <a:ext uri="{FF2B5EF4-FFF2-40B4-BE49-F238E27FC236}">
                <a16:creationId xmlns:a16="http://schemas.microsoft.com/office/drawing/2014/main" id="{2D07FA67-60BB-4FC1-8161-6E3E016801B6}"/>
              </a:ext>
            </a:extLst>
          </p:cNvPr>
          <p:cNvPicPr>
            <a:picLocks noChangeAspect="1"/>
          </p:cNvPicPr>
          <p:nvPr/>
        </p:nvPicPr>
        <p:blipFill rotWithShape="1">
          <a:blip r:embed="rId3">
            <a:extLst>
              <a:ext uri="{28A0092B-C50C-407E-A947-70E740481C1C}">
                <a14:useLocalDpi xmlns:a14="http://schemas.microsoft.com/office/drawing/2010/main" val="0"/>
              </a:ext>
            </a:extLst>
          </a:blip>
          <a:srcRect t="12254" b="17554"/>
          <a:stretch/>
        </p:blipFill>
        <p:spPr>
          <a:xfrm>
            <a:off x="72093" y="1471938"/>
            <a:ext cx="1222308" cy="2251469"/>
          </a:xfrm>
          <a:prstGeom prst="rect">
            <a:avLst/>
          </a:prstGeom>
        </p:spPr>
      </p:pic>
      <p:pic>
        <p:nvPicPr>
          <p:cNvPr id="14" name="Picture 13">
            <a:extLst>
              <a:ext uri="{FF2B5EF4-FFF2-40B4-BE49-F238E27FC236}">
                <a16:creationId xmlns:a16="http://schemas.microsoft.com/office/drawing/2014/main" id="{5B608068-0E3D-4B0E-BBEC-A4F298273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97" y="4134353"/>
            <a:ext cx="8452339" cy="1938129"/>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675047" y="4365927"/>
            <a:ext cx="6166597" cy="1384995"/>
          </a:xfrm>
          <a:prstGeom prst="rect">
            <a:avLst/>
          </a:prstGeom>
        </p:spPr>
        <p:txBody>
          <a:bodyPr wrap="square">
            <a:spAutoFit/>
          </a:bodyPr>
          <a:lstStyle/>
          <a:p>
            <a:r>
              <a:rPr lang="en-GB" sz="2800" dirty="0">
                <a:solidFill>
                  <a:schemeClr val="bg1"/>
                </a:solidFill>
                <a:latin typeface="HelveticaNeue" panose="00000400000000000000" pitchFamily="2" charset="0"/>
              </a:rPr>
              <a:t>Task: How true is the statement above for your school and how could you make it happen?</a:t>
            </a:r>
            <a:endParaRPr lang="en-GB" sz="28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7816" y="4425404"/>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562662" y="5293317"/>
            <a:ext cx="1906291" cy="523220"/>
          </a:xfrm>
          <a:prstGeom prst="rect">
            <a:avLst/>
          </a:prstGeom>
        </p:spPr>
        <p:txBody>
          <a:bodyPr wrap="none">
            <a:spAutoFit/>
          </a:bodyPr>
          <a:lstStyle/>
          <a:p>
            <a:r>
              <a:rPr lang="en-GB" sz="2800" b="1" dirty="0">
                <a:latin typeface="HelveticaNeue" panose="00000400000000000000" pitchFamily="2" charset="0"/>
              </a:rPr>
              <a:t>10 minutes</a:t>
            </a:r>
          </a:p>
        </p:txBody>
      </p:sp>
      <p:sp>
        <p:nvSpPr>
          <p:cNvPr id="7" name="TextBox 6">
            <a:extLst>
              <a:ext uri="{FF2B5EF4-FFF2-40B4-BE49-F238E27FC236}">
                <a16:creationId xmlns:a16="http://schemas.microsoft.com/office/drawing/2014/main" id="{8FCE1739-1951-4514-800A-20D672106BC2}"/>
              </a:ext>
            </a:extLst>
          </p:cNvPr>
          <p:cNvSpPr txBox="1"/>
          <p:nvPr/>
        </p:nvSpPr>
        <p:spPr>
          <a:xfrm>
            <a:off x="1392618" y="1896812"/>
            <a:ext cx="2989836" cy="1938992"/>
          </a:xfrm>
          <a:prstGeom prst="rect">
            <a:avLst/>
          </a:prstGeom>
          <a:noFill/>
        </p:spPr>
        <p:txBody>
          <a:bodyPr wrap="square" rtlCol="0">
            <a:spAutoFit/>
          </a:bodyPr>
          <a:lstStyle/>
          <a:p>
            <a:r>
              <a:rPr lang="en-GB" sz="6000" dirty="0">
                <a:latin typeface="HelveticaNeue" panose="00000400000000000000" pitchFamily="2" charset="0"/>
              </a:rPr>
              <a:t>Be the change</a:t>
            </a:r>
          </a:p>
        </p:txBody>
      </p:sp>
      <p:sp>
        <p:nvSpPr>
          <p:cNvPr id="8" name="Rectangle 7">
            <a:extLst>
              <a:ext uri="{FF2B5EF4-FFF2-40B4-BE49-F238E27FC236}">
                <a16:creationId xmlns:a16="http://schemas.microsoft.com/office/drawing/2014/main" id="{02B1B458-89E0-47C2-B505-D28863DC2FEE}"/>
              </a:ext>
            </a:extLst>
          </p:cNvPr>
          <p:cNvSpPr/>
          <p:nvPr/>
        </p:nvSpPr>
        <p:spPr>
          <a:xfrm>
            <a:off x="806224" y="1248014"/>
            <a:ext cx="2452916" cy="769441"/>
          </a:xfrm>
          <a:prstGeom prst="rect">
            <a:avLst/>
          </a:prstGeom>
        </p:spPr>
        <p:txBody>
          <a:bodyPr wrap="square">
            <a:spAutoFit/>
          </a:bodyPr>
          <a:lstStyle/>
          <a:p>
            <a:r>
              <a:rPr lang="en-GB" sz="4400" dirty="0">
                <a:latin typeface="HelveticaNeue" panose="00000400000000000000" pitchFamily="2" charset="0"/>
              </a:rPr>
              <a:t>Activity C</a:t>
            </a:r>
          </a:p>
        </p:txBody>
      </p:sp>
      <p:sp>
        <p:nvSpPr>
          <p:cNvPr id="6" name="Rectangle 5">
            <a:extLst>
              <a:ext uri="{FF2B5EF4-FFF2-40B4-BE49-F238E27FC236}">
                <a16:creationId xmlns:a16="http://schemas.microsoft.com/office/drawing/2014/main" id="{7A140F27-D17D-4EC6-B53E-1BC657D00075}"/>
              </a:ext>
            </a:extLst>
          </p:cNvPr>
          <p:cNvSpPr/>
          <p:nvPr/>
        </p:nvSpPr>
        <p:spPr>
          <a:xfrm>
            <a:off x="4667507" y="1734807"/>
            <a:ext cx="3899671" cy="1815882"/>
          </a:xfrm>
          <a:prstGeom prst="rect">
            <a:avLst/>
          </a:prstGeom>
        </p:spPr>
        <p:txBody>
          <a:bodyPr wrap="square">
            <a:spAutoFit/>
          </a:bodyPr>
          <a:lstStyle/>
          <a:p>
            <a:r>
              <a:rPr lang="en-GB" sz="2800" b="1" dirty="0">
                <a:latin typeface="HelveticaNeue" panose="00000400000000000000" pitchFamily="2" charset="0"/>
              </a:rPr>
              <a:t>‘Everyone at our school feels confident in themselves and happy with their body image.’ </a:t>
            </a:r>
          </a:p>
        </p:txBody>
      </p:sp>
      <p:pic>
        <p:nvPicPr>
          <p:cNvPr id="11" name="Picture 10">
            <a:extLst>
              <a:ext uri="{FF2B5EF4-FFF2-40B4-BE49-F238E27FC236}">
                <a16:creationId xmlns:a16="http://schemas.microsoft.com/office/drawing/2014/main" id="{8FC9C5E4-7D08-4276-8FD6-B50B4D92977B}"/>
              </a:ext>
            </a:extLst>
          </p:cNvPr>
          <p:cNvPicPr>
            <a:picLocks noChangeAspect="1"/>
          </p:cNvPicPr>
          <p:nvPr/>
        </p:nvPicPr>
        <p:blipFill rotWithShape="1">
          <a:blip r:embed="rId4">
            <a:extLst>
              <a:ext uri="{28A0092B-C50C-407E-A947-70E740481C1C}">
                <a14:useLocalDpi xmlns:a14="http://schemas.microsoft.com/office/drawing/2010/main" val="0"/>
              </a:ext>
            </a:extLst>
          </a:blip>
          <a:srcRect t="7939" r="3830"/>
          <a:stretch/>
        </p:blipFill>
        <p:spPr>
          <a:xfrm>
            <a:off x="4659086" y="6254525"/>
            <a:ext cx="4484914" cy="405369"/>
          </a:xfrm>
          <a:prstGeom prst="rect">
            <a:avLst/>
          </a:prstGeom>
        </p:spPr>
      </p:pic>
      <p:sp>
        <p:nvSpPr>
          <p:cNvPr id="12" name="Rectangle 11">
            <a:extLst>
              <a:ext uri="{FF2B5EF4-FFF2-40B4-BE49-F238E27FC236}">
                <a16:creationId xmlns:a16="http://schemas.microsoft.com/office/drawing/2014/main" id="{4D40E7C7-5193-4499-91FC-CEA60FCFAB8B}"/>
              </a:ext>
            </a:extLst>
          </p:cNvPr>
          <p:cNvSpPr/>
          <p:nvPr/>
        </p:nvSpPr>
        <p:spPr>
          <a:xfrm>
            <a:off x="4824546" y="6273713"/>
            <a:ext cx="4415247" cy="338554"/>
          </a:xfrm>
          <a:prstGeom prst="rect">
            <a:avLst/>
          </a:prstGeom>
        </p:spPr>
        <p:txBody>
          <a:bodyPr wrap="square">
            <a:spAutoFit/>
          </a:bodyPr>
          <a:lstStyle/>
          <a:p>
            <a:r>
              <a:rPr lang="en-GB" sz="1600" dirty="0">
                <a:solidFill>
                  <a:schemeClr val="bg1"/>
                </a:solidFill>
                <a:latin typeface="HelveticaNeue" panose="00000400000000000000" pitchFamily="2" charset="0"/>
              </a:rPr>
              <a:t>Refer to page 58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143265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13B4B-7FAF-4D00-9E1E-8819FB65501D}"/>
              </a:ext>
            </a:extLst>
          </p:cNvPr>
          <p:cNvPicPr>
            <a:picLocks noChangeAspect="1"/>
          </p:cNvPicPr>
          <p:nvPr/>
        </p:nvPicPr>
        <p:blipFill>
          <a:blip r:embed="rId2"/>
          <a:stretch>
            <a:fillRect/>
          </a:stretch>
        </p:blipFill>
        <p:spPr>
          <a:xfrm rot="5183949">
            <a:off x="-413543" y="1995448"/>
            <a:ext cx="5240464" cy="3518907"/>
          </a:xfrm>
          <a:prstGeom prst="rect">
            <a:avLst/>
          </a:prstGeom>
        </p:spPr>
      </p:pic>
      <p:pic>
        <p:nvPicPr>
          <p:cNvPr id="15" name="Picture 14">
            <a:extLst>
              <a:ext uri="{FF2B5EF4-FFF2-40B4-BE49-F238E27FC236}">
                <a16:creationId xmlns:a16="http://schemas.microsoft.com/office/drawing/2014/main" id="{2E89ADF8-5547-4B98-937B-11A942256D93}"/>
              </a:ext>
            </a:extLst>
          </p:cNvPr>
          <p:cNvPicPr>
            <a:picLocks noChangeAspect="1"/>
          </p:cNvPicPr>
          <p:nvPr/>
        </p:nvPicPr>
        <p:blipFill rotWithShape="1">
          <a:blip r:embed="rId3">
            <a:extLst>
              <a:ext uri="{28A0092B-C50C-407E-A947-70E740481C1C}">
                <a14:useLocalDpi xmlns:a14="http://schemas.microsoft.com/office/drawing/2010/main" val="0"/>
              </a:ext>
            </a:extLst>
          </a:blip>
          <a:srcRect t="12254" b="17554"/>
          <a:stretch/>
        </p:blipFill>
        <p:spPr>
          <a:xfrm>
            <a:off x="3780492" y="2715638"/>
            <a:ext cx="1769506" cy="3259397"/>
          </a:xfrm>
          <a:prstGeom prst="rect">
            <a:avLst/>
          </a:prstGeom>
        </p:spPr>
      </p:pic>
      <p:pic>
        <p:nvPicPr>
          <p:cNvPr id="3" name="Picture 2">
            <a:extLst>
              <a:ext uri="{FF2B5EF4-FFF2-40B4-BE49-F238E27FC236}">
                <a16:creationId xmlns:a16="http://schemas.microsoft.com/office/drawing/2014/main" id="{1EE3E6EC-CE2A-469F-9081-8731C5724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0970">
            <a:off x="190500" y="314330"/>
            <a:ext cx="3289300" cy="605319"/>
          </a:xfrm>
          <a:prstGeom prst="rect">
            <a:avLst/>
          </a:prstGeom>
        </p:spPr>
      </p:pic>
      <p:sp>
        <p:nvSpPr>
          <p:cNvPr id="6" name="Rectangle 5">
            <a:extLst>
              <a:ext uri="{FF2B5EF4-FFF2-40B4-BE49-F238E27FC236}">
                <a16:creationId xmlns:a16="http://schemas.microsoft.com/office/drawing/2014/main" id="{F9F121BB-6466-41DC-9502-F05AC12CB656}"/>
              </a:ext>
            </a:extLst>
          </p:cNvPr>
          <p:cNvSpPr/>
          <p:nvPr/>
        </p:nvSpPr>
        <p:spPr>
          <a:xfrm>
            <a:off x="4921211" y="2923904"/>
            <a:ext cx="3470630" cy="830997"/>
          </a:xfrm>
          <a:prstGeom prst="rect">
            <a:avLst/>
          </a:prstGeom>
        </p:spPr>
        <p:txBody>
          <a:bodyPr wrap="square">
            <a:spAutoFit/>
          </a:bodyPr>
          <a:lstStyle/>
          <a:p>
            <a:r>
              <a:rPr lang="en-GB" sz="2400" dirty="0">
                <a:latin typeface="HelveticaNeue" panose="00000400000000000000" pitchFamily="2" charset="0"/>
              </a:rPr>
              <a:t>How would you respond to this statement?</a:t>
            </a:r>
          </a:p>
        </p:txBody>
      </p:sp>
      <p:grpSp>
        <p:nvGrpSpPr>
          <p:cNvPr id="4" name="Group 3">
            <a:extLst>
              <a:ext uri="{FF2B5EF4-FFF2-40B4-BE49-F238E27FC236}">
                <a16:creationId xmlns:a16="http://schemas.microsoft.com/office/drawing/2014/main" id="{E425AD3E-583F-447B-9B40-A7927D7912E5}"/>
              </a:ext>
            </a:extLst>
          </p:cNvPr>
          <p:cNvGrpSpPr/>
          <p:nvPr/>
        </p:nvGrpSpPr>
        <p:grpSpPr>
          <a:xfrm>
            <a:off x="4544267" y="386857"/>
            <a:ext cx="4572000" cy="2204302"/>
            <a:chOff x="4544267" y="386857"/>
            <a:chExt cx="4572000" cy="2204302"/>
          </a:xfrm>
        </p:grpSpPr>
        <p:pic>
          <p:nvPicPr>
            <p:cNvPr id="9" name="Picture 8">
              <a:extLst>
                <a:ext uri="{FF2B5EF4-FFF2-40B4-BE49-F238E27FC236}">
                  <a16:creationId xmlns:a16="http://schemas.microsoft.com/office/drawing/2014/main" id="{DD10698A-0B34-421C-9B68-4CE8ED6662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44267" y="386857"/>
              <a:ext cx="4224518" cy="2204302"/>
            </a:xfrm>
            <a:prstGeom prst="rect">
              <a:avLst/>
            </a:prstGeom>
          </p:spPr>
        </p:pic>
        <p:sp>
          <p:nvSpPr>
            <p:cNvPr id="2" name="Rectangle 1">
              <a:extLst>
                <a:ext uri="{FF2B5EF4-FFF2-40B4-BE49-F238E27FC236}">
                  <a16:creationId xmlns:a16="http://schemas.microsoft.com/office/drawing/2014/main" id="{9D853896-47B1-40D9-BF4F-AAEFD890E12F}"/>
                </a:ext>
              </a:extLst>
            </p:cNvPr>
            <p:cNvSpPr/>
            <p:nvPr/>
          </p:nvSpPr>
          <p:spPr>
            <a:xfrm>
              <a:off x="4777357" y="512405"/>
              <a:ext cx="4338910" cy="1323439"/>
            </a:xfrm>
            <a:prstGeom prst="rect">
              <a:avLst/>
            </a:prstGeom>
          </p:spPr>
          <p:txBody>
            <a:bodyPr wrap="square">
              <a:spAutoFit/>
            </a:bodyPr>
            <a:lstStyle/>
            <a:p>
              <a:r>
                <a:rPr lang="en-GB" sz="2000" dirty="0">
                  <a:latin typeface="HelveticaNeue" panose="00000400000000000000" pitchFamily="2" charset="0"/>
                </a:rPr>
                <a:t>‘My friends, the people I follow, everyone always looks way better than me. It’s impossible not to compare yourself to others.’ </a:t>
              </a:r>
            </a:p>
          </p:txBody>
        </p:sp>
      </p:grpSp>
      <p:sp>
        <p:nvSpPr>
          <p:cNvPr id="16" name="Rectangle 15">
            <a:extLst>
              <a:ext uri="{FF2B5EF4-FFF2-40B4-BE49-F238E27FC236}">
                <a16:creationId xmlns:a16="http://schemas.microsoft.com/office/drawing/2014/main" id="{9CB38EA0-2FEF-44AB-AEA6-AA2BEEDCD5F3}"/>
              </a:ext>
            </a:extLst>
          </p:cNvPr>
          <p:cNvSpPr/>
          <p:nvPr/>
        </p:nvSpPr>
        <p:spPr>
          <a:xfrm>
            <a:off x="5344915" y="4091712"/>
            <a:ext cx="3470630" cy="830997"/>
          </a:xfrm>
          <a:prstGeom prst="rect">
            <a:avLst/>
          </a:prstGeom>
        </p:spPr>
        <p:txBody>
          <a:bodyPr wrap="square">
            <a:spAutoFit/>
          </a:bodyPr>
          <a:lstStyle/>
          <a:p>
            <a:r>
              <a:rPr lang="en-GB" sz="2400" dirty="0">
                <a:latin typeface="HelveticaNeue" panose="00000400000000000000" pitchFamily="2" charset="0"/>
              </a:rPr>
              <a:t>What advice would you give?</a:t>
            </a:r>
          </a:p>
        </p:txBody>
      </p:sp>
    </p:spTree>
    <p:extLst>
      <p:ext uri="{BB962C8B-B14F-4D97-AF65-F5344CB8AC3E}">
        <p14:creationId xmlns:p14="http://schemas.microsoft.com/office/powerpoint/2010/main" val="179777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CAFF15-9A13-4CD6-81CE-44B032D2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535" y="4398138"/>
            <a:ext cx="2471057" cy="2471057"/>
          </a:xfrm>
          <a:prstGeom prst="rect">
            <a:avLst/>
          </a:prstGeom>
        </p:spPr>
      </p:pic>
      <p:sp>
        <p:nvSpPr>
          <p:cNvPr id="2" name="TextBox 1">
            <a:extLst>
              <a:ext uri="{FF2B5EF4-FFF2-40B4-BE49-F238E27FC236}">
                <a16:creationId xmlns:a16="http://schemas.microsoft.com/office/drawing/2014/main" id="{41715DD9-FDE5-45C7-845A-D8C6A6DC96B8}"/>
              </a:ext>
            </a:extLst>
          </p:cNvPr>
          <p:cNvSpPr txBox="1"/>
          <p:nvPr/>
        </p:nvSpPr>
        <p:spPr>
          <a:xfrm>
            <a:off x="7233920" y="4731657"/>
            <a:ext cx="1176925" cy="461665"/>
          </a:xfrm>
          <a:prstGeom prst="rect">
            <a:avLst/>
          </a:prstGeom>
          <a:noFill/>
        </p:spPr>
        <p:txBody>
          <a:bodyPr wrap="none" rtlCol="0">
            <a:spAutoFit/>
          </a:bodyPr>
          <a:lstStyle/>
          <a:p>
            <a:r>
              <a:rPr lang="en-GB" sz="2400" dirty="0">
                <a:solidFill>
                  <a:srgbClr val="00A2E7"/>
                </a:solidFill>
                <a:latin typeface="Helvetica Neue" pitchFamily="50" charset="0"/>
              </a:rPr>
              <a:t>Advice</a:t>
            </a:r>
          </a:p>
        </p:txBody>
      </p:sp>
      <p:sp>
        <p:nvSpPr>
          <p:cNvPr id="5" name="TextBox 4">
            <a:extLst>
              <a:ext uri="{FF2B5EF4-FFF2-40B4-BE49-F238E27FC236}">
                <a16:creationId xmlns:a16="http://schemas.microsoft.com/office/drawing/2014/main" id="{F1F2D706-28FB-4006-9483-D5F9B7FE2F5D}"/>
              </a:ext>
            </a:extLst>
          </p:cNvPr>
          <p:cNvSpPr txBox="1"/>
          <p:nvPr/>
        </p:nvSpPr>
        <p:spPr>
          <a:xfrm>
            <a:off x="7412442" y="5633667"/>
            <a:ext cx="1213794" cy="415498"/>
          </a:xfrm>
          <a:prstGeom prst="rect">
            <a:avLst/>
          </a:prstGeom>
          <a:noFill/>
        </p:spPr>
        <p:txBody>
          <a:bodyPr wrap="none" rtlCol="0">
            <a:spAutoFit/>
          </a:bodyPr>
          <a:lstStyle/>
          <a:p>
            <a:r>
              <a:rPr lang="en-GB" sz="2100" dirty="0">
                <a:solidFill>
                  <a:srgbClr val="00A2E7"/>
                </a:solidFill>
                <a:latin typeface="Helvetica Neue" pitchFamily="50" charset="0"/>
              </a:rPr>
              <a:t>Support</a:t>
            </a:r>
          </a:p>
        </p:txBody>
      </p:sp>
      <p:grpSp>
        <p:nvGrpSpPr>
          <p:cNvPr id="10" name="Group 9">
            <a:extLst>
              <a:ext uri="{FF2B5EF4-FFF2-40B4-BE49-F238E27FC236}">
                <a16:creationId xmlns:a16="http://schemas.microsoft.com/office/drawing/2014/main" id="{B55E6B7F-964E-4891-9B37-B42706CDA43E}"/>
              </a:ext>
            </a:extLst>
          </p:cNvPr>
          <p:cNvGrpSpPr/>
          <p:nvPr/>
        </p:nvGrpSpPr>
        <p:grpSpPr>
          <a:xfrm>
            <a:off x="293625" y="1325123"/>
            <a:ext cx="2960644" cy="1964520"/>
            <a:chOff x="278468" y="278295"/>
            <a:chExt cx="2960644" cy="1964520"/>
          </a:xfrm>
        </p:grpSpPr>
        <p:pic>
          <p:nvPicPr>
            <p:cNvPr id="8" name="Picture 7">
              <a:extLst>
                <a:ext uri="{FF2B5EF4-FFF2-40B4-BE49-F238E27FC236}">
                  <a16:creationId xmlns:a16="http://schemas.microsoft.com/office/drawing/2014/main" id="{6736A881-24B3-43C2-9D94-8FE068DC91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8468" y="278295"/>
              <a:ext cx="2960644" cy="1964520"/>
            </a:xfrm>
            <a:prstGeom prst="rect">
              <a:avLst/>
            </a:prstGeom>
          </p:spPr>
        </p:pic>
        <p:sp>
          <p:nvSpPr>
            <p:cNvPr id="9" name="Rectangle 8">
              <a:extLst>
                <a:ext uri="{FF2B5EF4-FFF2-40B4-BE49-F238E27FC236}">
                  <a16:creationId xmlns:a16="http://schemas.microsoft.com/office/drawing/2014/main" id="{E1388212-4ED5-4A93-B0D9-E6BFFADF7CD2}"/>
                </a:ext>
              </a:extLst>
            </p:cNvPr>
            <p:cNvSpPr/>
            <p:nvPr/>
          </p:nvSpPr>
          <p:spPr>
            <a:xfrm>
              <a:off x="364991" y="352806"/>
              <a:ext cx="2874121" cy="1292662"/>
            </a:xfrm>
            <a:prstGeom prst="rect">
              <a:avLst/>
            </a:prstGeom>
          </p:spPr>
          <p:txBody>
            <a:bodyPr wrap="square">
              <a:spAutoFit/>
            </a:bodyPr>
            <a:lstStyle/>
            <a:p>
              <a:r>
                <a:rPr lang="en-GB" sz="2600" dirty="0">
                  <a:latin typeface="HelveticaNeue" panose="00000400000000000000" pitchFamily="2" charset="0"/>
                </a:rPr>
                <a:t>Where can I go for advice, help and support?</a:t>
              </a:r>
            </a:p>
          </p:txBody>
        </p:sp>
      </p:grpSp>
      <p:sp>
        <p:nvSpPr>
          <p:cNvPr id="14" name="Rectangle 13">
            <a:extLst>
              <a:ext uri="{FF2B5EF4-FFF2-40B4-BE49-F238E27FC236}">
                <a16:creationId xmlns:a16="http://schemas.microsoft.com/office/drawing/2014/main" id="{82FD8F03-F858-4B98-93DA-7170DDA50230}"/>
              </a:ext>
            </a:extLst>
          </p:cNvPr>
          <p:cNvSpPr/>
          <p:nvPr/>
        </p:nvSpPr>
        <p:spPr>
          <a:xfrm>
            <a:off x="218216" y="4190453"/>
            <a:ext cx="4799961" cy="461665"/>
          </a:xfrm>
          <a:prstGeom prst="rect">
            <a:avLst/>
          </a:prstGeom>
        </p:spPr>
        <p:txBody>
          <a:bodyPr wrap="square">
            <a:spAutoFit/>
          </a:bodyPr>
          <a:lstStyle/>
          <a:p>
            <a:r>
              <a:rPr lang="en-GB" sz="2400" dirty="0">
                <a:latin typeface="Helvetica Neue" pitchFamily="50" charset="0"/>
              </a:rPr>
              <a:t>Website for advice and support</a:t>
            </a:r>
          </a:p>
        </p:txBody>
      </p:sp>
      <p:grpSp>
        <p:nvGrpSpPr>
          <p:cNvPr id="21" name="Group 20">
            <a:extLst>
              <a:ext uri="{FF2B5EF4-FFF2-40B4-BE49-F238E27FC236}">
                <a16:creationId xmlns:a16="http://schemas.microsoft.com/office/drawing/2014/main" id="{0BC2A633-E43E-42F3-B4CB-E4D1D36FBF9B}"/>
              </a:ext>
            </a:extLst>
          </p:cNvPr>
          <p:cNvGrpSpPr/>
          <p:nvPr/>
        </p:nvGrpSpPr>
        <p:grpSpPr>
          <a:xfrm>
            <a:off x="3491090" y="191104"/>
            <a:ext cx="5534588" cy="3697724"/>
            <a:chOff x="3504909" y="201698"/>
            <a:chExt cx="5534588" cy="3697724"/>
          </a:xfrm>
        </p:grpSpPr>
        <p:grpSp>
          <p:nvGrpSpPr>
            <p:cNvPr id="16" name="Group 15">
              <a:extLst>
                <a:ext uri="{FF2B5EF4-FFF2-40B4-BE49-F238E27FC236}">
                  <a16:creationId xmlns:a16="http://schemas.microsoft.com/office/drawing/2014/main" id="{BA60EB5D-B53C-4840-AF9B-DC64FB1C26D9}"/>
                </a:ext>
              </a:extLst>
            </p:cNvPr>
            <p:cNvGrpSpPr/>
            <p:nvPr/>
          </p:nvGrpSpPr>
          <p:grpSpPr>
            <a:xfrm>
              <a:off x="3504909" y="201698"/>
              <a:ext cx="5534588" cy="3697724"/>
              <a:chOff x="3504909" y="201698"/>
              <a:chExt cx="5534588" cy="3697724"/>
            </a:xfrm>
          </p:grpSpPr>
          <p:sp>
            <p:nvSpPr>
              <p:cNvPr id="13" name="Rectangle 12">
                <a:extLst>
                  <a:ext uri="{FF2B5EF4-FFF2-40B4-BE49-F238E27FC236}">
                    <a16:creationId xmlns:a16="http://schemas.microsoft.com/office/drawing/2014/main" id="{A166F9CF-0F90-44C8-AD20-E3277D5E68BF}"/>
                  </a:ext>
                </a:extLst>
              </p:cNvPr>
              <p:cNvSpPr/>
              <p:nvPr/>
            </p:nvSpPr>
            <p:spPr>
              <a:xfrm>
                <a:off x="3504909" y="201698"/>
                <a:ext cx="4799961" cy="461665"/>
              </a:xfrm>
              <a:prstGeom prst="rect">
                <a:avLst/>
              </a:prstGeom>
            </p:spPr>
            <p:txBody>
              <a:bodyPr wrap="square">
                <a:spAutoFit/>
              </a:bodyPr>
              <a:lstStyle/>
              <a:p>
                <a:r>
                  <a:rPr lang="en-GB" sz="2400" dirty="0">
                    <a:latin typeface="Helvetica Neue" pitchFamily="50" charset="0"/>
                  </a:rPr>
                  <a:t>Helplines for young people</a:t>
                </a:r>
              </a:p>
            </p:txBody>
          </p:sp>
          <p:sp>
            <p:nvSpPr>
              <p:cNvPr id="15" name="Rectangle 14">
                <a:extLst>
                  <a:ext uri="{FF2B5EF4-FFF2-40B4-BE49-F238E27FC236}">
                    <a16:creationId xmlns:a16="http://schemas.microsoft.com/office/drawing/2014/main" id="{B34A77B6-45A8-4468-B3C2-55EDE66A053F}"/>
                  </a:ext>
                </a:extLst>
              </p:cNvPr>
              <p:cNvSpPr/>
              <p:nvPr/>
            </p:nvSpPr>
            <p:spPr>
              <a:xfrm>
                <a:off x="3504909" y="760101"/>
                <a:ext cx="5534588" cy="3139321"/>
              </a:xfrm>
              <a:prstGeom prst="rect">
                <a:avLst/>
              </a:prstGeom>
            </p:spPr>
            <p:txBody>
              <a:bodyPr wrap="square">
                <a:spAutoFit/>
              </a:bodyPr>
              <a:lstStyle/>
              <a:p>
                <a:r>
                  <a:rPr lang="en-GB" dirty="0">
                    <a:latin typeface="HelveticaNeue" panose="00000400000000000000" pitchFamily="2" charset="0"/>
                  </a:rPr>
                  <a:t>Services for young people talk to someone anonymously without judgement via chat, or via phone, on whatever issue they would like. </a:t>
                </a:r>
              </a:p>
              <a:p>
                <a:endParaRPr lang="en-GB" dirty="0">
                  <a:latin typeface="HelveticaNeue" panose="00000400000000000000" pitchFamily="2" charset="0"/>
                </a:endParaRPr>
              </a:p>
              <a:p>
                <a:r>
                  <a:rPr lang="en-GB" dirty="0">
                    <a:latin typeface="HelveticaNeue" panose="00000400000000000000" pitchFamily="2" charset="0"/>
                  </a:rPr>
                  <a:t>                   0800 11 11 - A service for under 18s</a:t>
                </a:r>
              </a:p>
              <a:p>
                <a:endParaRPr lang="en-GB" dirty="0">
                  <a:latin typeface="HelveticaNeue" panose="00000400000000000000" pitchFamily="2" charset="0"/>
                </a:endParaRPr>
              </a:p>
              <a:p>
                <a:r>
                  <a:rPr lang="en-GB" dirty="0">
                    <a:latin typeface="HelveticaNeue" panose="00000400000000000000" pitchFamily="2" charset="0"/>
                  </a:rPr>
                  <a:t>                   0808 808 4994 – A service for 13-25s</a:t>
                </a:r>
              </a:p>
              <a:p>
                <a:endParaRPr lang="en-GB" dirty="0">
                  <a:latin typeface="HelveticaNeue" panose="00000400000000000000" pitchFamily="2" charset="0"/>
                </a:endParaRPr>
              </a:p>
              <a:p>
                <a:r>
                  <a:rPr lang="en-GB" dirty="0">
                    <a:latin typeface="HelveticaNeue" panose="00000400000000000000" pitchFamily="2" charset="0"/>
                  </a:rPr>
                  <a:t>                   0808 801 0711 – Youth hotline to support 	            anyone worried about, or affected by, 	                    		     eating disorders </a:t>
                </a:r>
              </a:p>
            </p:txBody>
          </p:sp>
        </p:grpSp>
        <p:pic>
          <p:nvPicPr>
            <p:cNvPr id="18" name="Picture 17">
              <a:extLst>
                <a:ext uri="{FF2B5EF4-FFF2-40B4-BE49-F238E27FC236}">
                  <a16:creationId xmlns:a16="http://schemas.microsoft.com/office/drawing/2014/main" id="{C6B10006-8158-46B7-88CD-9BBA5689A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766" y="1889771"/>
              <a:ext cx="1053230" cy="296504"/>
            </a:xfrm>
            <a:prstGeom prst="rect">
              <a:avLst/>
            </a:prstGeom>
          </p:spPr>
        </p:pic>
        <p:pic>
          <p:nvPicPr>
            <p:cNvPr id="20" name="Picture 19">
              <a:extLst>
                <a:ext uri="{FF2B5EF4-FFF2-40B4-BE49-F238E27FC236}">
                  <a16:creationId xmlns:a16="http://schemas.microsoft.com/office/drawing/2014/main" id="{F0730F41-545F-405E-909F-0CDD605C4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057" y="2465638"/>
              <a:ext cx="1053230" cy="317079"/>
            </a:xfrm>
            <a:prstGeom prst="rect">
              <a:avLst/>
            </a:prstGeom>
          </p:spPr>
        </p:pic>
      </p:grpSp>
      <p:pic>
        <p:nvPicPr>
          <p:cNvPr id="29" name="Picture 28">
            <a:extLst>
              <a:ext uri="{FF2B5EF4-FFF2-40B4-BE49-F238E27FC236}">
                <a16:creationId xmlns:a16="http://schemas.microsoft.com/office/drawing/2014/main" id="{81D647E7-58A5-43BC-9DFF-DD93030E7B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25" y="5852881"/>
            <a:ext cx="923330" cy="461665"/>
          </a:xfrm>
          <a:prstGeom prst="rect">
            <a:avLst/>
          </a:prstGeom>
        </p:spPr>
      </p:pic>
      <p:sp>
        <p:nvSpPr>
          <p:cNvPr id="32" name="Rectangle 31">
            <a:extLst>
              <a:ext uri="{FF2B5EF4-FFF2-40B4-BE49-F238E27FC236}">
                <a16:creationId xmlns:a16="http://schemas.microsoft.com/office/drawing/2014/main" id="{EB839604-4536-4DDE-840F-EB4DD5799DE8}"/>
              </a:ext>
            </a:extLst>
          </p:cNvPr>
          <p:cNvSpPr/>
          <p:nvPr/>
        </p:nvSpPr>
        <p:spPr>
          <a:xfrm>
            <a:off x="1279239" y="4972582"/>
            <a:ext cx="5434694" cy="461665"/>
          </a:xfrm>
          <a:prstGeom prst="rect">
            <a:avLst/>
          </a:prstGeom>
        </p:spPr>
        <p:txBody>
          <a:bodyPr wrap="square">
            <a:spAutoFit/>
          </a:bodyPr>
          <a:lstStyle/>
          <a:p>
            <a:r>
              <a:rPr lang="en-GB" sz="1200" dirty="0">
                <a:latin typeface="HelveticaNeue" panose="00000400000000000000" pitchFamily="2" charset="0"/>
              </a:rPr>
              <a:t>Online support for young people with visible difference – conditions or injuries affecting their appearance </a:t>
            </a:r>
            <a:r>
              <a:rPr lang="en-GB" sz="1200" dirty="0">
                <a:solidFill>
                  <a:srgbClr val="EF6921"/>
                </a:solidFill>
                <a:latin typeface="HelveticaNeue" panose="00000400000000000000" pitchFamily="2" charset="0"/>
                <a:hlinkClick r:id="rId7">
                  <a:extLst>
                    <a:ext uri="{A12FA001-AC4F-418D-AE19-62706E023703}">
                      <ahyp:hlinkClr xmlns:ahyp="http://schemas.microsoft.com/office/drawing/2018/hyperlinkcolor" val="tx"/>
                    </a:ext>
                  </a:extLst>
                </a:hlinkClick>
              </a:rPr>
              <a:t>www.ypfaceit.co.uk</a:t>
            </a:r>
            <a:r>
              <a:rPr lang="en-GB" sz="1200" dirty="0">
                <a:solidFill>
                  <a:srgbClr val="EF6921"/>
                </a:solidFill>
                <a:latin typeface="HelveticaNeue" panose="00000400000000000000" pitchFamily="2" charset="0"/>
              </a:rPr>
              <a:t>.</a:t>
            </a:r>
          </a:p>
        </p:txBody>
      </p:sp>
      <p:sp>
        <p:nvSpPr>
          <p:cNvPr id="33" name="Rectangle 32">
            <a:extLst>
              <a:ext uri="{FF2B5EF4-FFF2-40B4-BE49-F238E27FC236}">
                <a16:creationId xmlns:a16="http://schemas.microsoft.com/office/drawing/2014/main" id="{E3471D6F-BF4F-4649-A49C-B336D795F3D9}"/>
              </a:ext>
            </a:extLst>
          </p:cNvPr>
          <p:cNvSpPr/>
          <p:nvPr/>
        </p:nvSpPr>
        <p:spPr>
          <a:xfrm>
            <a:off x="1279239" y="5735872"/>
            <a:ext cx="5434694" cy="646331"/>
          </a:xfrm>
          <a:prstGeom prst="rect">
            <a:avLst/>
          </a:prstGeom>
        </p:spPr>
        <p:txBody>
          <a:bodyPr wrap="square">
            <a:spAutoFit/>
          </a:bodyPr>
          <a:lstStyle/>
          <a:p>
            <a:r>
              <a:rPr lang="en-GB" sz="1200" dirty="0">
                <a:latin typeface="HelveticaNeue" panose="00000400000000000000" pitchFamily="2" charset="0"/>
              </a:rPr>
              <a:t>A youth charity focused on mental health and wellbeing which offers information, advice and guidance for young people on anything which may impact on your wellbeing </a:t>
            </a:r>
            <a:r>
              <a:rPr lang="en-GB" sz="1200" dirty="0">
                <a:solidFill>
                  <a:srgbClr val="EF6921"/>
                </a:solidFill>
                <a:latin typeface="HelveticaNeue" panose="00000400000000000000" pitchFamily="2" charset="0"/>
                <a:hlinkClick r:id="rId8">
                  <a:extLst>
                    <a:ext uri="{A12FA001-AC4F-418D-AE19-62706E023703}">
                      <ahyp:hlinkClr xmlns:ahyp="http://schemas.microsoft.com/office/drawing/2018/hyperlinkcolor" val="tx"/>
                    </a:ext>
                  </a:extLst>
                </a:hlinkClick>
              </a:rPr>
              <a:t>www.youngminds.org.uk</a:t>
            </a:r>
            <a:r>
              <a:rPr lang="en-GB" sz="1200" dirty="0">
                <a:solidFill>
                  <a:srgbClr val="EF6921"/>
                </a:solidFill>
                <a:latin typeface="HelveticaNeue" panose="00000400000000000000" pitchFamily="2" charset="0"/>
              </a:rPr>
              <a:t>. </a:t>
            </a:r>
          </a:p>
        </p:txBody>
      </p:sp>
      <p:pic>
        <p:nvPicPr>
          <p:cNvPr id="22" name="Picture 21">
            <a:extLst>
              <a:ext uri="{FF2B5EF4-FFF2-40B4-BE49-F238E27FC236}">
                <a16:creationId xmlns:a16="http://schemas.microsoft.com/office/drawing/2014/main" id="{46CC631A-959E-4951-8534-95BD1EE891D7}"/>
              </a:ext>
            </a:extLst>
          </p:cNvPr>
          <p:cNvPicPr>
            <a:picLocks noChangeAspect="1"/>
          </p:cNvPicPr>
          <p:nvPr/>
        </p:nvPicPr>
        <p:blipFill rotWithShape="1">
          <a:blip r:embed="rId9">
            <a:extLst>
              <a:ext uri="{28A0092B-C50C-407E-A947-70E740481C1C}">
                <a14:useLocalDpi xmlns:a14="http://schemas.microsoft.com/office/drawing/2010/main" val="0"/>
              </a:ext>
            </a:extLst>
          </a:blip>
          <a:srcRect l="18873" t="-957" r="19962" b="-2625"/>
          <a:stretch/>
        </p:blipFill>
        <p:spPr>
          <a:xfrm>
            <a:off x="3678362" y="3022019"/>
            <a:ext cx="914400" cy="810388"/>
          </a:xfrm>
          <a:prstGeom prst="rect">
            <a:avLst/>
          </a:prstGeom>
        </p:spPr>
      </p:pic>
      <p:pic>
        <p:nvPicPr>
          <p:cNvPr id="24" name="Picture 23">
            <a:extLst>
              <a:ext uri="{FF2B5EF4-FFF2-40B4-BE49-F238E27FC236}">
                <a16:creationId xmlns:a16="http://schemas.microsoft.com/office/drawing/2014/main" id="{E5F0762C-D50D-4738-B0F2-433982228D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216" y="4972582"/>
            <a:ext cx="1087783" cy="354162"/>
          </a:xfrm>
          <a:prstGeom prst="rect">
            <a:avLst/>
          </a:prstGeom>
        </p:spPr>
      </p:pic>
    </p:spTree>
    <p:extLst>
      <p:ext uri="{BB962C8B-B14F-4D97-AF65-F5344CB8AC3E}">
        <p14:creationId xmlns:p14="http://schemas.microsoft.com/office/powerpoint/2010/main" val="324618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22063" y="3345941"/>
            <a:ext cx="4133261" cy="461665"/>
          </a:xfrm>
          <a:prstGeom prst="rect">
            <a:avLst/>
          </a:prstGeom>
          <a:noFill/>
        </p:spPr>
        <p:txBody>
          <a:bodyPr wrap="square" rtlCol="0">
            <a:spAutoFit/>
          </a:bodyPr>
          <a:lstStyle/>
          <a:p>
            <a:r>
              <a:rPr lang="en-GB" sz="2400" dirty="0">
                <a:solidFill>
                  <a:srgbClr val="EF6921"/>
                </a:solidFill>
              </a:rPr>
              <a:t>www.childnet.com/pshetoolkits </a:t>
            </a:r>
          </a:p>
        </p:txBody>
      </p:sp>
      <p:sp>
        <p:nvSpPr>
          <p:cNvPr id="14" name="TextBox 13"/>
          <p:cNvSpPr txBox="1"/>
          <p:nvPr/>
        </p:nvSpPr>
        <p:spPr>
          <a:xfrm>
            <a:off x="2829651" y="2979171"/>
            <a:ext cx="3518084" cy="461665"/>
          </a:xfrm>
          <a:prstGeom prst="rect">
            <a:avLst/>
          </a:prstGeom>
          <a:noFill/>
        </p:spPr>
        <p:txBody>
          <a:bodyPr wrap="square" rtlCol="0">
            <a:spAutoFit/>
          </a:bodyPr>
          <a:lstStyle/>
          <a:p>
            <a:r>
              <a:rPr lang="en-GB" sz="2400" dirty="0"/>
              <a:t>Available to download at:</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477" y="1580240"/>
            <a:ext cx="4164954" cy="114058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680" y="4593242"/>
            <a:ext cx="1931927" cy="78122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8954" y="4732106"/>
            <a:ext cx="3506771" cy="488981"/>
          </a:xfrm>
          <a:prstGeom prst="rect">
            <a:avLst/>
          </a:prstGeom>
        </p:spPr>
      </p:pic>
      <p:sp>
        <p:nvSpPr>
          <p:cNvPr id="2" name="Rectangle 1"/>
          <p:cNvSpPr/>
          <p:nvPr/>
        </p:nvSpPr>
        <p:spPr>
          <a:xfrm>
            <a:off x="1720140" y="6145587"/>
            <a:ext cx="4935184" cy="415498"/>
          </a:xfrm>
          <a:prstGeom prst="rect">
            <a:avLst/>
          </a:prstGeom>
        </p:spPr>
        <p:txBody>
          <a:bodyPr wrap="square">
            <a:spAutoFit/>
          </a:bodyPr>
          <a:lstStyle/>
          <a:p>
            <a:r>
              <a:rPr lang="en-GB" sz="1050" dirty="0">
                <a:solidFill>
                  <a:srgbClr val="5C5C5C"/>
                </a:solidFill>
              </a:rPr>
              <a:t>Myth vs Reality PSHE toolkit 2019 by </a:t>
            </a:r>
            <a:r>
              <a:rPr lang="en-GB" sz="1050" dirty="0">
                <a:solidFill>
                  <a:srgbClr val="FF6600"/>
                </a:solidFill>
                <a:hlinkClick r:id="rId5"/>
              </a:rPr>
              <a:t>Childnet International</a:t>
            </a:r>
            <a:r>
              <a:rPr lang="en-GB" sz="1050" dirty="0">
                <a:solidFill>
                  <a:srgbClr val="5C5C5C"/>
                </a:solidFill>
              </a:rPr>
              <a:t> is licensed under a </a:t>
            </a:r>
            <a:r>
              <a:rPr lang="en-GB" sz="1050" dirty="0">
                <a:solidFill>
                  <a:srgbClr val="FF6600"/>
                </a:solidFill>
                <a:hlinkClick r:id="rId6"/>
              </a:rPr>
              <a:t>Creative Commons Attribution-</a:t>
            </a:r>
            <a:r>
              <a:rPr lang="en-GB" sz="1050" dirty="0" err="1">
                <a:solidFill>
                  <a:srgbClr val="FF6600"/>
                </a:solidFill>
                <a:hlinkClick r:id="rId6"/>
              </a:rPr>
              <a:t>NonCommercial</a:t>
            </a:r>
            <a:r>
              <a:rPr lang="en-GB" sz="1050" dirty="0">
                <a:solidFill>
                  <a:srgbClr val="FF6600"/>
                </a:solidFill>
                <a:hlinkClick r:id="rId6"/>
              </a:rPr>
              <a:t>-</a:t>
            </a:r>
            <a:r>
              <a:rPr lang="en-GB" sz="1050" dirty="0" err="1">
                <a:solidFill>
                  <a:srgbClr val="FF6600"/>
                </a:solidFill>
                <a:hlinkClick r:id="rId6"/>
              </a:rPr>
              <a:t>ShareAlike</a:t>
            </a:r>
            <a:r>
              <a:rPr lang="en-GB" sz="1050" dirty="0">
                <a:solidFill>
                  <a:srgbClr val="FF6600"/>
                </a:solidFill>
                <a:hlinkClick r:id="rId6"/>
              </a:rPr>
              <a:t> 4.0 International License</a:t>
            </a:r>
            <a:r>
              <a:rPr lang="en-GB" sz="1050" dirty="0">
                <a:solidFill>
                  <a:srgbClr val="5C5C5C"/>
                </a:solidFill>
              </a:rPr>
              <a:t>.</a:t>
            </a:r>
            <a:endParaRPr lang="en-GB" sz="1050" dirty="0"/>
          </a:p>
        </p:txBody>
      </p:sp>
      <p:pic>
        <p:nvPicPr>
          <p:cNvPr id="4" name="Picture 3"/>
          <p:cNvPicPr>
            <a:picLocks noChangeAspect="1"/>
          </p:cNvPicPr>
          <p:nvPr/>
        </p:nvPicPr>
        <p:blipFill>
          <a:blip r:embed="rId7"/>
          <a:stretch>
            <a:fillRect/>
          </a:stretch>
        </p:blipFill>
        <p:spPr>
          <a:xfrm>
            <a:off x="490053" y="6126821"/>
            <a:ext cx="1230087" cy="430683"/>
          </a:xfrm>
          <a:prstGeom prst="rect">
            <a:avLst/>
          </a:prstGeom>
        </p:spPr>
      </p:pic>
    </p:spTree>
    <p:extLst>
      <p:ext uri="{BB962C8B-B14F-4D97-AF65-F5344CB8AC3E}">
        <p14:creationId xmlns:p14="http://schemas.microsoft.com/office/powerpoint/2010/main" val="151617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519AA6-1F74-4376-B643-A1857235DF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2713"/>
            <a:ext cx="4358451" cy="1093078"/>
          </a:xfrm>
          <a:prstGeom prst="rect">
            <a:avLst/>
          </a:prstGeom>
        </p:spPr>
      </p:pic>
      <p:sp>
        <p:nvSpPr>
          <p:cNvPr id="5" name="TextBox 4">
            <a:extLst>
              <a:ext uri="{FF2B5EF4-FFF2-40B4-BE49-F238E27FC236}">
                <a16:creationId xmlns:a16="http://schemas.microsoft.com/office/drawing/2014/main" id="{5E582E9E-2566-45F6-BAF6-7930F83E78DF}"/>
              </a:ext>
            </a:extLst>
          </p:cNvPr>
          <p:cNvSpPr txBox="1"/>
          <p:nvPr/>
        </p:nvSpPr>
        <p:spPr>
          <a:xfrm>
            <a:off x="920752" y="1754203"/>
            <a:ext cx="7483020" cy="707886"/>
          </a:xfrm>
          <a:prstGeom prst="rect">
            <a:avLst/>
          </a:prstGeom>
          <a:noFill/>
        </p:spPr>
        <p:txBody>
          <a:bodyPr wrap="square" rtlCol="0">
            <a:spAutoFit/>
          </a:bodyPr>
          <a:lstStyle/>
          <a:p>
            <a:r>
              <a:rPr lang="en-GB" sz="2000" dirty="0">
                <a:latin typeface="HelveticaNeue" panose="00000400000000000000" pitchFamily="2" charset="0"/>
              </a:rPr>
              <a:t>Students can identify where the pressures to look a certain way online comes from.</a:t>
            </a:r>
          </a:p>
        </p:txBody>
      </p:sp>
      <p:sp>
        <p:nvSpPr>
          <p:cNvPr id="9" name="TextBox 8">
            <a:extLst>
              <a:ext uri="{FF2B5EF4-FFF2-40B4-BE49-F238E27FC236}">
                <a16:creationId xmlns:a16="http://schemas.microsoft.com/office/drawing/2014/main" id="{1721BB16-A0B2-460E-AE69-7E0DC9CF7849}"/>
              </a:ext>
            </a:extLst>
          </p:cNvPr>
          <p:cNvSpPr txBox="1"/>
          <p:nvPr/>
        </p:nvSpPr>
        <p:spPr>
          <a:xfrm>
            <a:off x="877514" y="2805251"/>
            <a:ext cx="7826645" cy="707886"/>
          </a:xfrm>
          <a:prstGeom prst="rect">
            <a:avLst/>
          </a:prstGeom>
          <a:noFill/>
        </p:spPr>
        <p:txBody>
          <a:bodyPr wrap="square" rtlCol="0">
            <a:spAutoFit/>
          </a:bodyPr>
          <a:lstStyle/>
          <a:p>
            <a:r>
              <a:rPr lang="en-GB" sz="2000" dirty="0">
                <a:latin typeface="HelveticaNeue" panose="00000400000000000000" pitchFamily="2" charset="0"/>
              </a:rPr>
              <a:t>Students can make comparisons between what is considered the ‘ideal’ body image online and the actual reality.</a:t>
            </a:r>
          </a:p>
        </p:txBody>
      </p:sp>
      <p:sp>
        <p:nvSpPr>
          <p:cNvPr id="12" name="TextBox 11">
            <a:extLst>
              <a:ext uri="{FF2B5EF4-FFF2-40B4-BE49-F238E27FC236}">
                <a16:creationId xmlns:a16="http://schemas.microsoft.com/office/drawing/2014/main" id="{7E838EDF-D4DB-4BF9-86F5-F1337EF3DE4C}"/>
              </a:ext>
            </a:extLst>
          </p:cNvPr>
          <p:cNvSpPr txBox="1"/>
          <p:nvPr/>
        </p:nvSpPr>
        <p:spPr>
          <a:xfrm>
            <a:off x="877515" y="4039300"/>
            <a:ext cx="7826644" cy="707886"/>
          </a:xfrm>
          <a:prstGeom prst="rect">
            <a:avLst/>
          </a:prstGeom>
          <a:noFill/>
        </p:spPr>
        <p:txBody>
          <a:bodyPr wrap="square" rtlCol="0">
            <a:spAutoFit/>
          </a:bodyPr>
          <a:lstStyle/>
          <a:p>
            <a:r>
              <a:rPr lang="en-GB" sz="2000" dirty="0">
                <a:latin typeface="HelveticaNeue" panose="00000400000000000000" pitchFamily="2" charset="0"/>
              </a:rPr>
              <a:t>Students can propose effective strategies to help young people develop a healthy and positive attitude towards their body image. </a:t>
            </a:r>
          </a:p>
        </p:txBody>
      </p:sp>
      <p:sp>
        <p:nvSpPr>
          <p:cNvPr id="15" name="TextBox 14">
            <a:extLst>
              <a:ext uri="{FF2B5EF4-FFF2-40B4-BE49-F238E27FC236}">
                <a16:creationId xmlns:a16="http://schemas.microsoft.com/office/drawing/2014/main" id="{EA7D4DB7-092E-407F-8A92-188805CD797A}"/>
              </a:ext>
            </a:extLst>
          </p:cNvPr>
          <p:cNvSpPr txBox="1"/>
          <p:nvPr/>
        </p:nvSpPr>
        <p:spPr>
          <a:xfrm>
            <a:off x="877515" y="5135546"/>
            <a:ext cx="7900726" cy="707886"/>
          </a:xfrm>
          <a:prstGeom prst="rect">
            <a:avLst/>
          </a:prstGeom>
          <a:noFill/>
        </p:spPr>
        <p:txBody>
          <a:bodyPr wrap="square" rtlCol="0">
            <a:spAutoFit/>
          </a:bodyPr>
          <a:lstStyle/>
          <a:p>
            <a:r>
              <a:rPr lang="en-GB" sz="2000" dirty="0">
                <a:latin typeface="HelveticaNeue" panose="00000400000000000000" pitchFamily="2" charset="0"/>
              </a:rPr>
              <a:t>Students will know where they can go for advice and support with body image concerns. </a:t>
            </a:r>
          </a:p>
        </p:txBody>
      </p:sp>
      <p:pic>
        <p:nvPicPr>
          <p:cNvPr id="18" name="Picture 17">
            <a:extLst>
              <a:ext uri="{FF2B5EF4-FFF2-40B4-BE49-F238E27FC236}">
                <a16:creationId xmlns:a16="http://schemas.microsoft.com/office/drawing/2014/main" id="{295A9A23-F98B-4DE9-A396-3D127D17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41" y="1889071"/>
            <a:ext cx="437673" cy="438150"/>
          </a:xfrm>
          <a:prstGeom prst="rect">
            <a:avLst/>
          </a:prstGeom>
        </p:spPr>
      </p:pic>
      <p:pic>
        <p:nvPicPr>
          <p:cNvPr id="19" name="Picture 18">
            <a:extLst>
              <a:ext uri="{FF2B5EF4-FFF2-40B4-BE49-F238E27FC236}">
                <a16:creationId xmlns:a16="http://schemas.microsoft.com/office/drawing/2014/main" id="{25E342DD-7809-460E-A4F3-CBEA4B732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41" y="2940119"/>
            <a:ext cx="437673" cy="438150"/>
          </a:xfrm>
          <a:prstGeom prst="rect">
            <a:avLst/>
          </a:prstGeom>
        </p:spPr>
      </p:pic>
      <p:pic>
        <p:nvPicPr>
          <p:cNvPr id="20" name="Picture 19">
            <a:extLst>
              <a:ext uri="{FF2B5EF4-FFF2-40B4-BE49-F238E27FC236}">
                <a16:creationId xmlns:a16="http://schemas.microsoft.com/office/drawing/2014/main" id="{0EB145BD-2B18-42A4-BF83-71AFE3F99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40" y="4044859"/>
            <a:ext cx="437673" cy="438150"/>
          </a:xfrm>
          <a:prstGeom prst="rect">
            <a:avLst/>
          </a:prstGeom>
        </p:spPr>
      </p:pic>
      <p:pic>
        <p:nvPicPr>
          <p:cNvPr id="21" name="Picture 20">
            <a:extLst>
              <a:ext uri="{FF2B5EF4-FFF2-40B4-BE49-F238E27FC236}">
                <a16:creationId xmlns:a16="http://schemas.microsoft.com/office/drawing/2014/main" id="{AE75F403-6AAA-4B8C-9648-B6FC3108A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95" y="5261378"/>
            <a:ext cx="437673" cy="438150"/>
          </a:xfrm>
          <a:prstGeom prst="rect">
            <a:avLst/>
          </a:prstGeom>
        </p:spPr>
      </p:pic>
    </p:spTree>
    <p:extLst>
      <p:ext uri="{BB962C8B-B14F-4D97-AF65-F5344CB8AC3E}">
        <p14:creationId xmlns:p14="http://schemas.microsoft.com/office/powerpoint/2010/main" val="287480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FF8F0C-0766-4AB5-8F3D-959426311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568" y="1796902"/>
            <a:ext cx="5922335" cy="461983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79" y="330774"/>
            <a:ext cx="5370418" cy="1466128"/>
          </a:xfrm>
          <a:prstGeom prst="rect">
            <a:avLst/>
          </a:prstGeom>
        </p:spPr>
      </p:pic>
      <p:sp>
        <p:nvSpPr>
          <p:cNvPr id="4" name="Rectangle 3"/>
          <p:cNvSpPr/>
          <p:nvPr/>
        </p:nvSpPr>
        <p:spPr>
          <a:xfrm>
            <a:off x="1714186" y="2044581"/>
            <a:ext cx="5685717" cy="3970318"/>
          </a:xfrm>
          <a:prstGeom prst="rect">
            <a:avLst/>
          </a:prstGeom>
        </p:spPr>
        <p:txBody>
          <a:bodyPr wrap="square">
            <a:spAutoFit/>
          </a:bodyPr>
          <a:lstStyle/>
          <a:p>
            <a:r>
              <a:rPr lang="en-GB" sz="2800" dirty="0">
                <a:solidFill>
                  <a:schemeClr val="bg1"/>
                </a:solidFill>
                <a:latin typeface="HelveticaNeue" panose="00000400000000000000" pitchFamily="2" charset="0"/>
              </a:rPr>
              <a:t>Starter discussion</a:t>
            </a:r>
          </a:p>
          <a:p>
            <a:r>
              <a:rPr lang="en-GB" sz="2800" dirty="0">
                <a:solidFill>
                  <a:schemeClr val="bg1"/>
                </a:solidFill>
                <a:latin typeface="HelveticaNeue" panose="00000400000000000000" pitchFamily="2" charset="0"/>
              </a:rPr>
              <a:t>Watch the talking heads </a:t>
            </a:r>
          </a:p>
          <a:p>
            <a:r>
              <a:rPr lang="en-GB" sz="2800" dirty="0">
                <a:solidFill>
                  <a:schemeClr val="bg1"/>
                </a:solidFill>
                <a:latin typeface="HelveticaNeue" panose="00000400000000000000" pitchFamily="2" charset="0"/>
              </a:rPr>
              <a:t>Discussion questions</a:t>
            </a:r>
          </a:p>
          <a:p>
            <a:r>
              <a:rPr lang="en-GB" sz="2800" dirty="0">
                <a:solidFill>
                  <a:schemeClr val="bg1"/>
                </a:solidFill>
                <a:latin typeface="HelveticaNeue" panose="00000400000000000000" pitchFamily="2" charset="0"/>
              </a:rPr>
              <a:t>-----------------------------------------</a:t>
            </a:r>
          </a:p>
          <a:p>
            <a:r>
              <a:rPr lang="en-GB" sz="2800" dirty="0">
                <a:solidFill>
                  <a:schemeClr val="bg1"/>
                </a:solidFill>
                <a:latin typeface="HelveticaNeue" panose="00000400000000000000" pitchFamily="2" charset="0"/>
              </a:rPr>
              <a:t>Activity A: Challenging online myths</a:t>
            </a:r>
          </a:p>
          <a:p>
            <a:r>
              <a:rPr lang="en-GB" sz="2800" dirty="0">
                <a:solidFill>
                  <a:schemeClr val="bg1"/>
                </a:solidFill>
                <a:latin typeface="HelveticaNeue" panose="00000400000000000000" pitchFamily="2" charset="0"/>
              </a:rPr>
              <a:t>Activity B: Changing the way we   				   look online</a:t>
            </a:r>
          </a:p>
          <a:p>
            <a:r>
              <a:rPr lang="en-GB" sz="2800" dirty="0">
                <a:solidFill>
                  <a:schemeClr val="bg1"/>
                </a:solidFill>
                <a:latin typeface="HelveticaNeue" panose="00000400000000000000" pitchFamily="2" charset="0"/>
              </a:rPr>
              <a:t>Activity C: Be the change</a:t>
            </a:r>
          </a:p>
          <a:p>
            <a:r>
              <a:rPr lang="en-GB" sz="2800" dirty="0">
                <a:solidFill>
                  <a:schemeClr val="bg1"/>
                </a:solidFill>
                <a:latin typeface="HelveticaNeue" panose="00000400000000000000" pitchFamily="2" charset="0"/>
              </a:rPr>
              <a:t>Plenary: #</a:t>
            </a:r>
            <a:r>
              <a:rPr lang="en-GB" sz="2800" dirty="0" err="1">
                <a:solidFill>
                  <a:schemeClr val="bg1"/>
                </a:solidFill>
                <a:latin typeface="HelveticaNeue" panose="00000400000000000000" pitchFamily="2" charset="0"/>
              </a:rPr>
              <a:t>RealityCheck</a:t>
            </a:r>
            <a:endParaRPr lang="en-GB" sz="2800" dirty="0">
              <a:solidFill>
                <a:schemeClr val="bg1"/>
              </a:solidFill>
              <a:latin typeface="HelveticaNeue" panose="00000400000000000000" pitchFamily="2" charset="0"/>
            </a:endParaRPr>
          </a:p>
        </p:txBody>
      </p:sp>
    </p:spTree>
    <p:extLst>
      <p:ext uri="{BB962C8B-B14F-4D97-AF65-F5344CB8AC3E}">
        <p14:creationId xmlns:p14="http://schemas.microsoft.com/office/powerpoint/2010/main" val="29608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8EEE436-CEB4-4801-9302-8C539DA8A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14" y="2881086"/>
            <a:ext cx="572589" cy="572589"/>
          </a:xfrm>
          <a:prstGeom prst="rect">
            <a:avLst/>
          </a:prstGeom>
        </p:spPr>
      </p:pic>
      <p:pic>
        <p:nvPicPr>
          <p:cNvPr id="10" name="Picture 9">
            <a:extLst>
              <a:ext uri="{FF2B5EF4-FFF2-40B4-BE49-F238E27FC236}">
                <a16:creationId xmlns:a16="http://schemas.microsoft.com/office/drawing/2014/main" id="{3C5AAAA5-0BD9-4BF3-B9D6-300A56EF3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70" y="1882319"/>
            <a:ext cx="572589" cy="572589"/>
          </a:xfrm>
          <a:prstGeom prst="rect">
            <a:avLst/>
          </a:prstGeom>
        </p:spPr>
      </p:pic>
      <p:pic>
        <p:nvPicPr>
          <p:cNvPr id="18" name="Picture 17">
            <a:extLst>
              <a:ext uri="{FF2B5EF4-FFF2-40B4-BE49-F238E27FC236}">
                <a16:creationId xmlns:a16="http://schemas.microsoft.com/office/drawing/2014/main" id="{2BB22D9D-BED4-4CFE-A9B4-2FA9A62C6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510" y="500141"/>
            <a:ext cx="7223959" cy="1077218"/>
          </a:xfrm>
          <a:prstGeom prst="rect">
            <a:avLst/>
          </a:prstGeom>
        </p:spPr>
      </p:pic>
      <p:sp>
        <p:nvSpPr>
          <p:cNvPr id="2" name="Rectangle 1">
            <a:extLst>
              <a:ext uri="{FF2B5EF4-FFF2-40B4-BE49-F238E27FC236}">
                <a16:creationId xmlns:a16="http://schemas.microsoft.com/office/drawing/2014/main" id="{1B700DDF-A3DF-49AB-BDA1-C115F6A2D24C}"/>
              </a:ext>
            </a:extLst>
          </p:cNvPr>
          <p:cNvSpPr/>
          <p:nvPr/>
        </p:nvSpPr>
        <p:spPr>
          <a:xfrm>
            <a:off x="1168703" y="1846743"/>
            <a:ext cx="7223959" cy="707886"/>
          </a:xfrm>
          <a:prstGeom prst="rect">
            <a:avLst/>
          </a:prstGeom>
        </p:spPr>
        <p:txBody>
          <a:bodyPr wrap="square">
            <a:spAutoFit/>
          </a:bodyPr>
          <a:lstStyle/>
          <a:p>
            <a:r>
              <a:rPr lang="en-GB" sz="2000" dirty="0">
                <a:latin typeface="Helvetica Neue" pitchFamily="50" charset="0"/>
              </a:rPr>
              <a:t>We listen and respect everyone </a:t>
            </a:r>
            <a:r>
              <a:rPr lang="en-GB" sz="2000" dirty="0">
                <a:latin typeface="HelveticaNeue" panose="00000400000000000000" pitchFamily="2" charset="0"/>
              </a:rPr>
              <a:t>when they are speaking and when we are responding. </a:t>
            </a:r>
          </a:p>
        </p:txBody>
      </p:sp>
      <p:sp>
        <p:nvSpPr>
          <p:cNvPr id="7" name="Rectangle 6">
            <a:extLst>
              <a:ext uri="{FF2B5EF4-FFF2-40B4-BE49-F238E27FC236}">
                <a16:creationId xmlns:a16="http://schemas.microsoft.com/office/drawing/2014/main" id="{484C70B0-073A-4AD5-AEED-39B50008CEF9}"/>
              </a:ext>
            </a:extLst>
          </p:cNvPr>
          <p:cNvSpPr/>
          <p:nvPr/>
        </p:nvSpPr>
        <p:spPr>
          <a:xfrm>
            <a:off x="1016531" y="500142"/>
            <a:ext cx="6793520" cy="1077218"/>
          </a:xfrm>
          <a:prstGeom prst="rect">
            <a:avLst/>
          </a:prstGeom>
        </p:spPr>
        <p:txBody>
          <a:bodyPr wrap="square">
            <a:spAutoFit/>
          </a:bodyPr>
          <a:lstStyle/>
          <a:p>
            <a:pPr algn="ctr"/>
            <a:r>
              <a:rPr lang="en-GB" sz="3200" dirty="0">
                <a:solidFill>
                  <a:schemeClr val="bg1"/>
                </a:solidFill>
                <a:latin typeface="HelveticaNeue" panose="00000400000000000000" pitchFamily="2" charset="0"/>
              </a:rPr>
              <a:t>Discuss and establish </a:t>
            </a:r>
            <a:r>
              <a:rPr lang="en-GB" sz="3200" b="1" dirty="0">
                <a:solidFill>
                  <a:schemeClr val="bg1"/>
                </a:solidFill>
                <a:latin typeface="Helvetica Neue" pitchFamily="50" charset="0"/>
              </a:rPr>
              <a:t>ground rules </a:t>
            </a:r>
          </a:p>
          <a:p>
            <a:pPr algn="ctr"/>
            <a:r>
              <a:rPr lang="en-GB" sz="3200" b="1" dirty="0">
                <a:solidFill>
                  <a:schemeClr val="bg1"/>
                </a:solidFill>
                <a:latin typeface="HelveticaNeue" panose="00000400000000000000" pitchFamily="2" charset="0"/>
              </a:rPr>
              <a:t>for the session</a:t>
            </a:r>
          </a:p>
        </p:txBody>
      </p:sp>
      <p:sp>
        <p:nvSpPr>
          <p:cNvPr id="12" name="Rectangle 11">
            <a:extLst>
              <a:ext uri="{FF2B5EF4-FFF2-40B4-BE49-F238E27FC236}">
                <a16:creationId xmlns:a16="http://schemas.microsoft.com/office/drawing/2014/main" id="{23148ED8-F377-4CDD-9D6A-5FCF18D623B7}"/>
              </a:ext>
            </a:extLst>
          </p:cNvPr>
          <p:cNvSpPr/>
          <p:nvPr/>
        </p:nvSpPr>
        <p:spPr>
          <a:xfrm>
            <a:off x="1168703" y="2816247"/>
            <a:ext cx="7223959" cy="707886"/>
          </a:xfrm>
          <a:prstGeom prst="rect">
            <a:avLst/>
          </a:prstGeom>
        </p:spPr>
        <p:txBody>
          <a:bodyPr wrap="square">
            <a:spAutoFit/>
          </a:bodyPr>
          <a:lstStyle/>
          <a:p>
            <a:r>
              <a:rPr lang="en-GB" sz="2000" dirty="0">
                <a:latin typeface="Helvetica Neue" pitchFamily="50" charset="0"/>
              </a:rPr>
              <a:t>We know that we don’t have to participate </a:t>
            </a:r>
            <a:r>
              <a:rPr lang="en-GB" sz="2000" dirty="0">
                <a:latin typeface="HelveticaNeue" panose="00000400000000000000" pitchFamily="2" charset="0"/>
              </a:rPr>
              <a:t>in any activities or questions which make us feel uncomfortable. </a:t>
            </a:r>
          </a:p>
        </p:txBody>
      </p:sp>
      <p:sp>
        <p:nvSpPr>
          <p:cNvPr id="14" name="Rectangle 13">
            <a:extLst>
              <a:ext uri="{FF2B5EF4-FFF2-40B4-BE49-F238E27FC236}">
                <a16:creationId xmlns:a16="http://schemas.microsoft.com/office/drawing/2014/main" id="{3D983284-2E37-45CD-A6EA-F99F6F97BA6E}"/>
              </a:ext>
            </a:extLst>
          </p:cNvPr>
          <p:cNvSpPr/>
          <p:nvPr/>
        </p:nvSpPr>
        <p:spPr>
          <a:xfrm>
            <a:off x="1168703" y="3896746"/>
            <a:ext cx="7392527" cy="1015663"/>
          </a:xfrm>
          <a:prstGeom prst="rect">
            <a:avLst/>
          </a:prstGeom>
        </p:spPr>
        <p:txBody>
          <a:bodyPr wrap="square">
            <a:spAutoFit/>
          </a:bodyPr>
          <a:lstStyle/>
          <a:p>
            <a:r>
              <a:rPr lang="en-GB" sz="2000" dirty="0">
                <a:latin typeface="HelveticaNeue" panose="00000400000000000000" pitchFamily="2" charset="0"/>
              </a:rPr>
              <a:t>We know that we are </a:t>
            </a:r>
            <a:r>
              <a:rPr lang="en-GB" sz="2000" dirty="0">
                <a:latin typeface="Helvetica Neue" pitchFamily="50" charset="0"/>
              </a:rPr>
              <a:t>not expected to share our own personal experiences </a:t>
            </a:r>
            <a:r>
              <a:rPr lang="en-GB" sz="2000" dirty="0">
                <a:latin typeface="HelveticaNeue" panose="00000400000000000000" pitchFamily="2" charset="0"/>
              </a:rPr>
              <a:t>but are free to do so without judgement if we want to.</a:t>
            </a:r>
          </a:p>
        </p:txBody>
      </p:sp>
      <p:sp>
        <p:nvSpPr>
          <p:cNvPr id="16" name="Rectangle 15">
            <a:extLst>
              <a:ext uri="{FF2B5EF4-FFF2-40B4-BE49-F238E27FC236}">
                <a16:creationId xmlns:a16="http://schemas.microsoft.com/office/drawing/2014/main" id="{B51C3479-DB8B-4BEF-8D0A-45C1AA23442B}"/>
              </a:ext>
            </a:extLst>
          </p:cNvPr>
          <p:cNvSpPr/>
          <p:nvPr/>
        </p:nvSpPr>
        <p:spPr>
          <a:xfrm>
            <a:off x="1168703" y="5212044"/>
            <a:ext cx="7223959" cy="707886"/>
          </a:xfrm>
          <a:prstGeom prst="rect">
            <a:avLst/>
          </a:prstGeom>
        </p:spPr>
        <p:txBody>
          <a:bodyPr wrap="square">
            <a:spAutoFit/>
          </a:bodyPr>
          <a:lstStyle/>
          <a:p>
            <a:r>
              <a:rPr lang="en-GB" sz="2000" dirty="0">
                <a:latin typeface="Helvetica Neue" pitchFamily="50" charset="0"/>
              </a:rPr>
              <a:t>We speak about a ‘friend’ or ‘someone we know’ </a:t>
            </a:r>
            <a:r>
              <a:rPr lang="en-GB" sz="2000" dirty="0">
                <a:latin typeface="HelveticaNeue" panose="00000400000000000000" pitchFamily="2" charset="0"/>
              </a:rPr>
              <a:t>instead of using real names if we share experiences or stories.</a:t>
            </a:r>
          </a:p>
        </p:txBody>
      </p:sp>
      <p:pic>
        <p:nvPicPr>
          <p:cNvPr id="20" name="Picture 19">
            <a:extLst>
              <a:ext uri="{FF2B5EF4-FFF2-40B4-BE49-F238E27FC236}">
                <a16:creationId xmlns:a16="http://schemas.microsoft.com/office/drawing/2014/main" id="{28C80A1F-CC02-4484-BB1D-4D0BD2606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14" y="4046565"/>
            <a:ext cx="572589" cy="572589"/>
          </a:xfrm>
          <a:prstGeom prst="rect">
            <a:avLst/>
          </a:prstGeom>
        </p:spPr>
      </p:pic>
      <p:pic>
        <p:nvPicPr>
          <p:cNvPr id="21" name="Picture 20">
            <a:extLst>
              <a:ext uri="{FF2B5EF4-FFF2-40B4-BE49-F238E27FC236}">
                <a16:creationId xmlns:a16="http://schemas.microsoft.com/office/drawing/2014/main" id="{918734D6-5412-4DC5-9662-C3FB8E277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13" y="5285022"/>
            <a:ext cx="572589" cy="572589"/>
          </a:xfrm>
          <a:prstGeom prst="rect">
            <a:avLst/>
          </a:prstGeom>
        </p:spPr>
      </p:pic>
      <p:pic>
        <p:nvPicPr>
          <p:cNvPr id="13" name="Picture 12">
            <a:extLst>
              <a:ext uri="{FF2B5EF4-FFF2-40B4-BE49-F238E27FC236}">
                <a16:creationId xmlns:a16="http://schemas.microsoft.com/office/drawing/2014/main" id="{EBDB0C2F-AB4F-4D3F-A61F-F9C6BE34DC1E}"/>
              </a:ext>
            </a:extLst>
          </p:cNvPr>
          <p:cNvPicPr>
            <a:picLocks noChangeAspect="1"/>
          </p:cNvPicPr>
          <p:nvPr/>
        </p:nvPicPr>
        <p:blipFill rotWithShape="1">
          <a:blip r:embed="rId4">
            <a:extLst>
              <a:ext uri="{28A0092B-C50C-407E-A947-70E740481C1C}">
                <a14:useLocalDpi xmlns:a14="http://schemas.microsoft.com/office/drawing/2010/main" val="0"/>
              </a:ext>
            </a:extLst>
          </a:blip>
          <a:srcRect t="7939" r="3830"/>
          <a:stretch/>
        </p:blipFill>
        <p:spPr>
          <a:xfrm>
            <a:off x="4659086" y="6254525"/>
            <a:ext cx="4484914" cy="405369"/>
          </a:xfrm>
          <a:prstGeom prst="rect">
            <a:avLst/>
          </a:prstGeom>
        </p:spPr>
      </p:pic>
      <p:sp>
        <p:nvSpPr>
          <p:cNvPr id="15" name="Rectangle 14">
            <a:extLst>
              <a:ext uri="{FF2B5EF4-FFF2-40B4-BE49-F238E27FC236}">
                <a16:creationId xmlns:a16="http://schemas.microsoft.com/office/drawing/2014/main" id="{90CAA09D-1A50-49D7-9A7D-158DE0596DCB}"/>
              </a:ext>
            </a:extLst>
          </p:cNvPr>
          <p:cNvSpPr/>
          <p:nvPr/>
        </p:nvSpPr>
        <p:spPr>
          <a:xfrm>
            <a:off x="4824546" y="6273713"/>
            <a:ext cx="4415247" cy="338554"/>
          </a:xfrm>
          <a:prstGeom prst="rect">
            <a:avLst/>
          </a:prstGeom>
        </p:spPr>
        <p:txBody>
          <a:bodyPr wrap="square">
            <a:spAutoFit/>
          </a:bodyPr>
          <a:lstStyle/>
          <a:p>
            <a:r>
              <a:rPr lang="en-GB" sz="1600" dirty="0">
                <a:solidFill>
                  <a:schemeClr val="bg1"/>
                </a:solidFill>
                <a:latin typeface="HelveticaNeue" panose="00000400000000000000" pitchFamily="2" charset="0"/>
              </a:rPr>
              <a:t>Refer to page 16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231460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0F480A0-C3E8-4A98-B4DB-6ED4249DC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7" y="4134341"/>
            <a:ext cx="8452339" cy="1938129"/>
          </a:xfrm>
          <a:prstGeom prst="rect">
            <a:avLst/>
          </a:prstGeom>
        </p:spPr>
      </p:pic>
      <p:pic>
        <p:nvPicPr>
          <p:cNvPr id="6" name="Picture 5">
            <a:extLst>
              <a:ext uri="{FF2B5EF4-FFF2-40B4-BE49-F238E27FC236}">
                <a16:creationId xmlns:a16="http://schemas.microsoft.com/office/drawing/2014/main" id="{D5B7D125-E9AA-4AC0-85B2-27FD536CC8E1}"/>
              </a:ext>
            </a:extLst>
          </p:cNvPr>
          <p:cNvPicPr>
            <a:picLocks noChangeAspect="1"/>
          </p:cNvPicPr>
          <p:nvPr/>
        </p:nvPicPr>
        <p:blipFill rotWithShape="1">
          <a:blip r:embed="rId3">
            <a:extLst>
              <a:ext uri="{28A0092B-C50C-407E-A947-70E740481C1C}">
                <a14:useLocalDpi xmlns:a14="http://schemas.microsoft.com/office/drawing/2010/main" val="0"/>
              </a:ext>
            </a:extLst>
          </a:blip>
          <a:srcRect t="12254" b="17554"/>
          <a:stretch/>
        </p:blipFill>
        <p:spPr>
          <a:xfrm>
            <a:off x="93842" y="1281316"/>
            <a:ext cx="1222308" cy="2251469"/>
          </a:xfrm>
          <a:prstGeom prst="rect">
            <a:avLst/>
          </a:prstGeom>
        </p:spPr>
      </p:pic>
      <p:sp>
        <p:nvSpPr>
          <p:cNvPr id="4" name="Rectangle 3">
            <a:extLst>
              <a:ext uri="{FF2B5EF4-FFF2-40B4-BE49-F238E27FC236}">
                <a16:creationId xmlns:a16="http://schemas.microsoft.com/office/drawing/2014/main" id="{CBF3DCAE-F330-44DA-BB8F-B1C658C28290}"/>
              </a:ext>
            </a:extLst>
          </p:cNvPr>
          <p:cNvSpPr/>
          <p:nvPr/>
        </p:nvSpPr>
        <p:spPr>
          <a:xfrm>
            <a:off x="644036" y="4292507"/>
            <a:ext cx="6348947" cy="1569660"/>
          </a:xfrm>
          <a:prstGeom prst="rect">
            <a:avLst/>
          </a:prstGeom>
        </p:spPr>
        <p:txBody>
          <a:bodyPr wrap="square">
            <a:spAutoFit/>
          </a:bodyPr>
          <a:lstStyle/>
          <a:p>
            <a:r>
              <a:rPr lang="en-GB" sz="3200" dirty="0">
                <a:solidFill>
                  <a:schemeClr val="bg1"/>
                </a:solidFill>
                <a:latin typeface="HelveticaNeue" panose="00000400000000000000" pitchFamily="2" charset="0"/>
              </a:rPr>
              <a:t>Task: Think of any words, phrases, hashtags, photo crazes etc. which define body image to you.</a:t>
            </a:r>
            <a:endParaRPr lang="en-GB" sz="3200" b="1" dirty="0">
              <a:solidFill>
                <a:schemeClr val="bg1"/>
              </a:solidFill>
              <a:latin typeface="HelveticaNeue" panose="00000400000000000000" pitchFamily="2" charset="0"/>
            </a:endParaRPr>
          </a:p>
        </p:txBody>
      </p:sp>
      <p:pic>
        <p:nvPicPr>
          <p:cNvPr id="9" name="Picture 8">
            <a:extLst>
              <a:ext uri="{FF2B5EF4-FFF2-40B4-BE49-F238E27FC236}">
                <a16:creationId xmlns:a16="http://schemas.microsoft.com/office/drawing/2014/main" id="{3C7D6157-FD5A-4C35-9A6D-143E9B590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859" y="4459791"/>
            <a:ext cx="1015985" cy="1015985"/>
          </a:xfrm>
          <a:prstGeom prst="rect">
            <a:avLst/>
          </a:prstGeom>
        </p:spPr>
      </p:pic>
      <p:sp>
        <p:nvSpPr>
          <p:cNvPr id="10" name="Rectangle 9">
            <a:extLst>
              <a:ext uri="{FF2B5EF4-FFF2-40B4-BE49-F238E27FC236}">
                <a16:creationId xmlns:a16="http://schemas.microsoft.com/office/drawing/2014/main" id="{EEF94243-5B70-4AD4-96D3-8BFAB57EC433}"/>
              </a:ext>
            </a:extLst>
          </p:cNvPr>
          <p:cNvSpPr/>
          <p:nvPr/>
        </p:nvSpPr>
        <p:spPr>
          <a:xfrm>
            <a:off x="6794048" y="5340262"/>
            <a:ext cx="1705916" cy="523220"/>
          </a:xfrm>
          <a:prstGeom prst="rect">
            <a:avLst/>
          </a:prstGeom>
        </p:spPr>
        <p:txBody>
          <a:bodyPr wrap="none">
            <a:spAutoFit/>
          </a:bodyPr>
          <a:lstStyle/>
          <a:p>
            <a:r>
              <a:rPr lang="en-GB" sz="2800" b="1" dirty="0">
                <a:latin typeface="HelveticaNeue" panose="00000400000000000000" pitchFamily="2" charset="0"/>
              </a:rPr>
              <a:t>5 minutes</a:t>
            </a:r>
          </a:p>
        </p:txBody>
      </p:sp>
      <p:grpSp>
        <p:nvGrpSpPr>
          <p:cNvPr id="16" name="Group 15">
            <a:extLst>
              <a:ext uri="{FF2B5EF4-FFF2-40B4-BE49-F238E27FC236}">
                <a16:creationId xmlns:a16="http://schemas.microsoft.com/office/drawing/2014/main" id="{35FF864B-28F8-4776-A098-1149B0FE42E9}"/>
              </a:ext>
            </a:extLst>
          </p:cNvPr>
          <p:cNvGrpSpPr/>
          <p:nvPr/>
        </p:nvGrpSpPr>
        <p:grpSpPr>
          <a:xfrm>
            <a:off x="761262" y="1252707"/>
            <a:ext cx="4433749" cy="1454409"/>
            <a:chOff x="574205" y="1886488"/>
            <a:chExt cx="4433749" cy="1454409"/>
          </a:xfrm>
        </p:grpSpPr>
        <p:sp>
          <p:nvSpPr>
            <p:cNvPr id="7" name="TextBox 6">
              <a:extLst>
                <a:ext uri="{FF2B5EF4-FFF2-40B4-BE49-F238E27FC236}">
                  <a16:creationId xmlns:a16="http://schemas.microsoft.com/office/drawing/2014/main" id="{8FCE1739-1951-4514-800A-20D672106BC2}"/>
                </a:ext>
              </a:extLst>
            </p:cNvPr>
            <p:cNvSpPr txBox="1"/>
            <p:nvPr/>
          </p:nvSpPr>
          <p:spPr>
            <a:xfrm>
              <a:off x="878820" y="2509900"/>
              <a:ext cx="4129134" cy="830997"/>
            </a:xfrm>
            <a:prstGeom prst="rect">
              <a:avLst/>
            </a:prstGeom>
            <a:noFill/>
          </p:spPr>
          <p:txBody>
            <a:bodyPr wrap="square" rtlCol="0">
              <a:spAutoFit/>
            </a:bodyPr>
            <a:lstStyle/>
            <a:p>
              <a:r>
                <a:rPr lang="en-GB" sz="4800" dirty="0">
                  <a:latin typeface="HelveticaNeue" panose="00000400000000000000" pitchFamily="2" charset="0"/>
                </a:rPr>
                <a:t>‘body image’</a:t>
              </a:r>
            </a:p>
          </p:txBody>
        </p:sp>
        <p:sp>
          <p:nvSpPr>
            <p:cNvPr id="8" name="Rectangle 7">
              <a:extLst>
                <a:ext uri="{FF2B5EF4-FFF2-40B4-BE49-F238E27FC236}">
                  <a16:creationId xmlns:a16="http://schemas.microsoft.com/office/drawing/2014/main" id="{02B1B458-89E0-47C2-B505-D28863DC2FEE}"/>
                </a:ext>
              </a:extLst>
            </p:cNvPr>
            <p:cNvSpPr/>
            <p:nvPr/>
          </p:nvSpPr>
          <p:spPr>
            <a:xfrm>
              <a:off x="574205" y="1886488"/>
              <a:ext cx="3057247" cy="830997"/>
            </a:xfrm>
            <a:prstGeom prst="rect">
              <a:avLst/>
            </a:prstGeom>
          </p:spPr>
          <p:txBody>
            <a:bodyPr wrap="none">
              <a:spAutoFit/>
            </a:bodyPr>
            <a:lstStyle/>
            <a:p>
              <a:r>
                <a:rPr lang="en-GB" sz="4800" dirty="0">
                  <a:latin typeface="HelveticaNeue" panose="00000400000000000000" pitchFamily="2" charset="0"/>
                </a:rPr>
                <a:t>What does</a:t>
              </a:r>
            </a:p>
          </p:txBody>
        </p:sp>
      </p:grpSp>
      <p:sp>
        <p:nvSpPr>
          <p:cNvPr id="19" name="TextBox 18">
            <a:extLst>
              <a:ext uri="{FF2B5EF4-FFF2-40B4-BE49-F238E27FC236}">
                <a16:creationId xmlns:a16="http://schemas.microsoft.com/office/drawing/2014/main" id="{A0F1CB40-1B48-4603-BD35-7FA2C9390D1C}"/>
              </a:ext>
            </a:extLst>
          </p:cNvPr>
          <p:cNvSpPr txBox="1"/>
          <p:nvPr/>
        </p:nvSpPr>
        <p:spPr>
          <a:xfrm>
            <a:off x="1316150" y="2499531"/>
            <a:ext cx="4518593" cy="830997"/>
          </a:xfrm>
          <a:prstGeom prst="rect">
            <a:avLst/>
          </a:prstGeom>
          <a:noFill/>
        </p:spPr>
        <p:txBody>
          <a:bodyPr wrap="square" rtlCol="0">
            <a:spAutoFit/>
          </a:bodyPr>
          <a:lstStyle/>
          <a:p>
            <a:r>
              <a:rPr lang="en-GB" sz="4800" dirty="0">
                <a:latin typeface="HelveticaNeue" panose="00000400000000000000" pitchFamily="2" charset="0"/>
              </a:rPr>
              <a:t>mean to you?</a:t>
            </a:r>
          </a:p>
        </p:txBody>
      </p:sp>
      <p:grpSp>
        <p:nvGrpSpPr>
          <p:cNvPr id="11" name="Group 10">
            <a:extLst>
              <a:ext uri="{FF2B5EF4-FFF2-40B4-BE49-F238E27FC236}">
                <a16:creationId xmlns:a16="http://schemas.microsoft.com/office/drawing/2014/main" id="{0DB61758-69DE-4089-AEC1-793C0F302D77}"/>
              </a:ext>
            </a:extLst>
          </p:cNvPr>
          <p:cNvGrpSpPr/>
          <p:nvPr/>
        </p:nvGrpSpPr>
        <p:grpSpPr>
          <a:xfrm>
            <a:off x="5090715" y="174920"/>
            <a:ext cx="3804535" cy="3167926"/>
            <a:chOff x="4912236" y="358789"/>
            <a:chExt cx="3804535" cy="3167926"/>
          </a:xfrm>
        </p:grpSpPr>
        <p:sp>
          <p:nvSpPr>
            <p:cNvPr id="20" name="Rectangle 19">
              <a:extLst>
                <a:ext uri="{FF2B5EF4-FFF2-40B4-BE49-F238E27FC236}">
                  <a16:creationId xmlns:a16="http://schemas.microsoft.com/office/drawing/2014/main" id="{292B942E-7CBE-4B10-B993-C492644C8CF3}"/>
                </a:ext>
              </a:extLst>
            </p:cNvPr>
            <p:cNvSpPr/>
            <p:nvPr/>
          </p:nvSpPr>
          <p:spPr>
            <a:xfrm>
              <a:off x="5496609" y="1645070"/>
              <a:ext cx="2807179" cy="646331"/>
            </a:xfrm>
            <a:prstGeom prst="rect">
              <a:avLst/>
            </a:prstGeom>
          </p:spPr>
          <p:txBody>
            <a:bodyPr wrap="none">
              <a:spAutoFit/>
            </a:bodyPr>
            <a:lstStyle/>
            <a:p>
              <a:r>
                <a:rPr lang="en-GB" sz="3600" dirty="0">
                  <a:solidFill>
                    <a:srgbClr val="00A2E7"/>
                  </a:solidFill>
                  <a:latin typeface="Helvetica Neue" pitchFamily="50" charset="0"/>
                </a:rPr>
                <a:t>Body Image</a:t>
              </a:r>
            </a:p>
          </p:txBody>
        </p:sp>
        <p:sp>
          <p:nvSpPr>
            <p:cNvPr id="21" name="Rectangle 20">
              <a:extLst>
                <a:ext uri="{FF2B5EF4-FFF2-40B4-BE49-F238E27FC236}">
                  <a16:creationId xmlns:a16="http://schemas.microsoft.com/office/drawing/2014/main" id="{2996F3DA-F5A1-4CBB-A8FA-B79C8AC0B6A9}"/>
                </a:ext>
              </a:extLst>
            </p:cNvPr>
            <p:cNvSpPr/>
            <p:nvPr/>
          </p:nvSpPr>
          <p:spPr>
            <a:xfrm>
              <a:off x="7119859" y="2208726"/>
              <a:ext cx="1596912" cy="400110"/>
            </a:xfrm>
            <a:prstGeom prst="rect">
              <a:avLst/>
            </a:prstGeom>
          </p:spPr>
          <p:txBody>
            <a:bodyPr wrap="none">
              <a:spAutoFit/>
            </a:bodyPr>
            <a:lstStyle/>
            <a:p>
              <a:r>
                <a:rPr lang="en-GB" sz="2000" dirty="0">
                  <a:latin typeface="Helvetica Neue" pitchFamily="50" charset="0"/>
                </a:rPr>
                <a:t>#bodygoals</a:t>
              </a:r>
              <a:endParaRPr lang="en-GB" sz="3600" dirty="0">
                <a:latin typeface="Helvetica Neue" pitchFamily="50" charset="0"/>
              </a:endParaRPr>
            </a:p>
          </p:txBody>
        </p:sp>
        <p:sp>
          <p:nvSpPr>
            <p:cNvPr id="22" name="Rectangle 21">
              <a:extLst>
                <a:ext uri="{FF2B5EF4-FFF2-40B4-BE49-F238E27FC236}">
                  <a16:creationId xmlns:a16="http://schemas.microsoft.com/office/drawing/2014/main" id="{4000CCA5-79C2-4585-8E55-4966E4129105}"/>
                </a:ext>
              </a:extLst>
            </p:cNvPr>
            <p:cNvSpPr/>
            <p:nvPr/>
          </p:nvSpPr>
          <p:spPr>
            <a:xfrm>
              <a:off x="4912236" y="1339129"/>
              <a:ext cx="1611339" cy="400110"/>
            </a:xfrm>
            <a:prstGeom prst="rect">
              <a:avLst/>
            </a:prstGeom>
          </p:spPr>
          <p:txBody>
            <a:bodyPr wrap="none">
              <a:spAutoFit/>
            </a:bodyPr>
            <a:lstStyle/>
            <a:p>
              <a:r>
                <a:rPr lang="en-GB" sz="2000" dirty="0">
                  <a:latin typeface="HelveticaNeue" panose="00000400000000000000" pitchFamily="2" charset="0"/>
                </a:rPr>
                <a:t>#skinnygoals</a:t>
              </a:r>
              <a:endParaRPr lang="en-GB" sz="3600" dirty="0">
                <a:latin typeface="HelveticaNeue" panose="00000400000000000000" pitchFamily="2" charset="0"/>
              </a:endParaRPr>
            </a:p>
          </p:txBody>
        </p:sp>
        <p:sp>
          <p:nvSpPr>
            <p:cNvPr id="23" name="Rectangle 22">
              <a:extLst>
                <a:ext uri="{FF2B5EF4-FFF2-40B4-BE49-F238E27FC236}">
                  <a16:creationId xmlns:a16="http://schemas.microsoft.com/office/drawing/2014/main" id="{EED0CB85-43EC-469E-97AB-50C5CF65C796}"/>
                </a:ext>
              </a:extLst>
            </p:cNvPr>
            <p:cNvSpPr/>
            <p:nvPr/>
          </p:nvSpPr>
          <p:spPr>
            <a:xfrm rot="5400000">
              <a:off x="6413578" y="2699726"/>
              <a:ext cx="1253869" cy="400110"/>
            </a:xfrm>
            <a:prstGeom prst="rect">
              <a:avLst/>
            </a:prstGeom>
          </p:spPr>
          <p:txBody>
            <a:bodyPr wrap="none">
              <a:spAutoFit/>
            </a:bodyPr>
            <a:lstStyle/>
            <a:p>
              <a:r>
                <a:rPr lang="en-GB" sz="2000" dirty="0">
                  <a:latin typeface="HelveticaNeue" panose="00000400000000000000" pitchFamily="2" charset="0"/>
                </a:rPr>
                <a:t>Confident</a:t>
              </a:r>
              <a:endParaRPr lang="en-GB" sz="3600" dirty="0">
                <a:latin typeface="HelveticaNeue" panose="00000400000000000000" pitchFamily="2" charset="0"/>
              </a:endParaRPr>
            </a:p>
          </p:txBody>
        </p:sp>
        <p:sp>
          <p:nvSpPr>
            <p:cNvPr id="24" name="Rectangle 23">
              <a:extLst>
                <a:ext uri="{FF2B5EF4-FFF2-40B4-BE49-F238E27FC236}">
                  <a16:creationId xmlns:a16="http://schemas.microsoft.com/office/drawing/2014/main" id="{A74174FE-B5E3-4448-989D-5658FC681525}"/>
                </a:ext>
              </a:extLst>
            </p:cNvPr>
            <p:cNvSpPr/>
            <p:nvPr/>
          </p:nvSpPr>
          <p:spPr>
            <a:xfrm rot="16200000">
              <a:off x="5901878" y="892589"/>
              <a:ext cx="1406154" cy="338554"/>
            </a:xfrm>
            <a:prstGeom prst="rect">
              <a:avLst/>
            </a:prstGeom>
          </p:spPr>
          <p:txBody>
            <a:bodyPr wrap="none">
              <a:spAutoFit/>
            </a:bodyPr>
            <a:lstStyle/>
            <a:p>
              <a:r>
                <a:rPr lang="en-GB" sz="1600" dirty="0">
                  <a:latin typeface="Helvetica Neue" pitchFamily="50" charset="0"/>
                </a:rPr>
                <a:t>Size matters</a:t>
              </a:r>
              <a:endParaRPr lang="en-GB" sz="2800" dirty="0">
                <a:latin typeface="Helvetica Neue" pitchFamily="50" charset="0"/>
              </a:endParaRPr>
            </a:p>
          </p:txBody>
        </p:sp>
        <p:sp>
          <p:nvSpPr>
            <p:cNvPr id="25" name="Rectangle 24">
              <a:extLst>
                <a:ext uri="{FF2B5EF4-FFF2-40B4-BE49-F238E27FC236}">
                  <a16:creationId xmlns:a16="http://schemas.microsoft.com/office/drawing/2014/main" id="{F74D1695-7F33-46FB-A793-59976C401727}"/>
                </a:ext>
              </a:extLst>
            </p:cNvPr>
            <p:cNvSpPr/>
            <p:nvPr/>
          </p:nvSpPr>
          <p:spPr>
            <a:xfrm>
              <a:off x="7119859" y="1420910"/>
              <a:ext cx="772969" cy="400110"/>
            </a:xfrm>
            <a:prstGeom prst="rect">
              <a:avLst/>
            </a:prstGeom>
          </p:spPr>
          <p:txBody>
            <a:bodyPr wrap="none">
              <a:spAutoFit/>
            </a:bodyPr>
            <a:lstStyle/>
            <a:p>
              <a:r>
                <a:rPr lang="en-GB" sz="2000" dirty="0">
                  <a:latin typeface="HelveticaNeue" panose="00000400000000000000" pitchFamily="2" charset="0"/>
                </a:rPr>
                <a:t>curvy</a:t>
              </a:r>
              <a:endParaRPr lang="en-GB" sz="3600" dirty="0">
                <a:latin typeface="HelveticaNeue" panose="00000400000000000000" pitchFamily="2" charset="0"/>
              </a:endParaRPr>
            </a:p>
          </p:txBody>
        </p:sp>
        <p:sp>
          <p:nvSpPr>
            <p:cNvPr id="26" name="Rectangle 25">
              <a:extLst>
                <a:ext uri="{FF2B5EF4-FFF2-40B4-BE49-F238E27FC236}">
                  <a16:creationId xmlns:a16="http://schemas.microsoft.com/office/drawing/2014/main" id="{2002E7A6-273A-40A2-A83E-CBFB55AE11FB}"/>
                </a:ext>
              </a:extLst>
            </p:cNvPr>
            <p:cNvSpPr/>
            <p:nvPr/>
          </p:nvSpPr>
          <p:spPr>
            <a:xfrm>
              <a:off x="7472560" y="1157808"/>
              <a:ext cx="1056700" cy="400110"/>
            </a:xfrm>
            <a:prstGeom prst="rect">
              <a:avLst/>
            </a:prstGeom>
          </p:spPr>
          <p:txBody>
            <a:bodyPr wrap="none">
              <a:spAutoFit/>
            </a:bodyPr>
            <a:lstStyle/>
            <a:p>
              <a:r>
                <a:rPr lang="en-GB" sz="2000" dirty="0">
                  <a:latin typeface="Helvetica Neue" pitchFamily="50" charset="0"/>
                </a:rPr>
                <a:t>inferior</a:t>
              </a:r>
              <a:endParaRPr lang="en-GB" sz="3600" dirty="0">
                <a:latin typeface="Helvetica Neue" pitchFamily="50" charset="0"/>
              </a:endParaRPr>
            </a:p>
          </p:txBody>
        </p:sp>
        <p:sp>
          <p:nvSpPr>
            <p:cNvPr id="27" name="Rectangle 26">
              <a:extLst>
                <a:ext uri="{FF2B5EF4-FFF2-40B4-BE49-F238E27FC236}">
                  <a16:creationId xmlns:a16="http://schemas.microsoft.com/office/drawing/2014/main" id="{A2536515-E326-4DCD-9B25-E7B971AF161D}"/>
                </a:ext>
              </a:extLst>
            </p:cNvPr>
            <p:cNvSpPr/>
            <p:nvPr/>
          </p:nvSpPr>
          <p:spPr>
            <a:xfrm>
              <a:off x="5036287" y="2133987"/>
              <a:ext cx="1499128" cy="400110"/>
            </a:xfrm>
            <a:prstGeom prst="rect">
              <a:avLst/>
            </a:prstGeom>
          </p:spPr>
          <p:txBody>
            <a:bodyPr wrap="none">
              <a:spAutoFit/>
            </a:bodyPr>
            <a:lstStyle/>
            <a:p>
              <a:r>
                <a:rPr lang="en-GB" sz="2000" dirty="0">
                  <a:latin typeface="Helvetica Neue" pitchFamily="50" charset="0"/>
                </a:rPr>
                <a:t>Celebrities</a:t>
              </a:r>
              <a:endParaRPr lang="en-GB" sz="3600" dirty="0">
                <a:latin typeface="Helvetica Neue" pitchFamily="50" charset="0"/>
              </a:endParaRPr>
            </a:p>
          </p:txBody>
        </p:sp>
      </p:grpSp>
      <p:pic>
        <p:nvPicPr>
          <p:cNvPr id="28" name="Picture 27">
            <a:extLst>
              <a:ext uri="{FF2B5EF4-FFF2-40B4-BE49-F238E27FC236}">
                <a16:creationId xmlns:a16="http://schemas.microsoft.com/office/drawing/2014/main" id="{0218367C-61F5-485B-96B1-2B622DD00A8F}"/>
              </a:ext>
            </a:extLst>
          </p:cNvPr>
          <p:cNvPicPr>
            <a:picLocks noChangeAspect="1"/>
          </p:cNvPicPr>
          <p:nvPr/>
        </p:nvPicPr>
        <p:blipFill rotWithShape="1">
          <a:blip r:embed="rId2">
            <a:extLst>
              <a:ext uri="{28A0092B-C50C-407E-A947-70E740481C1C}">
                <a14:useLocalDpi xmlns:a14="http://schemas.microsoft.com/office/drawing/2010/main" val="0"/>
              </a:ext>
            </a:extLst>
          </a:blip>
          <a:srcRect t="7939" r="3830"/>
          <a:stretch/>
        </p:blipFill>
        <p:spPr>
          <a:xfrm>
            <a:off x="4659086" y="6254525"/>
            <a:ext cx="4484914" cy="405369"/>
          </a:xfrm>
          <a:prstGeom prst="rect">
            <a:avLst/>
          </a:prstGeom>
        </p:spPr>
      </p:pic>
      <p:sp>
        <p:nvSpPr>
          <p:cNvPr id="29" name="Rectangle 28">
            <a:extLst>
              <a:ext uri="{FF2B5EF4-FFF2-40B4-BE49-F238E27FC236}">
                <a16:creationId xmlns:a16="http://schemas.microsoft.com/office/drawing/2014/main" id="{BD797B3D-9AE6-41EF-81EC-C9A5AC452FD4}"/>
              </a:ext>
            </a:extLst>
          </p:cNvPr>
          <p:cNvSpPr/>
          <p:nvPr/>
        </p:nvSpPr>
        <p:spPr>
          <a:xfrm>
            <a:off x="4824546" y="6273713"/>
            <a:ext cx="4415247" cy="338554"/>
          </a:xfrm>
          <a:prstGeom prst="rect">
            <a:avLst/>
          </a:prstGeom>
        </p:spPr>
        <p:txBody>
          <a:bodyPr wrap="square">
            <a:spAutoFit/>
          </a:bodyPr>
          <a:lstStyle/>
          <a:p>
            <a:r>
              <a:rPr lang="en-GB" sz="1600" dirty="0">
                <a:solidFill>
                  <a:schemeClr val="bg1"/>
                </a:solidFill>
                <a:latin typeface="HelveticaNeue" panose="00000400000000000000" pitchFamily="2" charset="0"/>
              </a:rPr>
              <a:t>Refer to page 53 of the guidance for full details</a:t>
            </a:r>
            <a:endParaRPr lang="en-GB" sz="1600" b="1" dirty="0">
              <a:solidFill>
                <a:schemeClr val="bg1"/>
              </a:solidFill>
              <a:latin typeface="Helvetica Neue" pitchFamily="50" charset="0"/>
            </a:endParaRPr>
          </a:p>
        </p:txBody>
      </p:sp>
    </p:spTree>
    <p:extLst>
      <p:ext uri="{BB962C8B-B14F-4D97-AF65-F5344CB8AC3E}">
        <p14:creationId xmlns:p14="http://schemas.microsoft.com/office/powerpoint/2010/main" val="232494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4E03E3-A0B6-4B34-B5FA-BFF160AB2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41" y="235818"/>
            <a:ext cx="6367615" cy="663623"/>
          </a:xfrm>
          <a:prstGeom prst="rect">
            <a:avLst/>
          </a:prstGeom>
        </p:spPr>
      </p:pic>
      <p:sp>
        <p:nvSpPr>
          <p:cNvPr id="3" name="Rectangle 2">
            <a:extLst>
              <a:ext uri="{FF2B5EF4-FFF2-40B4-BE49-F238E27FC236}">
                <a16:creationId xmlns:a16="http://schemas.microsoft.com/office/drawing/2014/main" id="{CF38E8B6-3312-46D1-A8C6-109C88CC5A69}"/>
              </a:ext>
            </a:extLst>
          </p:cNvPr>
          <p:cNvSpPr/>
          <p:nvPr/>
        </p:nvSpPr>
        <p:spPr>
          <a:xfrm>
            <a:off x="290070" y="235821"/>
            <a:ext cx="6125243" cy="584775"/>
          </a:xfrm>
          <a:prstGeom prst="rect">
            <a:avLst/>
          </a:prstGeom>
        </p:spPr>
        <p:txBody>
          <a:bodyPr wrap="square">
            <a:spAutoFit/>
          </a:bodyPr>
          <a:lstStyle/>
          <a:p>
            <a:pPr algn="ctr"/>
            <a:r>
              <a:rPr lang="en-GB" sz="3200" dirty="0">
                <a:solidFill>
                  <a:schemeClr val="bg1"/>
                </a:solidFill>
                <a:latin typeface="HelveticaNeue" panose="00000400000000000000" pitchFamily="2" charset="0"/>
              </a:rPr>
              <a:t>Talking heads </a:t>
            </a:r>
            <a:r>
              <a:rPr lang="en-GB" sz="3200" dirty="0">
                <a:solidFill>
                  <a:schemeClr val="bg1"/>
                </a:solidFill>
                <a:latin typeface="Helvetica Neue" pitchFamily="50" charset="0"/>
              </a:rPr>
              <a:t>starter questions</a:t>
            </a:r>
          </a:p>
        </p:txBody>
      </p:sp>
      <p:sp>
        <p:nvSpPr>
          <p:cNvPr id="11" name="TextBox 10">
            <a:extLst>
              <a:ext uri="{FF2B5EF4-FFF2-40B4-BE49-F238E27FC236}">
                <a16:creationId xmlns:a16="http://schemas.microsoft.com/office/drawing/2014/main" id="{C578F0D9-5E53-4E21-A81A-9EAE18861FC4}"/>
              </a:ext>
            </a:extLst>
          </p:cNvPr>
          <p:cNvSpPr txBox="1"/>
          <p:nvPr/>
        </p:nvSpPr>
        <p:spPr>
          <a:xfrm>
            <a:off x="1186653" y="1279316"/>
            <a:ext cx="7625897" cy="1384995"/>
          </a:xfrm>
          <a:prstGeom prst="rect">
            <a:avLst/>
          </a:prstGeom>
          <a:noFill/>
        </p:spPr>
        <p:txBody>
          <a:bodyPr wrap="square" rtlCol="0">
            <a:spAutoFit/>
          </a:bodyPr>
          <a:lstStyle/>
          <a:p>
            <a:r>
              <a:rPr lang="en-GB" sz="2800" dirty="0">
                <a:latin typeface="HelveticaNeue" panose="00000400000000000000" pitchFamily="2" charset="0"/>
              </a:rPr>
              <a:t>How influential are the images we see online? Who has a greater influence – celebrities or our peers?</a:t>
            </a:r>
          </a:p>
        </p:txBody>
      </p:sp>
      <p:pic>
        <p:nvPicPr>
          <p:cNvPr id="9" name="Picture 8">
            <a:extLst>
              <a:ext uri="{FF2B5EF4-FFF2-40B4-BE49-F238E27FC236}">
                <a16:creationId xmlns:a16="http://schemas.microsoft.com/office/drawing/2014/main" id="{5785E09F-FF0E-437F-A785-C2149E4F9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22" y="1664028"/>
            <a:ext cx="662901" cy="663623"/>
          </a:xfrm>
          <a:prstGeom prst="rect">
            <a:avLst/>
          </a:prstGeom>
        </p:spPr>
      </p:pic>
      <p:sp>
        <p:nvSpPr>
          <p:cNvPr id="12" name="TextBox 11">
            <a:extLst>
              <a:ext uri="{FF2B5EF4-FFF2-40B4-BE49-F238E27FC236}">
                <a16:creationId xmlns:a16="http://schemas.microsoft.com/office/drawing/2014/main" id="{8141AC62-CC3E-4E99-BE3B-C54B1AB2C645}"/>
              </a:ext>
            </a:extLst>
          </p:cNvPr>
          <p:cNvSpPr txBox="1"/>
          <p:nvPr/>
        </p:nvSpPr>
        <p:spPr>
          <a:xfrm>
            <a:off x="1186653" y="3076559"/>
            <a:ext cx="7625897" cy="954107"/>
          </a:xfrm>
          <a:prstGeom prst="rect">
            <a:avLst/>
          </a:prstGeom>
          <a:noFill/>
        </p:spPr>
        <p:txBody>
          <a:bodyPr wrap="square" rtlCol="0">
            <a:spAutoFit/>
          </a:bodyPr>
          <a:lstStyle/>
          <a:p>
            <a:r>
              <a:rPr lang="en-GB" sz="2800" dirty="0">
                <a:latin typeface="HelveticaNeue" panose="00000400000000000000" pitchFamily="2" charset="0"/>
              </a:rPr>
              <a:t>Do you think people are more concerned with how they look online or offline and why?</a:t>
            </a:r>
          </a:p>
        </p:txBody>
      </p:sp>
      <p:pic>
        <p:nvPicPr>
          <p:cNvPr id="14" name="Picture 13">
            <a:extLst>
              <a:ext uri="{FF2B5EF4-FFF2-40B4-BE49-F238E27FC236}">
                <a16:creationId xmlns:a16="http://schemas.microsoft.com/office/drawing/2014/main" id="{0FADD072-33AB-4AF2-965E-AF9732457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50" y="3331719"/>
            <a:ext cx="662901" cy="663623"/>
          </a:xfrm>
          <a:prstGeom prst="rect">
            <a:avLst/>
          </a:prstGeom>
        </p:spPr>
      </p:pic>
      <p:sp>
        <p:nvSpPr>
          <p:cNvPr id="15" name="TextBox 14">
            <a:extLst>
              <a:ext uri="{FF2B5EF4-FFF2-40B4-BE49-F238E27FC236}">
                <a16:creationId xmlns:a16="http://schemas.microsoft.com/office/drawing/2014/main" id="{E1229E76-3B10-423F-9420-2F167CC1B44C}"/>
              </a:ext>
            </a:extLst>
          </p:cNvPr>
          <p:cNvSpPr txBox="1"/>
          <p:nvPr/>
        </p:nvSpPr>
        <p:spPr>
          <a:xfrm>
            <a:off x="1131718" y="4614698"/>
            <a:ext cx="7385266" cy="1384995"/>
          </a:xfrm>
          <a:prstGeom prst="rect">
            <a:avLst/>
          </a:prstGeom>
          <a:noFill/>
        </p:spPr>
        <p:txBody>
          <a:bodyPr wrap="square" rtlCol="0">
            <a:spAutoFit/>
          </a:bodyPr>
          <a:lstStyle/>
          <a:p>
            <a:r>
              <a:rPr lang="en-GB" sz="2800" dirty="0">
                <a:latin typeface="HelveticaNeue" panose="00000400000000000000" pitchFamily="2" charset="0"/>
              </a:rPr>
              <a:t>Do you think there is more edited or unedited content online and what would people prefer to see?</a:t>
            </a:r>
          </a:p>
        </p:txBody>
      </p:sp>
      <p:pic>
        <p:nvPicPr>
          <p:cNvPr id="16" name="Picture 15">
            <a:extLst>
              <a:ext uri="{FF2B5EF4-FFF2-40B4-BE49-F238E27FC236}">
                <a16:creationId xmlns:a16="http://schemas.microsoft.com/office/drawing/2014/main" id="{3A736C6C-9D1A-44BA-8B1D-094DD50D1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86" y="4999410"/>
            <a:ext cx="662901" cy="663623"/>
          </a:xfrm>
          <a:prstGeom prst="rect">
            <a:avLst/>
          </a:prstGeom>
        </p:spPr>
      </p:pic>
    </p:spTree>
    <p:extLst>
      <p:ext uri="{BB962C8B-B14F-4D97-AF65-F5344CB8AC3E}">
        <p14:creationId xmlns:p14="http://schemas.microsoft.com/office/powerpoint/2010/main" val="88246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E6668E-509C-45CE-BD60-2B7F1888F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41" y="235818"/>
            <a:ext cx="4994825" cy="663623"/>
          </a:xfrm>
          <a:prstGeom prst="rect">
            <a:avLst/>
          </a:prstGeom>
        </p:spPr>
      </p:pic>
      <p:pic>
        <p:nvPicPr>
          <p:cNvPr id="8" name="Picture 7">
            <a:extLst>
              <a:ext uri="{FF2B5EF4-FFF2-40B4-BE49-F238E27FC236}">
                <a16:creationId xmlns:a16="http://schemas.microsoft.com/office/drawing/2014/main" id="{ECA4A8C7-4428-482E-BDBE-2E0DDD5EE26E}"/>
              </a:ext>
            </a:extLst>
          </p:cNvPr>
          <p:cNvPicPr>
            <a:picLocks noChangeAspect="1"/>
          </p:cNvPicPr>
          <p:nvPr/>
        </p:nvPicPr>
        <p:blipFill rotWithShape="1">
          <a:blip r:embed="rId3">
            <a:extLst>
              <a:ext uri="{28A0092B-C50C-407E-A947-70E740481C1C}">
                <a14:useLocalDpi xmlns:a14="http://schemas.microsoft.com/office/drawing/2010/main" val="0"/>
              </a:ext>
            </a:extLst>
          </a:blip>
          <a:srcRect l="18517" r="11006" b="5626"/>
          <a:stretch/>
        </p:blipFill>
        <p:spPr>
          <a:xfrm>
            <a:off x="504886" y="1317355"/>
            <a:ext cx="1424330" cy="143048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CF38E8B6-3312-46D1-A8C6-109C88CC5A69}"/>
              </a:ext>
            </a:extLst>
          </p:cNvPr>
          <p:cNvSpPr/>
          <p:nvPr/>
        </p:nvSpPr>
        <p:spPr>
          <a:xfrm>
            <a:off x="290071" y="235821"/>
            <a:ext cx="4691504" cy="584775"/>
          </a:xfrm>
          <a:prstGeom prst="rect">
            <a:avLst/>
          </a:prstGeom>
        </p:spPr>
        <p:txBody>
          <a:bodyPr wrap="square">
            <a:spAutoFit/>
          </a:bodyPr>
          <a:lstStyle/>
          <a:p>
            <a:pPr algn="ctr"/>
            <a:r>
              <a:rPr lang="en-GB" sz="3200" dirty="0">
                <a:solidFill>
                  <a:schemeClr val="bg1"/>
                </a:solidFill>
                <a:latin typeface="HelveticaNeue" panose="00000400000000000000" pitchFamily="2" charset="0"/>
              </a:rPr>
              <a:t>Watch the </a:t>
            </a:r>
            <a:r>
              <a:rPr lang="en-GB" sz="3200" b="1" dirty="0">
                <a:solidFill>
                  <a:schemeClr val="bg1"/>
                </a:solidFill>
                <a:latin typeface="Helvetica Neue" pitchFamily="50" charset="0"/>
              </a:rPr>
              <a:t>talking heads</a:t>
            </a:r>
          </a:p>
        </p:txBody>
      </p:sp>
      <p:pic>
        <p:nvPicPr>
          <p:cNvPr id="6" name="Picture 5">
            <a:extLst>
              <a:ext uri="{FF2B5EF4-FFF2-40B4-BE49-F238E27FC236}">
                <a16:creationId xmlns:a16="http://schemas.microsoft.com/office/drawing/2014/main" id="{9F16DAE5-2BE3-40D8-9C7B-089F7C533DB5}"/>
              </a:ext>
            </a:extLst>
          </p:cNvPr>
          <p:cNvPicPr>
            <a:picLocks noChangeAspect="1"/>
          </p:cNvPicPr>
          <p:nvPr/>
        </p:nvPicPr>
        <p:blipFill rotWithShape="1">
          <a:blip r:embed="rId4">
            <a:extLst>
              <a:ext uri="{28A0092B-C50C-407E-A947-70E740481C1C}">
                <a14:useLocalDpi xmlns:a14="http://schemas.microsoft.com/office/drawing/2010/main" val="0"/>
              </a:ext>
            </a:extLst>
          </a:blip>
          <a:srcRect l="17016" r="8921"/>
          <a:stretch/>
        </p:blipFill>
        <p:spPr>
          <a:xfrm>
            <a:off x="522514" y="3108718"/>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41A0B7A5-B33D-43C5-BCB6-86C6A581BABA}"/>
              </a:ext>
            </a:extLst>
          </p:cNvPr>
          <p:cNvPicPr>
            <a:picLocks noChangeAspect="1"/>
          </p:cNvPicPr>
          <p:nvPr/>
        </p:nvPicPr>
        <p:blipFill rotWithShape="1">
          <a:blip r:embed="rId5">
            <a:extLst>
              <a:ext uri="{28A0092B-C50C-407E-A947-70E740481C1C}">
                <a14:useLocalDpi xmlns:a14="http://schemas.microsoft.com/office/drawing/2010/main" val="0"/>
              </a:ext>
            </a:extLst>
          </a:blip>
          <a:srcRect l="15678" r="10259"/>
          <a:stretch/>
        </p:blipFill>
        <p:spPr>
          <a:xfrm>
            <a:off x="522514" y="4894965"/>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578F0D9-5E53-4E21-A81A-9EAE18861FC4}"/>
              </a:ext>
            </a:extLst>
          </p:cNvPr>
          <p:cNvSpPr txBox="1"/>
          <p:nvPr/>
        </p:nvSpPr>
        <p:spPr>
          <a:xfrm>
            <a:off x="2020664" y="1260323"/>
            <a:ext cx="5138058" cy="1200329"/>
          </a:xfrm>
          <a:prstGeom prst="rect">
            <a:avLst/>
          </a:prstGeom>
          <a:noFill/>
        </p:spPr>
        <p:txBody>
          <a:bodyPr wrap="square" rtlCol="0">
            <a:spAutoFit/>
          </a:bodyPr>
          <a:lstStyle/>
          <a:p>
            <a:r>
              <a:rPr lang="en-GB" sz="3600" b="1" dirty="0">
                <a:latin typeface="Helvetica Neue" pitchFamily="50" charset="0"/>
              </a:rPr>
              <a:t>Ryan</a:t>
            </a:r>
          </a:p>
          <a:p>
            <a:r>
              <a:rPr lang="en-GB" sz="3600" dirty="0">
                <a:latin typeface="HelveticaNeue" panose="00000400000000000000" pitchFamily="2" charset="0"/>
              </a:rPr>
              <a:t>“It’s just how it is.”</a:t>
            </a:r>
          </a:p>
        </p:txBody>
      </p:sp>
      <p:sp>
        <p:nvSpPr>
          <p:cNvPr id="12" name="TextBox 11">
            <a:extLst>
              <a:ext uri="{FF2B5EF4-FFF2-40B4-BE49-F238E27FC236}">
                <a16:creationId xmlns:a16="http://schemas.microsoft.com/office/drawing/2014/main" id="{4AEDB1FC-EEDD-4A65-BAAD-EFD801702269}"/>
              </a:ext>
            </a:extLst>
          </p:cNvPr>
          <p:cNvSpPr txBox="1"/>
          <p:nvPr/>
        </p:nvSpPr>
        <p:spPr>
          <a:xfrm>
            <a:off x="2020664" y="3177347"/>
            <a:ext cx="5399040" cy="1200329"/>
          </a:xfrm>
          <a:prstGeom prst="rect">
            <a:avLst/>
          </a:prstGeom>
          <a:noFill/>
        </p:spPr>
        <p:txBody>
          <a:bodyPr wrap="square" rtlCol="0">
            <a:spAutoFit/>
          </a:bodyPr>
          <a:lstStyle/>
          <a:p>
            <a:r>
              <a:rPr lang="en-GB" sz="3600" dirty="0">
                <a:latin typeface="Helvetica Neue" pitchFamily="50" charset="0"/>
              </a:rPr>
              <a:t>Beth</a:t>
            </a:r>
          </a:p>
          <a:p>
            <a:r>
              <a:rPr lang="en-GB" sz="3600" dirty="0">
                <a:latin typeface="HelveticaNeue" panose="00000400000000000000" pitchFamily="2" charset="0"/>
              </a:rPr>
              <a:t>“How do I compare?”</a:t>
            </a:r>
          </a:p>
        </p:txBody>
      </p:sp>
      <p:sp>
        <p:nvSpPr>
          <p:cNvPr id="13" name="TextBox 12">
            <a:extLst>
              <a:ext uri="{FF2B5EF4-FFF2-40B4-BE49-F238E27FC236}">
                <a16:creationId xmlns:a16="http://schemas.microsoft.com/office/drawing/2014/main" id="{9E6A5C0A-FDD4-4D2D-AAD9-68A06ED64661}"/>
              </a:ext>
            </a:extLst>
          </p:cNvPr>
          <p:cNvSpPr txBox="1"/>
          <p:nvPr/>
        </p:nvSpPr>
        <p:spPr>
          <a:xfrm>
            <a:off x="2020664" y="4992625"/>
            <a:ext cx="5138058" cy="1200329"/>
          </a:xfrm>
          <a:prstGeom prst="rect">
            <a:avLst/>
          </a:prstGeom>
          <a:noFill/>
        </p:spPr>
        <p:txBody>
          <a:bodyPr wrap="square" rtlCol="0">
            <a:spAutoFit/>
          </a:bodyPr>
          <a:lstStyle/>
          <a:p>
            <a:r>
              <a:rPr lang="en-GB" sz="3600" dirty="0">
                <a:latin typeface="Helvetica Neue" pitchFamily="50" charset="0"/>
              </a:rPr>
              <a:t>Sadie</a:t>
            </a:r>
          </a:p>
          <a:p>
            <a:r>
              <a:rPr lang="en-GB" sz="3600" dirty="0">
                <a:latin typeface="HelveticaNeue" panose="00000400000000000000" pitchFamily="2" charset="0"/>
              </a:rPr>
              <a:t>“It’s what people think.”</a:t>
            </a:r>
          </a:p>
        </p:txBody>
      </p:sp>
    </p:spTree>
    <p:extLst>
      <p:ext uri="{BB962C8B-B14F-4D97-AF65-F5344CB8AC3E}">
        <p14:creationId xmlns:p14="http://schemas.microsoft.com/office/powerpoint/2010/main" val="126080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A4A8C7-4428-482E-BDBE-2E0DDD5EE26E}"/>
              </a:ext>
            </a:extLst>
          </p:cNvPr>
          <p:cNvPicPr>
            <a:picLocks noChangeAspect="1"/>
          </p:cNvPicPr>
          <p:nvPr/>
        </p:nvPicPr>
        <p:blipFill rotWithShape="1">
          <a:blip r:embed="rId2">
            <a:extLst>
              <a:ext uri="{28A0092B-C50C-407E-A947-70E740481C1C}">
                <a14:useLocalDpi xmlns:a14="http://schemas.microsoft.com/office/drawing/2010/main" val="0"/>
              </a:ext>
            </a:extLst>
          </a:blip>
          <a:srcRect l="18517" r="11006" b="5626"/>
          <a:stretch/>
        </p:blipFill>
        <p:spPr>
          <a:xfrm>
            <a:off x="156543" y="170727"/>
            <a:ext cx="1424330" cy="143048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578F0D9-5E53-4E21-A81A-9EAE18861FC4}"/>
              </a:ext>
            </a:extLst>
          </p:cNvPr>
          <p:cNvSpPr txBox="1"/>
          <p:nvPr/>
        </p:nvSpPr>
        <p:spPr>
          <a:xfrm>
            <a:off x="1672321" y="113695"/>
            <a:ext cx="5138058" cy="1200329"/>
          </a:xfrm>
          <a:prstGeom prst="rect">
            <a:avLst/>
          </a:prstGeom>
          <a:noFill/>
        </p:spPr>
        <p:txBody>
          <a:bodyPr wrap="square" rtlCol="0">
            <a:spAutoFit/>
          </a:bodyPr>
          <a:lstStyle/>
          <a:p>
            <a:r>
              <a:rPr lang="en-GB" sz="3600" b="1" dirty="0">
                <a:latin typeface="Helvetica Neue" pitchFamily="50" charset="0"/>
              </a:rPr>
              <a:t>Ryan</a:t>
            </a:r>
          </a:p>
          <a:p>
            <a:r>
              <a:rPr lang="en-GB" sz="3600" dirty="0">
                <a:latin typeface="HelveticaNeue" panose="00000400000000000000" pitchFamily="2" charset="0"/>
              </a:rPr>
              <a:t>“It’s just how it is”</a:t>
            </a:r>
          </a:p>
        </p:txBody>
      </p:sp>
      <p:grpSp>
        <p:nvGrpSpPr>
          <p:cNvPr id="5" name="Group 4">
            <a:extLst>
              <a:ext uri="{FF2B5EF4-FFF2-40B4-BE49-F238E27FC236}">
                <a16:creationId xmlns:a16="http://schemas.microsoft.com/office/drawing/2014/main" id="{988BE8CD-7383-4B93-9CED-812F28CB6773}"/>
              </a:ext>
            </a:extLst>
          </p:cNvPr>
          <p:cNvGrpSpPr/>
          <p:nvPr/>
        </p:nvGrpSpPr>
        <p:grpSpPr>
          <a:xfrm rot="21238008">
            <a:off x="825242" y="4501743"/>
            <a:ext cx="3575285" cy="1518251"/>
            <a:chOff x="863600" y="4519018"/>
            <a:chExt cx="3575285" cy="1518251"/>
          </a:xfrm>
        </p:grpSpPr>
        <p:pic>
          <p:nvPicPr>
            <p:cNvPr id="15" name="Picture 14">
              <a:extLst>
                <a:ext uri="{FF2B5EF4-FFF2-40B4-BE49-F238E27FC236}">
                  <a16:creationId xmlns:a16="http://schemas.microsoft.com/office/drawing/2014/main" id="{1D5F468E-4831-40A5-9B3C-A0F753335D5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3600" y="4519018"/>
              <a:ext cx="3478861" cy="1518251"/>
            </a:xfrm>
            <a:prstGeom prst="rect">
              <a:avLst/>
            </a:prstGeom>
          </p:spPr>
        </p:pic>
        <p:sp>
          <p:nvSpPr>
            <p:cNvPr id="16" name="Rectangle 15">
              <a:extLst>
                <a:ext uri="{FF2B5EF4-FFF2-40B4-BE49-F238E27FC236}">
                  <a16:creationId xmlns:a16="http://schemas.microsoft.com/office/drawing/2014/main" id="{6329CB7A-E98E-4BC5-B1DA-E47A0CA57F51}"/>
                </a:ext>
              </a:extLst>
            </p:cNvPr>
            <p:cNvSpPr/>
            <p:nvPr/>
          </p:nvSpPr>
          <p:spPr>
            <a:xfrm>
              <a:off x="1074324" y="4771269"/>
              <a:ext cx="3364561"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HelveticaNeue" panose="00000400000000000000" pitchFamily="2" charset="0"/>
                </a:rPr>
                <a:t>Why does Ryan feel the need to post ‘topless pictures’ of himself?</a:t>
              </a:r>
            </a:p>
          </p:txBody>
        </p:sp>
      </p:grpSp>
      <p:grpSp>
        <p:nvGrpSpPr>
          <p:cNvPr id="23" name="Group 22">
            <a:extLst>
              <a:ext uri="{FF2B5EF4-FFF2-40B4-BE49-F238E27FC236}">
                <a16:creationId xmlns:a16="http://schemas.microsoft.com/office/drawing/2014/main" id="{271AC7ED-847F-405F-97D6-EBC685401439}"/>
              </a:ext>
            </a:extLst>
          </p:cNvPr>
          <p:cNvGrpSpPr/>
          <p:nvPr/>
        </p:nvGrpSpPr>
        <p:grpSpPr>
          <a:xfrm>
            <a:off x="4814529" y="1601209"/>
            <a:ext cx="3754076" cy="2288586"/>
            <a:chOff x="3686010" y="1695645"/>
            <a:chExt cx="4452123" cy="2383059"/>
          </a:xfrm>
        </p:grpSpPr>
        <p:pic>
          <p:nvPicPr>
            <p:cNvPr id="24" name="Picture 23">
              <a:extLst>
                <a:ext uri="{FF2B5EF4-FFF2-40B4-BE49-F238E27FC236}">
                  <a16:creationId xmlns:a16="http://schemas.microsoft.com/office/drawing/2014/main" id="{6A16D96C-2260-41DA-9C3F-71D731B51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86010" y="1695645"/>
              <a:ext cx="4452123" cy="2383059"/>
            </a:xfrm>
            <a:prstGeom prst="rect">
              <a:avLst/>
            </a:prstGeom>
          </p:spPr>
        </p:pic>
        <p:sp>
          <p:nvSpPr>
            <p:cNvPr id="25" name="Rectangle 24">
              <a:extLst>
                <a:ext uri="{FF2B5EF4-FFF2-40B4-BE49-F238E27FC236}">
                  <a16:creationId xmlns:a16="http://schemas.microsoft.com/office/drawing/2014/main" id="{C88C7E06-007E-4F7E-9541-F4EDA4BAE66C}"/>
                </a:ext>
              </a:extLst>
            </p:cNvPr>
            <p:cNvSpPr/>
            <p:nvPr/>
          </p:nvSpPr>
          <p:spPr>
            <a:xfrm>
              <a:off x="3952370" y="1918599"/>
              <a:ext cx="4150895" cy="1545179"/>
            </a:xfrm>
            <a:prstGeom prst="rect">
              <a:avLst/>
            </a:prstGeom>
          </p:spPr>
          <p:txBody>
            <a:bodyPr wrap="square">
              <a:spAutoFit/>
            </a:bodyPr>
            <a:lstStyle/>
            <a:p>
              <a:r>
                <a:rPr lang="en-GB" sz="1600" dirty="0">
                  <a:latin typeface="HelveticaNeue" panose="00000400000000000000" pitchFamily="2" charset="0"/>
                </a:rPr>
                <a:t>Ryan thinks there’s an equal but different type of pressure for boys to look good online as there is for girls. Do you agree and what are these pressures?</a:t>
              </a:r>
            </a:p>
          </p:txBody>
        </p:sp>
      </p:grpSp>
      <p:pic>
        <p:nvPicPr>
          <p:cNvPr id="20" name="Picture 19">
            <a:extLst>
              <a:ext uri="{FF2B5EF4-FFF2-40B4-BE49-F238E27FC236}">
                <a16:creationId xmlns:a16="http://schemas.microsoft.com/office/drawing/2014/main" id="{C028D86B-4B7E-4E19-A3A0-BF2933533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94690" y="4103910"/>
            <a:ext cx="3588941" cy="2046026"/>
          </a:xfrm>
          <a:prstGeom prst="rect">
            <a:avLst/>
          </a:prstGeom>
        </p:spPr>
      </p:pic>
      <p:pic>
        <p:nvPicPr>
          <p:cNvPr id="3" name="Picture 2">
            <a:extLst>
              <a:ext uri="{FF2B5EF4-FFF2-40B4-BE49-F238E27FC236}">
                <a16:creationId xmlns:a16="http://schemas.microsoft.com/office/drawing/2014/main" id="{D9DE8335-0D45-4C5E-9C34-325ED72A8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145" y="1698171"/>
            <a:ext cx="4022669" cy="2870740"/>
          </a:xfrm>
          <a:prstGeom prst="rect">
            <a:avLst/>
          </a:prstGeom>
        </p:spPr>
      </p:pic>
      <p:sp>
        <p:nvSpPr>
          <p:cNvPr id="4" name="Rectangle 3">
            <a:extLst>
              <a:ext uri="{FF2B5EF4-FFF2-40B4-BE49-F238E27FC236}">
                <a16:creationId xmlns:a16="http://schemas.microsoft.com/office/drawing/2014/main" id="{2CAF3C27-69DE-4280-A699-D38C3FE1826B}"/>
              </a:ext>
            </a:extLst>
          </p:cNvPr>
          <p:cNvSpPr/>
          <p:nvPr/>
        </p:nvSpPr>
        <p:spPr>
          <a:xfrm rot="21421309">
            <a:off x="607308" y="2086290"/>
            <a:ext cx="3653946" cy="1323439"/>
          </a:xfrm>
          <a:prstGeom prst="rect">
            <a:avLst/>
          </a:prstGeom>
        </p:spPr>
        <p:txBody>
          <a:bodyPr wrap="square">
            <a:spAutoFit/>
          </a:bodyPr>
          <a:lstStyle/>
          <a:p>
            <a:r>
              <a:rPr lang="en-GB" sz="1600" dirty="0">
                <a:solidFill>
                  <a:schemeClr val="bg1"/>
                </a:solidFill>
                <a:latin typeface="HelveticaNeue" panose="00000400000000000000" pitchFamily="2" charset="0"/>
              </a:rPr>
              <a:t>Online appearance is clearly very important to Ryan.</a:t>
            </a:r>
          </a:p>
          <a:p>
            <a:r>
              <a:rPr lang="en-GB" sz="1600" dirty="0">
                <a:solidFill>
                  <a:schemeClr val="bg1"/>
                </a:solidFill>
                <a:latin typeface="HelveticaNeue" panose="00000400000000000000" pitchFamily="2" charset="0"/>
              </a:rPr>
              <a:t>On a scale of 1-10 (10=extremely high) how important do you think appearance online is to young people? </a:t>
            </a:r>
          </a:p>
        </p:txBody>
      </p:sp>
      <p:sp>
        <p:nvSpPr>
          <p:cNvPr id="22" name="Rectangle 21">
            <a:extLst>
              <a:ext uri="{FF2B5EF4-FFF2-40B4-BE49-F238E27FC236}">
                <a16:creationId xmlns:a16="http://schemas.microsoft.com/office/drawing/2014/main" id="{A024572D-8127-4ABD-812B-6D62989FC836}"/>
              </a:ext>
            </a:extLst>
          </p:cNvPr>
          <p:cNvSpPr/>
          <p:nvPr/>
        </p:nvSpPr>
        <p:spPr>
          <a:xfrm rot="150305">
            <a:off x="5241227" y="4338103"/>
            <a:ext cx="3095867" cy="1077218"/>
          </a:xfrm>
          <a:prstGeom prst="rect">
            <a:avLst/>
          </a:prstGeom>
        </p:spPr>
        <p:txBody>
          <a:bodyPr wrap="square">
            <a:spAutoFit/>
          </a:bodyPr>
          <a:lstStyle/>
          <a:p>
            <a:r>
              <a:rPr lang="en-GB" sz="1600" dirty="0">
                <a:solidFill>
                  <a:schemeClr val="bg1"/>
                </a:solidFill>
                <a:latin typeface="HelveticaNeue" panose="00000400000000000000" pitchFamily="2" charset="0"/>
              </a:rPr>
              <a:t>Ryan says that you will get more likes if you’re fitter, skinnier or prettier – is this comment realistic? Fair?</a:t>
            </a:r>
          </a:p>
        </p:txBody>
      </p:sp>
    </p:spTree>
    <p:extLst>
      <p:ext uri="{BB962C8B-B14F-4D97-AF65-F5344CB8AC3E}">
        <p14:creationId xmlns:p14="http://schemas.microsoft.com/office/powerpoint/2010/main" val="21313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227B50-5EB5-4B08-AB99-CE7B029C12DD}"/>
              </a:ext>
            </a:extLst>
          </p:cNvPr>
          <p:cNvPicPr>
            <a:picLocks noChangeAspect="1"/>
          </p:cNvPicPr>
          <p:nvPr/>
        </p:nvPicPr>
        <p:blipFill rotWithShape="1">
          <a:blip r:embed="rId2">
            <a:extLst>
              <a:ext uri="{28A0092B-C50C-407E-A947-70E740481C1C}">
                <a14:useLocalDpi xmlns:a14="http://schemas.microsoft.com/office/drawing/2010/main" val="0"/>
              </a:ext>
            </a:extLst>
          </a:blip>
          <a:srcRect l="17016" r="8921"/>
          <a:stretch/>
        </p:blipFill>
        <p:spPr>
          <a:xfrm>
            <a:off x="172985" y="175499"/>
            <a:ext cx="1407888" cy="14257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5D89A7FF-E931-4A82-AFF4-A1036B053ACC}"/>
              </a:ext>
            </a:extLst>
          </p:cNvPr>
          <p:cNvSpPr txBox="1"/>
          <p:nvPr/>
        </p:nvSpPr>
        <p:spPr>
          <a:xfrm>
            <a:off x="1671134" y="193328"/>
            <a:ext cx="7399111" cy="1200329"/>
          </a:xfrm>
          <a:prstGeom prst="rect">
            <a:avLst/>
          </a:prstGeom>
          <a:noFill/>
        </p:spPr>
        <p:txBody>
          <a:bodyPr wrap="square" rtlCol="0">
            <a:spAutoFit/>
          </a:bodyPr>
          <a:lstStyle/>
          <a:p>
            <a:r>
              <a:rPr lang="en-GB" sz="3600" dirty="0">
                <a:latin typeface="Helvetica Neue" pitchFamily="50" charset="0"/>
              </a:rPr>
              <a:t>Beth</a:t>
            </a:r>
          </a:p>
          <a:p>
            <a:r>
              <a:rPr lang="en-GB" sz="3600" dirty="0">
                <a:latin typeface="HelveticaNeue" panose="00000400000000000000" pitchFamily="2" charset="0"/>
              </a:rPr>
              <a:t>“How do I compare?”</a:t>
            </a:r>
          </a:p>
        </p:txBody>
      </p:sp>
      <p:pic>
        <p:nvPicPr>
          <p:cNvPr id="15" name="Picture 14">
            <a:extLst>
              <a:ext uri="{FF2B5EF4-FFF2-40B4-BE49-F238E27FC236}">
                <a16:creationId xmlns:a16="http://schemas.microsoft.com/office/drawing/2014/main" id="{1D5F468E-4831-40A5-9B3C-A0F753335D5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76681" y="4130573"/>
            <a:ext cx="3961934" cy="2650211"/>
          </a:xfrm>
          <a:prstGeom prst="rect">
            <a:avLst/>
          </a:prstGeom>
        </p:spPr>
      </p:pic>
      <p:pic>
        <p:nvPicPr>
          <p:cNvPr id="24" name="Picture 23">
            <a:extLst>
              <a:ext uri="{FF2B5EF4-FFF2-40B4-BE49-F238E27FC236}">
                <a16:creationId xmlns:a16="http://schemas.microsoft.com/office/drawing/2014/main" id="{6A16D96C-2260-41DA-9C3F-71D731B51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1456" y="1709938"/>
            <a:ext cx="4203348" cy="2250403"/>
          </a:xfrm>
          <a:prstGeom prst="rect">
            <a:avLst/>
          </a:prstGeom>
        </p:spPr>
      </p:pic>
      <p:pic>
        <p:nvPicPr>
          <p:cNvPr id="26" name="Picture 25">
            <a:extLst>
              <a:ext uri="{FF2B5EF4-FFF2-40B4-BE49-F238E27FC236}">
                <a16:creationId xmlns:a16="http://schemas.microsoft.com/office/drawing/2014/main" id="{23E05122-ED58-42A3-87A5-8F7DD04A8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2983" y="3779941"/>
            <a:ext cx="4551493" cy="3063545"/>
          </a:xfrm>
          <a:prstGeom prst="rect">
            <a:avLst/>
          </a:prstGeom>
        </p:spPr>
      </p:pic>
      <p:pic>
        <p:nvPicPr>
          <p:cNvPr id="28" name="Picture 27">
            <a:extLst>
              <a:ext uri="{FF2B5EF4-FFF2-40B4-BE49-F238E27FC236}">
                <a16:creationId xmlns:a16="http://schemas.microsoft.com/office/drawing/2014/main" id="{BC036EE8-181B-4575-89A8-BED46CFB7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93277" y="1295374"/>
            <a:ext cx="3945338" cy="2934390"/>
          </a:xfrm>
          <a:prstGeom prst="rect">
            <a:avLst/>
          </a:prstGeom>
        </p:spPr>
      </p:pic>
      <p:sp>
        <p:nvSpPr>
          <p:cNvPr id="4" name="Rectangle 3">
            <a:extLst>
              <a:ext uri="{FF2B5EF4-FFF2-40B4-BE49-F238E27FC236}">
                <a16:creationId xmlns:a16="http://schemas.microsoft.com/office/drawing/2014/main" id="{924DBED0-48AB-48AB-A97D-FC989DEC143C}"/>
              </a:ext>
            </a:extLst>
          </p:cNvPr>
          <p:cNvSpPr/>
          <p:nvPr/>
        </p:nvSpPr>
        <p:spPr>
          <a:xfrm>
            <a:off x="587994" y="1882209"/>
            <a:ext cx="3971005" cy="1323439"/>
          </a:xfrm>
          <a:prstGeom prst="rect">
            <a:avLst/>
          </a:prstGeom>
        </p:spPr>
        <p:txBody>
          <a:bodyPr wrap="square">
            <a:spAutoFit/>
          </a:bodyPr>
          <a:lstStyle/>
          <a:p>
            <a:r>
              <a:rPr lang="en-GB" sz="1600" dirty="0">
                <a:latin typeface="HelveticaNeue" panose="00000400000000000000" pitchFamily="2" charset="0"/>
              </a:rPr>
              <a:t>Beth says that ‘slim people are happier and more popular’ and this influences how she wants her online image to be. Do you think people compare themselves more to others online or offline? </a:t>
            </a:r>
          </a:p>
        </p:txBody>
      </p:sp>
      <p:sp>
        <p:nvSpPr>
          <p:cNvPr id="5" name="Rectangle 4">
            <a:extLst>
              <a:ext uri="{FF2B5EF4-FFF2-40B4-BE49-F238E27FC236}">
                <a16:creationId xmlns:a16="http://schemas.microsoft.com/office/drawing/2014/main" id="{B847CCA1-FCB2-41C3-A106-3F8A94054A63}"/>
              </a:ext>
            </a:extLst>
          </p:cNvPr>
          <p:cNvSpPr/>
          <p:nvPr/>
        </p:nvSpPr>
        <p:spPr>
          <a:xfrm rot="230930">
            <a:off x="5135341" y="1648232"/>
            <a:ext cx="3654714" cy="1569660"/>
          </a:xfrm>
          <a:prstGeom prst="rect">
            <a:avLst/>
          </a:prstGeom>
        </p:spPr>
        <p:txBody>
          <a:bodyPr wrap="square">
            <a:spAutoFit/>
          </a:bodyPr>
          <a:lstStyle/>
          <a:p>
            <a:r>
              <a:rPr lang="en-GB" sz="1600" dirty="0">
                <a:solidFill>
                  <a:schemeClr val="bg1"/>
                </a:solidFill>
                <a:latin typeface="HelveticaNeue" panose="00000400000000000000" pitchFamily="2" charset="0"/>
              </a:rPr>
              <a:t>Beth talks about diets she has seen online and how much the images she sees online impact on how she feels about her body and weight. What advice would you give someone who was feeling this way? </a:t>
            </a:r>
          </a:p>
        </p:txBody>
      </p:sp>
      <p:sp>
        <p:nvSpPr>
          <p:cNvPr id="6" name="Rectangle 5">
            <a:extLst>
              <a:ext uri="{FF2B5EF4-FFF2-40B4-BE49-F238E27FC236}">
                <a16:creationId xmlns:a16="http://schemas.microsoft.com/office/drawing/2014/main" id="{868CEDD1-4F66-4036-9E37-6C8C23F509C8}"/>
              </a:ext>
            </a:extLst>
          </p:cNvPr>
          <p:cNvSpPr/>
          <p:nvPr/>
        </p:nvSpPr>
        <p:spPr>
          <a:xfrm rot="228528">
            <a:off x="436860" y="4164195"/>
            <a:ext cx="4123395" cy="1569660"/>
          </a:xfrm>
          <a:prstGeom prst="rect">
            <a:avLst/>
          </a:prstGeom>
        </p:spPr>
        <p:txBody>
          <a:bodyPr wrap="square">
            <a:spAutoFit/>
          </a:bodyPr>
          <a:lstStyle/>
          <a:p>
            <a:r>
              <a:rPr lang="en-GB" sz="1600" dirty="0">
                <a:solidFill>
                  <a:schemeClr val="bg1"/>
                </a:solidFill>
                <a:latin typeface="HelveticaNeue" panose="00000400000000000000" pitchFamily="2" charset="0"/>
              </a:rPr>
              <a:t>Beth tells us that she will take several selfies in order to obtain the perfect picture. How many selfies do you think someone would take before they post it online? Why do you think someone would choose not to post the first selfie they take online? </a:t>
            </a:r>
          </a:p>
        </p:txBody>
      </p:sp>
      <p:sp>
        <p:nvSpPr>
          <p:cNvPr id="7" name="Rectangle 6">
            <a:extLst>
              <a:ext uri="{FF2B5EF4-FFF2-40B4-BE49-F238E27FC236}">
                <a16:creationId xmlns:a16="http://schemas.microsoft.com/office/drawing/2014/main" id="{1B798CF1-FB0B-4759-837D-9F04BAA9B1E0}"/>
              </a:ext>
            </a:extLst>
          </p:cNvPr>
          <p:cNvSpPr/>
          <p:nvPr/>
        </p:nvSpPr>
        <p:spPr>
          <a:xfrm>
            <a:off x="4985057" y="4444159"/>
            <a:ext cx="3769664" cy="1323439"/>
          </a:xfrm>
          <a:prstGeom prst="rect">
            <a:avLst/>
          </a:prstGeom>
        </p:spPr>
        <p:txBody>
          <a:bodyPr wrap="square">
            <a:spAutoFit/>
          </a:bodyPr>
          <a:lstStyle/>
          <a:p>
            <a:r>
              <a:rPr lang="en-GB" sz="1600" dirty="0">
                <a:latin typeface="HelveticaNeue" panose="00000400000000000000" pitchFamily="2" charset="0"/>
              </a:rPr>
              <a:t>By doing this, Beth is carefully creating her online image. How might this impact on other people that see it? What other choices might someone make in order to build their online image? </a:t>
            </a:r>
          </a:p>
        </p:txBody>
      </p:sp>
    </p:spTree>
    <p:extLst>
      <p:ext uri="{BB962C8B-B14F-4D97-AF65-F5344CB8AC3E}">
        <p14:creationId xmlns:p14="http://schemas.microsoft.com/office/powerpoint/2010/main" val="3220087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1582</TotalTime>
  <Words>1177</Words>
  <Application>Microsoft Office PowerPoint</Application>
  <PresentationFormat>On-screen Show (4:3)</PresentationFormat>
  <Paragraphs>125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Arial</vt:lpstr>
      <vt:lpstr>Helvetica Neue</vt:lpstr>
      <vt:lpstr>HelveticaNeue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Edwards</dc:creator>
  <cp:lastModifiedBy>Kate Edwards</cp:lastModifiedBy>
  <cp:revision>46</cp:revision>
  <dcterms:created xsi:type="dcterms:W3CDTF">2019-03-19T14:06:24Z</dcterms:created>
  <dcterms:modified xsi:type="dcterms:W3CDTF">2019-04-23T09:18:56Z</dcterms:modified>
</cp:coreProperties>
</file>