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5"/>
  </p:notesMasterIdLst>
  <p:sldIdLst>
    <p:sldId id="256" r:id="rId2"/>
    <p:sldId id="257" r:id="rId3"/>
    <p:sldId id="277" r:id="rId4"/>
    <p:sldId id="283" r:id="rId5"/>
    <p:sldId id="258" r:id="rId6"/>
    <p:sldId id="278" r:id="rId7"/>
    <p:sldId id="296" r:id="rId8"/>
    <p:sldId id="279" r:id="rId9"/>
    <p:sldId id="280" r:id="rId10"/>
    <p:sldId id="281" r:id="rId11"/>
    <p:sldId id="282" r:id="rId12"/>
    <p:sldId id="284" r:id="rId13"/>
    <p:sldId id="285" r:id="rId14"/>
    <p:sldId id="286" r:id="rId15"/>
    <p:sldId id="298" r:id="rId16"/>
    <p:sldId id="299" r:id="rId17"/>
    <p:sldId id="300" r:id="rId18"/>
    <p:sldId id="301" r:id="rId19"/>
    <p:sldId id="302" r:id="rId20"/>
    <p:sldId id="303" r:id="rId21"/>
    <p:sldId id="293" r:id="rId22"/>
    <p:sldId id="297" r:id="rId23"/>
    <p:sldId id="294"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HelveticaNeue" panose="00000400000000000000" pitchFamily="2" charset="0"/>
      <p:regular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8229"/>
    <a:srgbClr val="5A8629"/>
    <a:srgbClr val="528231"/>
    <a:srgbClr val="EF69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6357" autoAdjust="0"/>
  </p:normalViewPr>
  <p:slideViewPr>
    <p:cSldViewPr snapToGrid="0">
      <p:cViewPr varScale="1">
        <p:scale>
          <a:sx n="110" d="100"/>
          <a:sy n="110" d="100"/>
        </p:scale>
        <p:origin x="17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57C03-6CC1-447D-8B16-001D0646C1C8}" type="datetimeFigureOut">
              <a:rPr lang="en-GB" smtClean="0"/>
              <a:t>23/04/2019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5B0D9-905F-466F-9530-EE85D48874B2}" type="slidenum">
              <a:rPr lang="en-GB" smtClean="0"/>
              <a:t>‹#›</a:t>
            </a:fld>
            <a:endParaRPr lang="en-GB"/>
          </a:p>
        </p:txBody>
      </p:sp>
    </p:spTree>
    <p:extLst>
      <p:ext uri="{BB962C8B-B14F-4D97-AF65-F5344CB8AC3E}">
        <p14:creationId xmlns:p14="http://schemas.microsoft.com/office/powerpoint/2010/main" val="450841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 - You may wish to establish these rules as a group and use these as a guide </a:t>
            </a:r>
          </a:p>
        </p:txBody>
      </p:sp>
      <p:sp>
        <p:nvSpPr>
          <p:cNvPr id="4" name="Slide Number Placeholder 3"/>
          <p:cNvSpPr>
            <a:spLocks noGrp="1"/>
          </p:cNvSpPr>
          <p:nvPr>
            <p:ph type="sldNum" sz="quarter" idx="5"/>
          </p:nvPr>
        </p:nvSpPr>
        <p:spPr/>
        <p:txBody>
          <a:bodyPr/>
          <a:lstStyle/>
          <a:p>
            <a:fld id="{61C5B0D9-905F-466F-9530-EE85D48874B2}" type="slidenum">
              <a:rPr lang="en-GB" smtClean="0"/>
              <a:t>4</a:t>
            </a:fld>
            <a:endParaRPr lang="en-GB"/>
          </a:p>
        </p:txBody>
      </p:sp>
    </p:spTree>
    <p:extLst>
      <p:ext uri="{BB962C8B-B14F-4D97-AF65-F5344CB8AC3E}">
        <p14:creationId xmlns:p14="http://schemas.microsoft.com/office/powerpoint/2010/main" val="186551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C5B0D9-905F-466F-9530-EE85D48874B2}" type="slidenum">
              <a:rPr lang="en-GB" smtClean="0"/>
              <a:t>20</a:t>
            </a:fld>
            <a:endParaRPr lang="en-GB"/>
          </a:p>
        </p:txBody>
      </p:sp>
    </p:spTree>
    <p:extLst>
      <p:ext uri="{BB962C8B-B14F-4D97-AF65-F5344CB8AC3E}">
        <p14:creationId xmlns:p14="http://schemas.microsoft.com/office/powerpoint/2010/main" val="923349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68F217-3A62-4D1D-9C25-1511BF6F07ED}"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DB35A-56E1-4ACB-8CF2-1C27F41191CD}" type="slidenum">
              <a:rPr lang="en-GB" smtClean="0"/>
              <a:t>‹#›</a:t>
            </a:fld>
            <a:endParaRPr lang="en-GB"/>
          </a:p>
        </p:txBody>
      </p:sp>
    </p:spTree>
    <p:extLst>
      <p:ext uri="{BB962C8B-B14F-4D97-AF65-F5344CB8AC3E}">
        <p14:creationId xmlns:p14="http://schemas.microsoft.com/office/powerpoint/2010/main" val="13609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8F217-3A62-4D1D-9C25-1511BF6F07ED}"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DB35A-56E1-4ACB-8CF2-1C27F41191CD}" type="slidenum">
              <a:rPr lang="en-GB" smtClean="0"/>
              <a:t>‹#›</a:t>
            </a:fld>
            <a:endParaRPr lang="en-GB"/>
          </a:p>
        </p:txBody>
      </p:sp>
    </p:spTree>
    <p:extLst>
      <p:ext uri="{BB962C8B-B14F-4D97-AF65-F5344CB8AC3E}">
        <p14:creationId xmlns:p14="http://schemas.microsoft.com/office/powerpoint/2010/main" val="29401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8F217-3A62-4D1D-9C25-1511BF6F07ED}"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DB35A-56E1-4ACB-8CF2-1C27F41191CD}" type="slidenum">
              <a:rPr lang="en-GB" smtClean="0"/>
              <a:t>‹#›</a:t>
            </a:fld>
            <a:endParaRPr lang="en-GB"/>
          </a:p>
        </p:txBody>
      </p:sp>
    </p:spTree>
    <p:extLst>
      <p:ext uri="{BB962C8B-B14F-4D97-AF65-F5344CB8AC3E}">
        <p14:creationId xmlns:p14="http://schemas.microsoft.com/office/powerpoint/2010/main" val="1807507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8F217-3A62-4D1D-9C25-1511BF6F07ED}"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DB35A-56E1-4ACB-8CF2-1C27F41191CD}" type="slidenum">
              <a:rPr lang="en-GB" smtClean="0"/>
              <a:t>‹#›</a:t>
            </a:fld>
            <a:endParaRPr lang="en-GB"/>
          </a:p>
        </p:txBody>
      </p:sp>
    </p:spTree>
    <p:extLst>
      <p:ext uri="{BB962C8B-B14F-4D97-AF65-F5344CB8AC3E}">
        <p14:creationId xmlns:p14="http://schemas.microsoft.com/office/powerpoint/2010/main" val="133532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8F217-3A62-4D1D-9C25-1511BF6F07ED}"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DB35A-56E1-4ACB-8CF2-1C27F41191CD}" type="slidenum">
              <a:rPr lang="en-GB" smtClean="0"/>
              <a:t>‹#›</a:t>
            </a:fld>
            <a:endParaRPr lang="en-GB"/>
          </a:p>
        </p:txBody>
      </p:sp>
    </p:spTree>
    <p:extLst>
      <p:ext uri="{BB962C8B-B14F-4D97-AF65-F5344CB8AC3E}">
        <p14:creationId xmlns:p14="http://schemas.microsoft.com/office/powerpoint/2010/main" val="224714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68F217-3A62-4D1D-9C25-1511BF6F07ED}" type="datetimeFigureOut">
              <a:rPr lang="en-GB" smtClean="0"/>
              <a:t>23/04/2019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3DB35A-56E1-4ACB-8CF2-1C27F41191CD}" type="slidenum">
              <a:rPr lang="en-GB" smtClean="0"/>
              <a:t>‹#›</a:t>
            </a:fld>
            <a:endParaRPr lang="en-GB"/>
          </a:p>
        </p:txBody>
      </p:sp>
    </p:spTree>
    <p:extLst>
      <p:ext uri="{BB962C8B-B14F-4D97-AF65-F5344CB8AC3E}">
        <p14:creationId xmlns:p14="http://schemas.microsoft.com/office/powerpoint/2010/main" val="3083676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68F217-3A62-4D1D-9C25-1511BF6F07ED}" type="datetimeFigureOut">
              <a:rPr lang="en-GB" smtClean="0"/>
              <a:t>23/04/2019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3DB35A-56E1-4ACB-8CF2-1C27F41191CD}" type="slidenum">
              <a:rPr lang="en-GB" smtClean="0"/>
              <a:t>‹#›</a:t>
            </a:fld>
            <a:endParaRPr lang="en-GB"/>
          </a:p>
        </p:txBody>
      </p:sp>
    </p:spTree>
    <p:extLst>
      <p:ext uri="{BB962C8B-B14F-4D97-AF65-F5344CB8AC3E}">
        <p14:creationId xmlns:p14="http://schemas.microsoft.com/office/powerpoint/2010/main" val="65618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68F217-3A62-4D1D-9C25-1511BF6F07ED}" type="datetimeFigureOut">
              <a:rPr lang="en-GB" smtClean="0"/>
              <a:t>23/04/2019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3DB35A-56E1-4ACB-8CF2-1C27F41191CD}" type="slidenum">
              <a:rPr lang="en-GB" smtClean="0"/>
              <a:t>‹#›</a:t>
            </a:fld>
            <a:endParaRPr lang="en-GB"/>
          </a:p>
        </p:txBody>
      </p:sp>
    </p:spTree>
    <p:extLst>
      <p:ext uri="{BB962C8B-B14F-4D97-AF65-F5344CB8AC3E}">
        <p14:creationId xmlns:p14="http://schemas.microsoft.com/office/powerpoint/2010/main" val="218277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8F217-3A62-4D1D-9C25-1511BF6F07ED}" type="datetimeFigureOut">
              <a:rPr lang="en-GB" smtClean="0"/>
              <a:t>23/04/2019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3DB35A-56E1-4ACB-8CF2-1C27F41191CD}" type="slidenum">
              <a:rPr lang="en-GB" smtClean="0"/>
              <a:t>‹#›</a:t>
            </a:fld>
            <a:endParaRPr lang="en-GB"/>
          </a:p>
        </p:txBody>
      </p:sp>
    </p:spTree>
    <p:extLst>
      <p:ext uri="{BB962C8B-B14F-4D97-AF65-F5344CB8AC3E}">
        <p14:creationId xmlns:p14="http://schemas.microsoft.com/office/powerpoint/2010/main" val="380538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68F217-3A62-4D1D-9C25-1511BF6F07ED}" type="datetimeFigureOut">
              <a:rPr lang="en-GB" smtClean="0"/>
              <a:t>23/04/2019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3DB35A-56E1-4ACB-8CF2-1C27F41191CD}" type="slidenum">
              <a:rPr lang="en-GB" smtClean="0"/>
              <a:t>‹#›</a:t>
            </a:fld>
            <a:endParaRPr lang="en-GB"/>
          </a:p>
        </p:txBody>
      </p:sp>
    </p:spTree>
    <p:extLst>
      <p:ext uri="{BB962C8B-B14F-4D97-AF65-F5344CB8AC3E}">
        <p14:creationId xmlns:p14="http://schemas.microsoft.com/office/powerpoint/2010/main" val="125142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68F217-3A62-4D1D-9C25-1511BF6F07ED}" type="datetimeFigureOut">
              <a:rPr lang="en-GB" smtClean="0"/>
              <a:t>23/04/2019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3DB35A-56E1-4ACB-8CF2-1C27F41191CD}" type="slidenum">
              <a:rPr lang="en-GB" smtClean="0"/>
              <a:t>‹#›</a:t>
            </a:fld>
            <a:endParaRPr lang="en-GB"/>
          </a:p>
        </p:txBody>
      </p:sp>
    </p:spTree>
    <p:extLst>
      <p:ext uri="{BB962C8B-B14F-4D97-AF65-F5344CB8AC3E}">
        <p14:creationId xmlns:p14="http://schemas.microsoft.com/office/powerpoint/2010/main" val="70334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8F217-3A62-4D1D-9C25-1511BF6F07ED}" type="datetimeFigureOut">
              <a:rPr lang="en-GB" smtClean="0"/>
              <a:t>23/04/2019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DB35A-56E1-4ACB-8CF2-1C27F41191CD}" type="slidenum">
              <a:rPr lang="en-GB" smtClean="0"/>
              <a:t>‹#›</a:t>
            </a:fld>
            <a:endParaRPr lang="en-GB"/>
          </a:p>
        </p:txBody>
      </p:sp>
    </p:spTree>
    <p:extLst>
      <p:ext uri="{BB962C8B-B14F-4D97-AF65-F5344CB8AC3E}">
        <p14:creationId xmlns:p14="http://schemas.microsoft.com/office/powerpoint/2010/main" val="2983266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1.png"/><Relationship Id="rId7" Type="http://schemas.openxmlformats.org/officeDocument/2006/relationships/image" Target="../media/image38.jp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www.thinkuknow.co.u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hyperlink" Target="http://creativecommons.org/licenses/by-nc-sa/4.0/" TargetMode="External"/><Relationship Id="rId5" Type="http://schemas.openxmlformats.org/officeDocument/2006/relationships/hyperlink" Target="http://www.childnet.com/resources/www.childnet.com/star" TargetMode="Externa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62B150C-C26A-4F6D-8C4B-FE42FCE9570A}"/>
              </a:ext>
            </a:extLst>
          </p:cNvPr>
          <p:cNvPicPr>
            <a:picLocks noChangeAspect="1"/>
          </p:cNvPicPr>
          <p:nvPr/>
        </p:nvPicPr>
        <p:blipFill rotWithShape="1">
          <a:blip r:embed="rId2"/>
          <a:srcRect l="463" r="-1"/>
          <a:stretch/>
        </p:blipFill>
        <p:spPr>
          <a:xfrm>
            <a:off x="0" y="0"/>
            <a:ext cx="6134148" cy="6858000"/>
          </a:xfrm>
          <a:prstGeom prst="rect">
            <a:avLst/>
          </a:prstGeom>
        </p:spPr>
      </p:pic>
      <p:pic>
        <p:nvPicPr>
          <p:cNvPr id="4" name="Picture 3">
            <a:extLst>
              <a:ext uri="{FF2B5EF4-FFF2-40B4-BE49-F238E27FC236}">
                <a16:creationId xmlns:a16="http://schemas.microsoft.com/office/drawing/2014/main" id="{07A9B521-CDF2-4371-A0B7-F58686F515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8300" y="6028757"/>
            <a:ext cx="2425180" cy="664144"/>
          </a:xfrm>
          <a:prstGeom prst="rect">
            <a:avLst/>
          </a:prstGeom>
        </p:spPr>
      </p:pic>
      <p:sp>
        <p:nvSpPr>
          <p:cNvPr id="30" name="TextBox 29">
            <a:extLst>
              <a:ext uri="{FF2B5EF4-FFF2-40B4-BE49-F238E27FC236}">
                <a16:creationId xmlns:a16="http://schemas.microsoft.com/office/drawing/2014/main" id="{21CDACA2-F9C0-426E-8AC4-E244AD236910}"/>
              </a:ext>
            </a:extLst>
          </p:cNvPr>
          <p:cNvSpPr txBox="1"/>
          <p:nvPr/>
        </p:nvSpPr>
        <p:spPr>
          <a:xfrm>
            <a:off x="4365863" y="165099"/>
            <a:ext cx="3156470" cy="1015663"/>
          </a:xfrm>
          <a:prstGeom prst="rect">
            <a:avLst/>
          </a:prstGeom>
          <a:noFill/>
        </p:spPr>
        <p:txBody>
          <a:bodyPr wrap="square" rtlCol="0">
            <a:spAutoFit/>
          </a:bodyPr>
          <a:lstStyle/>
          <a:p>
            <a:r>
              <a:rPr lang="en-GB" sz="6000" dirty="0">
                <a:solidFill>
                  <a:srgbClr val="5A8229"/>
                </a:solidFill>
                <a:latin typeface="Helvetica Neue" pitchFamily="50" charset="0"/>
              </a:rPr>
              <a:t>MYTH</a:t>
            </a:r>
          </a:p>
        </p:txBody>
      </p:sp>
      <p:sp>
        <p:nvSpPr>
          <p:cNvPr id="31" name="TextBox 30">
            <a:extLst>
              <a:ext uri="{FF2B5EF4-FFF2-40B4-BE49-F238E27FC236}">
                <a16:creationId xmlns:a16="http://schemas.microsoft.com/office/drawing/2014/main" id="{13E30DFB-CF08-4134-986F-332E628FC406}"/>
              </a:ext>
            </a:extLst>
          </p:cNvPr>
          <p:cNvSpPr txBox="1"/>
          <p:nvPr/>
        </p:nvSpPr>
        <p:spPr>
          <a:xfrm>
            <a:off x="4719320" y="1010841"/>
            <a:ext cx="1437889" cy="1015663"/>
          </a:xfrm>
          <a:prstGeom prst="rect">
            <a:avLst/>
          </a:prstGeom>
          <a:noFill/>
        </p:spPr>
        <p:txBody>
          <a:bodyPr wrap="square" rtlCol="0">
            <a:spAutoFit/>
          </a:bodyPr>
          <a:lstStyle/>
          <a:p>
            <a:r>
              <a:rPr lang="en-GB" sz="6000" dirty="0">
                <a:solidFill>
                  <a:srgbClr val="5A8229"/>
                </a:solidFill>
                <a:latin typeface="Helvetica Neue" pitchFamily="50" charset="0"/>
              </a:rPr>
              <a:t>VS</a:t>
            </a:r>
            <a:endParaRPr lang="en-GB" sz="7200" dirty="0">
              <a:solidFill>
                <a:srgbClr val="5A8229"/>
              </a:solidFill>
              <a:latin typeface="Helvetica Neue" pitchFamily="50" charset="0"/>
            </a:endParaRPr>
          </a:p>
        </p:txBody>
      </p:sp>
      <p:sp>
        <p:nvSpPr>
          <p:cNvPr id="32" name="TextBox 31">
            <a:extLst>
              <a:ext uri="{FF2B5EF4-FFF2-40B4-BE49-F238E27FC236}">
                <a16:creationId xmlns:a16="http://schemas.microsoft.com/office/drawing/2014/main" id="{4195FAD4-1F7E-43DE-A1D2-3BCC455F5DE1}"/>
              </a:ext>
            </a:extLst>
          </p:cNvPr>
          <p:cNvSpPr txBox="1"/>
          <p:nvPr/>
        </p:nvSpPr>
        <p:spPr>
          <a:xfrm>
            <a:off x="5000183" y="1856583"/>
            <a:ext cx="3552651" cy="1015663"/>
          </a:xfrm>
          <a:prstGeom prst="rect">
            <a:avLst/>
          </a:prstGeom>
          <a:noFill/>
        </p:spPr>
        <p:txBody>
          <a:bodyPr wrap="square" rtlCol="0">
            <a:spAutoFit/>
          </a:bodyPr>
          <a:lstStyle/>
          <a:p>
            <a:r>
              <a:rPr lang="en-GB" sz="6000" dirty="0">
                <a:solidFill>
                  <a:srgbClr val="5A8229"/>
                </a:solidFill>
                <a:latin typeface="Helvetica Neue" pitchFamily="50" charset="0"/>
              </a:rPr>
              <a:t>REALITY</a:t>
            </a:r>
          </a:p>
        </p:txBody>
      </p:sp>
      <p:sp>
        <p:nvSpPr>
          <p:cNvPr id="33" name="TextBox 32">
            <a:extLst>
              <a:ext uri="{FF2B5EF4-FFF2-40B4-BE49-F238E27FC236}">
                <a16:creationId xmlns:a16="http://schemas.microsoft.com/office/drawing/2014/main" id="{A81E543D-0AC0-43A6-BD34-2E9B5759C4E1}"/>
              </a:ext>
            </a:extLst>
          </p:cNvPr>
          <p:cNvSpPr txBox="1"/>
          <p:nvPr/>
        </p:nvSpPr>
        <p:spPr>
          <a:xfrm>
            <a:off x="5182449" y="2881274"/>
            <a:ext cx="4019607" cy="523220"/>
          </a:xfrm>
          <a:prstGeom prst="rect">
            <a:avLst/>
          </a:prstGeom>
          <a:noFill/>
        </p:spPr>
        <p:txBody>
          <a:bodyPr wrap="square" rtlCol="0">
            <a:spAutoFit/>
          </a:bodyPr>
          <a:lstStyle/>
          <a:p>
            <a:r>
              <a:rPr lang="en-GB" sz="2800" dirty="0">
                <a:latin typeface="Helvetica Neue" pitchFamily="50" charset="0"/>
              </a:rPr>
              <a:t>Healthy Relationships</a:t>
            </a:r>
          </a:p>
        </p:txBody>
      </p:sp>
      <p:sp>
        <p:nvSpPr>
          <p:cNvPr id="34" name="TextBox 33">
            <a:extLst>
              <a:ext uri="{FF2B5EF4-FFF2-40B4-BE49-F238E27FC236}">
                <a16:creationId xmlns:a16="http://schemas.microsoft.com/office/drawing/2014/main" id="{D0F0F880-6C3B-4D76-A28A-A24A8CCD0088}"/>
              </a:ext>
            </a:extLst>
          </p:cNvPr>
          <p:cNvSpPr txBox="1"/>
          <p:nvPr/>
        </p:nvSpPr>
        <p:spPr>
          <a:xfrm>
            <a:off x="5390410" y="3373717"/>
            <a:ext cx="2425180" cy="523220"/>
          </a:xfrm>
          <a:prstGeom prst="rect">
            <a:avLst/>
          </a:prstGeom>
          <a:noFill/>
        </p:spPr>
        <p:txBody>
          <a:bodyPr wrap="square" rtlCol="0">
            <a:spAutoFit/>
          </a:bodyPr>
          <a:lstStyle/>
          <a:p>
            <a:r>
              <a:rPr lang="en-GB" sz="2800" dirty="0">
                <a:latin typeface="Helvetica Neue" pitchFamily="50" charset="0"/>
              </a:rPr>
              <a:t>Lesson Plan</a:t>
            </a:r>
          </a:p>
        </p:txBody>
      </p:sp>
    </p:spTree>
    <p:extLst>
      <p:ext uri="{BB962C8B-B14F-4D97-AF65-F5344CB8AC3E}">
        <p14:creationId xmlns:p14="http://schemas.microsoft.com/office/powerpoint/2010/main" val="2381082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D041C76B-60C5-4D3E-B9C2-F6403037DB59}"/>
              </a:ext>
            </a:extLst>
          </p:cNvPr>
          <p:cNvPicPr>
            <a:picLocks noChangeAspect="1"/>
          </p:cNvPicPr>
          <p:nvPr/>
        </p:nvPicPr>
        <p:blipFill rotWithShape="1">
          <a:blip r:embed="rId2">
            <a:extLst>
              <a:ext uri="{28A0092B-C50C-407E-A947-70E740481C1C}">
                <a14:useLocalDpi xmlns:a14="http://schemas.microsoft.com/office/drawing/2010/main" val="0"/>
              </a:ext>
            </a:extLst>
          </a:blip>
          <a:srcRect l="15678" r="10259"/>
          <a:stretch/>
        </p:blipFill>
        <p:spPr>
          <a:xfrm>
            <a:off x="172985" y="157803"/>
            <a:ext cx="1407888" cy="142571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7" name="TextBox 26">
            <a:extLst>
              <a:ext uri="{FF2B5EF4-FFF2-40B4-BE49-F238E27FC236}">
                <a16:creationId xmlns:a16="http://schemas.microsoft.com/office/drawing/2014/main" id="{74246520-52BE-4118-884D-F19C7A33B780}"/>
              </a:ext>
            </a:extLst>
          </p:cNvPr>
          <p:cNvSpPr txBox="1"/>
          <p:nvPr/>
        </p:nvSpPr>
        <p:spPr>
          <a:xfrm>
            <a:off x="1671135" y="255463"/>
            <a:ext cx="6790694" cy="1200329"/>
          </a:xfrm>
          <a:prstGeom prst="rect">
            <a:avLst/>
          </a:prstGeom>
          <a:noFill/>
        </p:spPr>
        <p:txBody>
          <a:bodyPr wrap="square" rtlCol="0">
            <a:spAutoFit/>
          </a:bodyPr>
          <a:lstStyle/>
          <a:p>
            <a:r>
              <a:rPr lang="en-GB" sz="3600" dirty="0">
                <a:latin typeface="Helvetica Neue" pitchFamily="50" charset="0"/>
              </a:rPr>
              <a:t>Sadie</a:t>
            </a:r>
          </a:p>
          <a:p>
            <a:r>
              <a:rPr lang="en-GB" sz="3600" dirty="0">
                <a:latin typeface="HelveticaNeue" panose="00000400000000000000" pitchFamily="2" charset="0"/>
              </a:rPr>
              <a:t>“What’s the right thing to do?”</a:t>
            </a:r>
          </a:p>
        </p:txBody>
      </p:sp>
      <p:grpSp>
        <p:nvGrpSpPr>
          <p:cNvPr id="37" name="Group 36">
            <a:extLst>
              <a:ext uri="{FF2B5EF4-FFF2-40B4-BE49-F238E27FC236}">
                <a16:creationId xmlns:a16="http://schemas.microsoft.com/office/drawing/2014/main" id="{059E3C93-209B-4772-A0D4-B6E2877CC86E}"/>
              </a:ext>
            </a:extLst>
          </p:cNvPr>
          <p:cNvGrpSpPr/>
          <p:nvPr/>
        </p:nvGrpSpPr>
        <p:grpSpPr>
          <a:xfrm rot="21296657">
            <a:off x="4623221" y="1884052"/>
            <a:ext cx="3645601" cy="1323439"/>
            <a:chOff x="3686010" y="1695645"/>
            <a:chExt cx="4452123" cy="2383059"/>
          </a:xfrm>
        </p:grpSpPr>
        <p:pic>
          <p:nvPicPr>
            <p:cNvPr id="38" name="Picture 37">
              <a:extLst>
                <a:ext uri="{FF2B5EF4-FFF2-40B4-BE49-F238E27FC236}">
                  <a16:creationId xmlns:a16="http://schemas.microsoft.com/office/drawing/2014/main" id="{5ABD60B2-5FB2-41E3-BAF6-A0DA8B20C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686010" y="1695645"/>
              <a:ext cx="4452123" cy="2383059"/>
            </a:xfrm>
            <a:prstGeom prst="rect">
              <a:avLst/>
            </a:prstGeom>
          </p:spPr>
        </p:pic>
        <p:sp>
          <p:nvSpPr>
            <p:cNvPr id="39" name="Rectangle 38">
              <a:extLst>
                <a:ext uri="{FF2B5EF4-FFF2-40B4-BE49-F238E27FC236}">
                  <a16:creationId xmlns:a16="http://schemas.microsoft.com/office/drawing/2014/main" id="{FC5F9F38-C58C-4414-8E7B-772CD05B8763}"/>
                </a:ext>
              </a:extLst>
            </p:cNvPr>
            <p:cNvSpPr/>
            <p:nvPr/>
          </p:nvSpPr>
          <p:spPr>
            <a:xfrm>
              <a:off x="3952370" y="1918599"/>
              <a:ext cx="4150895" cy="838246"/>
            </a:xfrm>
            <a:prstGeom prst="rect">
              <a:avLst/>
            </a:prstGeom>
          </p:spPr>
          <p:txBody>
            <a:bodyPr wrap="square">
              <a:spAutoFit/>
            </a:bodyPr>
            <a:lstStyle/>
            <a:p>
              <a:r>
                <a:rPr lang="en-GB" sz="1600" dirty="0">
                  <a:latin typeface="HelveticaNeue" panose="00000400000000000000" pitchFamily="2" charset="0"/>
                </a:rPr>
                <a:t>What could Sadie do if she was concerned about one of her friends again? </a:t>
              </a:r>
            </a:p>
          </p:txBody>
        </p:sp>
      </p:grpSp>
      <p:grpSp>
        <p:nvGrpSpPr>
          <p:cNvPr id="3" name="Group 2">
            <a:extLst>
              <a:ext uri="{FF2B5EF4-FFF2-40B4-BE49-F238E27FC236}">
                <a16:creationId xmlns:a16="http://schemas.microsoft.com/office/drawing/2014/main" id="{7B8A0DAA-FCEC-4588-B4D5-CA9A9A9F5317}"/>
              </a:ext>
            </a:extLst>
          </p:cNvPr>
          <p:cNvGrpSpPr/>
          <p:nvPr/>
        </p:nvGrpSpPr>
        <p:grpSpPr>
          <a:xfrm>
            <a:off x="307889" y="1760417"/>
            <a:ext cx="3844185" cy="1979740"/>
            <a:chOff x="-4893832" y="8717"/>
            <a:chExt cx="3844185" cy="1979740"/>
          </a:xfrm>
        </p:grpSpPr>
        <p:pic>
          <p:nvPicPr>
            <p:cNvPr id="16" name="Picture 15">
              <a:extLst>
                <a:ext uri="{FF2B5EF4-FFF2-40B4-BE49-F238E27FC236}">
                  <a16:creationId xmlns:a16="http://schemas.microsoft.com/office/drawing/2014/main" id="{AD676058-5C2D-48E9-A1AD-2BB9889E96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893832" y="8717"/>
              <a:ext cx="3645601" cy="1979740"/>
            </a:xfrm>
            <a:prstGeom prst="rect">
              <a:avLst/>
            </a:prstGeom>
          </p:spPr>
        </p:pic>
        <p:sp>
          <p:nvSpPr>
            <p:cNvPr id="2" name="Rectangle 1">
              <a:extLst>
                <a:ext uri="{FF2B5EF4-FFF2-40B4-BE49-F238E27FC236}">
                  <a16:creationId xmlns:a16="http://schemas.microsoft.com/office/drawing/2014/main" id="{BC1466E0-2D50-4C5E-A695-993AC4D6B78E}"/>
                </a:ext>
              </a:extLst>
            </p:cNvPr>
            <p:cNvSpPr/>
            <p:nvPr/>
          </p:nvSpPr>
          <p:spPr>
            <a:xfrm>
              <a:off x="-4893830" y="132353"/>
              <a:ext cx="3844183" cy="1323439"/>
            </a:xfrm>
            <a:prstGeom prst="rect">
              <a:avLst/>
            </a:prstGeom>
          </p:spPr>
          <p:txBody>
            <a:bodyPr wrap="square">
              <a:spAutoFit/>
            </a:bodyPr>
            <a:lstStyle/>
            <a:p>
              <a:r>
                <a:rPr lang="en-GB" sz="1600" dirty="0">
                  <a:solidFill>
                    <a:schemeClr val="bg1"/>
                  </a:solidFill>
                  <a:latin typeface="HelveticaNeue" panose="00000400000000000000" pitchFamily="2" charset="0"/>
                </a:rPr>
                <a:t>Sadie says that it makes her feel a bit down when she sees other people’s relationship posts. Why might it make someone feel this way and what advice would you give them? </a:t>
              </a:r>
            </a:p>
          </p:txBody>
        </p:sp>
      </p:grpSp>
      <p:grpSp>
        <p:nvGrpSpPr>
          <p:cNvPr id="6" name="Group 5">
            <a:extLst>
              <a:ext uri="{FF2B5EF4-FFF2-40B4-BE49-F238E27FC236}">
                <a16:creationId xmlns:a16="http://schemas.microsoft.com/office/drawing/2014/main" id="{EEBA8109-ACE7-435D-B8FB-05FD2C4B1566}"/>
              </a:ext>
            </a:extLst>
          </p:cNvPr>
          <p:cNvGrpSpPr/>
          <p:nvPr/>
        </p:nvGrpSpPr>
        <p:grpSpPr>
          <a:xfrm>
            <a:off x="447802" y="4044782"/>
            <a:ext cx="3803570" cy="2282946"/>
            <a:chOff x="201059" y="3728289"/>
            <a:chExt cx="3803570" cy="2282946"/>
          </a:xfrm>
        </p:grpSpPr>
        <p:pic>
          <p:nvPicPr>
            <p:cNvPr id="29" name="Picture 28">
              <a:extLst>
                <a:ext uri="{FF2B5EF4-FFF2-40B4-BE49-F238E27FC236}">
                  <a16:creationId xmlns:a16="http://schemas.microsoft.com/office/drawing/2014/main" id="{EA289614-933E-4A11-B5E8-764D7E47599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21238008">
              <a:off x="201059" y="3728289"/>
              <a:ext cx="3803570" cy="2282946"/>
            </a:xfrm>
            <a:prstGeom prst="rect">
              <a:avLst/>
            </a:prstGeom>
          </p:spPr>
        </p:pic>
        <p:sp>
          <p:nvSpPr>
            <p:cNvPr id="5" name="Rectangle 4">
              <a:extLst>
                <a:ext uri="{FF2B5EF4-FFF2-40B4-BE49-F238E27FC236}">
                  <a16:creationId xmlns:a16="http://schemas.microsoft.com/office/drawing/2014/main" id="{63138442-8504-45A7-860C-28296E4500B4}"/>
                </a:ext>
              </a:extLst>
            </p:cNvPr>
            <p:cNvSpPr/>
            <p:nvPr/>
          </p:nvSpPr>
          <p:spPr>
            <a:xfrm rot="21308977">
              <a:off x="316673" y="4015247"/>
              <a:ext cx="3628032" cy="1077218"/>
            </a:xfrm>
            <a:prstGeom prst="rect">
              <a:avLst/>
            </a:prstGeom>
          </p:spPr>
          <p:txBody>
            <a:bodyPr wrap="square">
              <a:spAutoFit/>
            </a:bodyPr>
            <a:lstStyle/>
            <a:p>
              <a:r>
                <a:rPr lang="en-GB" sz="1600" dirty="0">
                  <a:latin typeface="HelveticaNeue" panose="00000400000000000000" pitchFamily="2" charset="0"/>
                </a:rPr>
                <a:t>Sadie tells us about her friend who in a controlling relationship. Which behaviours do you consider to be controlling in a relationship? </a:t>
              </a:r>
            </a:p>
          </p:txBody>
        </p:sp>
      </p:grpSp>
      <p:grpSp>
        <p:nvGrpSpPr>
          <p:cNvPr id="8" name="Group 7">
            <a:extLst>
              <a:ext uri="{FF2B5EF4-FFF2-40B4-BE49-F238E27FC236}">
                <a16:creationId xmlns:a16="http://schemas.microsoft.com/office/drawing/2014/main" id="{77CB738E-EFDA-4842-8609-2FCF308BF993}"/>
              </a:ext>
            </a:extLst>
          </p:cNvPr>
          <p:cNvGrpSpPr/>
          <p:nvPr/>
        </p:nvGrpSpPr>
        <p:grpSpPr>
          <a:xfrm>
            <a:off x="5066482" y="3429000"/>
            <a:ext cx="3576919" cy="875093"/>
            <a:chOff x="4682556" y="2951238"/>
            <a:chExt cx="3576919" cy="875093"/>
          </a:xfrm>
        </p:grpSpPr>
        <p:pic>
          <p:nvPicPr>
            <p:cNvPr id="17" name="Picture 16">
              <a:extLst>
                <a:ext uri="{FF2B5EF4-FFF2-40B4-BE49-F238E27FC236}">
                  <a16:creationId xmlns:a16="http://schemas.microsoft.com/office/drawing/2014/main" id="{9F20A992-50B0-4549-8D71-08CAC15C35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2556" y="2951238"/>
              <a:ext cx="3426745" cy="875093"/>
            </a:xfrm>
            <a:prstGeom prst="rect">
              <a:avLst/>
            </a:prstGeom>
          </p:spPr>
        </p:pic>
        <p:sp>
          <p:nvSpPr>
            <p:cNvPr id="7" name="Rectangle 6">
              <a:extLst>
                <a:ext uri="{FF2B5EF4-FFF2-40B4-BE49-F238E27FC236}">
                  <a16:creationId xmlns:a16="http://schemas.microsoft.com/office/drawing/2014/main" id="{D9789733-E9C5-4035-ADBB-4ACC59220DC4}"/>
                </a:ext>
              </a:extLst>
            </p:cNvPr>
            <p:cNvSpPr/>
            <p:nvPr/>
          </p:nvSpPr>
          <p:spPr>
            <a:xfrm>
              <a:off x="4749137" y="3093843"/>
              <a:ext cx="3510338" cy="338554"/>
            </a:xfrm>
            <a:prstGeom prst="rect">
              <a:avLst/>
            </a:prstGeom>
          </p:spPr>
          <p:txBody>
            <a:bodyPr wrap="square">
              <a:spAutoFit/>
            </a:bodyPr>
            <a:lstStyle/>
            <a:p>
              <a:r>
                <a:rPr lang="en-GB" sz="1600" dirty="0">
                  <a:solidFill>
                    <a:schemeClr val="bg1"/>
                  </a:solidFill>
                  <a:latin typeface="HelveticaNeue" panose="00000400000000000000" pitchFamily="2" charset="0"/>
                </a:rPr>
                <a:t>What makes a healthy relationship? </a:t>
              </a:r>
            </a:p>
          </p:txBody>
        </p:sp>
      </p:grpSp>
      <p:grpSp>
        <p:nvGrpSpPr>
          <p:cNvPr id="24" name="Group 23">
            <a:extLst>
              <a:ext uri="{FF2B5EF4-FFF2-40B4-BE49-F238E27FC236}">
                <a16:creationId xmlns:a16="http://schemas.microsoft.com/office/drawing/2014/main" id="{04B753B8-BD29-472C-92B1-0EE933520D17}"/>
              </a:ext>
            </a:extLst>
          </p:cNvPr>
          <p:cNvGrpSpPr/>
          <p:nvPr/>
        </p:nvGrpSpPr>
        <p:grpSpPr>
          <a:xfrm rot="623597">
            <a:off x="4976310" y="4781619"/>
            <a:ext cx="3645601" cy="1441480"/>
            <a:chOff x="3686010" y="1695645"/>
            <a:chExt cx="4452123" cy="2383059"/>
          </a:xfrm>
        </p:grpSpPr>
        <p:pic>
          <p:nvPicPr>
            <p:cNvPr id="25" name="Picture 24">
              <a:extLst>
                <a:ext uri="{FF2B5EF4-FFF2-40B4-BE49-F238E27FC236}">
                  <a16:creationId xmlns:a16="http://schemas.microsoft.com/office/drawing/2014/main" id="{0B55FB19-BB91-449A-84E3-082E94F7C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686010" y="1695645"/>
              <a:ext cx="4452123" cy="2383059"/>
            </a:xfrm>
            <a:prstGeom prst="rect">
              <a:avLst/>
            </a:prstGeom>
          </p:spPr>
        </p:pic>
        <p:sp>
          <p:nvSpPr>
            <p:cNvPr id="28" name="Rectangle 27">
              <a:extLst>
                <a:ext uri="{FF2B5EF4-FFF2-40B4-BE49-F238E27FC236}">
                  <a16:creationId xmlns:a16="http://schemas.microsoft.com/office/drawing/2014/main" id="{68E1325E-28CE-48E0-8F67-5E017F611456}"/>
                </a:ext>
              </a:extLst>
            </p:cNvPr>
            <p:cNvSpPr/>
            <p:nvPr/>
          </p:nvSpPr>
          <p:spPr>
            <a:xfrm>
              <a:off x="3905427" y="1847471"/>
              <a:ext cx="4150895" cy="1496341"/>
            </a:xfrm>
            <a:prstGeom prst="rect">
              <a:avLst/>
            </a:prstGeom>
          </p:spPr>
          <p:txBody>
            <a:bodyPr wrap="square">
              <a:spAutoFit/>
            </a:bodyPr>
            <a:lstStyle/>
            <a:p>
              <a:r>
                <a:rPr lang="en-GB" sz="1600" dirty="0">
                  <a:latin typeface="HelveticaNeue" panose="00000400000000000000" pitchFamily="2" charset="0"/>
                </a:rPr>
                <a:t>What do you consider to be your rights and responsibilities when you are in a relationship? </a:t>
              </a:r>
            </a:p>
          </p:txBody>
        </p:sp>
      </p:grpSp>
    </p:spTree>
    <p:extLst>
      <p:ext uri="{BB962C8B-B14F-4D97-AF65-F5344CB8AC3E}">
        <p14:creationId xmlns:p14="http://schemas.microsoft.com/office/powerpoint/2010/main" val="239882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B680197-3F19-449C-B6B6-217C8C4951D6}"/>
              </a:ext>
            </a:extLst>
          </p:cNvPr>
          <p:cNvPicPr>
            <a:picLocks noChangeAspect="1"/>
          </p:cNvPicPr>
          <p:nvPr/>
        </p:nvPicPr>
        <p:blipFill rotWithShape="1">
          <a:blip r:embed="rId2">
            <a:extLst>
              <a:ext uri="{28A0092B-C50C-407E-A947-70E740481C1C}">
                <a14:useLocalDpi xmlns:a14="http://schemas.microsoft.com/office/drawing/2010/main" val="0"/>
              </a:ext>
            </a:extLst>
          </a:blip>
          <a:srcRect t="9847" b="16090"/>
          <a:stretch/>
        </p:blipFill>
        <p:spPr>
          <a:xfrm>
            <a:off x="189182" y="1472641"/>
            <a:ext cx="1156567" cy="2247901"/>
          </a:xfrm>
          <a:prstGeom prst="rect">
            <a:avLst/>
          </a:prstGeom>
        </p:spPr>
      </p:pic>
      <p:pic>
        <p:nvPicPr>
          <p:cNvPr id="14" name="Picture 13">
            <a:extLst>
              <a:ext uri="{FF2B5EF4-FFF2-40B4-BE49-F238E27FC236}">
                <a16:creationId xmlns:a16="http://schemas.microsoft.com/office/drawing/2014/main" id="{48480E9F-BD4C-4104-99A6-771FFD3C77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95" y="3982782"/>
            <a:ext cx="8452339" cy="1938130"/>
          </a:xfrm>
          <a:prstGeom prst="rect">
            <a:avLst/>
          </a:prstGeom>
        </p:spPr>
      </p:pic>
      <p:sp>
        <p:nvSpPr>
          <p:cNvPr id="4" name="Rectangle 3">
            <a:extLst>
              <a:ext uri="{FF2B5EF4-FFF2-40B4-BE49-F238E27FC236}">
                <a16:creationId xmlns:a16="http://schemas.microsoft.com/office/drawing/2014/main" id="{CBF3DCAE-F330-44DA-BB8F-B1C658C28290}"/>
              </a:ext>
            </a:extLst>
          </p:cNvPr>
          <p:cNvSpPr/>
          <p:nvPr/>
        </p:nvSpPr>
        <p:spPr>
          <a:xfrm>
            <a:off x="711121" y="4189886"/>
            <a:ext cx="5969027" cy="1384995"/>
          </a:xfrm>
          <a:prstGeom prst="rect">
            <a:avLst/>
          </a:prstGeom>
        </p:spPr>
        <p:txBody>
          <a:bodyPr wrap="square">
            <a:spAutoFit/>
          </a:bodyPr>
          <a:lstStyle/>
          <a:p>
            <a:r>
              <a:rPr lang="en-GB" sz="2800" dirty="0">
                <a:solidFill>
                  <a:schemeClr val="bg1"/>
                </a:solidFill>
                <a:latin typeface="HelveticaNeue" panose="00000400000000000000" pitchFamily="2" charset="0"/>
              </a:rPr>
              <a:t>Task: Sort the behaviours on worksheet 2.2 onto a traffic light of behaviours from healthy to unhealthy.</a:t>
            </a:r>
            <a:endParaRPr lang="en-GB" sz="2800" b="1" dirty="0">
              <a:solidFill>
                <a:schemeClr val="bg1"/>
              </a:solidFill>
              <a:latin typeface="HelveticaNeue" panose="00000400000000000000" pitchFamily="2" charset="0"/>
            </a:endParaRPr>
          </a:p>
        </p:txBody>
      </p:sp>
      <p:pic>
        <p:nvPicPr>
          <p:cNvPr id="9" name="Picture 8">
            <a:extLst>
              <a:ext uri="{FF2B5EF4-FFF2-40B4-BE49-F238E27FC236}">
                <a16:creationId xmlns:a16="http://schemas.microsoft.com/office/drawing/2014/main" id="{3C7D6157-FD5A-4C35-9A6D-143E9B5905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643" y="4295422"/>
            <a:ext cx="1015985" cy="1015985"/>
          </a:xfrm>
          <a:prstGeom prst="rect">
            <a:avLst/>
          </a:prstGeom>
        </p:spPr>
      </p:pic>
      <p:sp>
        <p:nvSpPr>
          <p:cNvPr id="10" name="Rectangle 9">
            <a:extLst>
              <a:ext uri="{FF2B5EF4-FFF2-40B4-BE49-F238E27FC236}">
                <a16:creationId xmlns:a16="http://schemas.microsoft.com/office/drawing/2014/main" id="{EEF94243-5B70-4AD4-96D3-8BFAB57EC433}"/>
              </a:ext>
            </a:extLst>
          </p:cNvPr>
          <p:cNvSpPr/>
          <p:nvPr/>
        </p:nvSpPr>
        <p:spPr>
          <a:xfrm>
            <a:off x="6515832" y="5175893"/>
            <a:ext cx="1906291" cy="523220"/>
          </a:xfrm>
          <a:prstGeom prst="rect">
            <a:avLst/>
          </a:prstGeom>
        </p:spPr>
        <p:txBody>
          <a:bodyPr wrap="none">
            <a:spAutoFit/>
          </a:bodyPr>
          <a:lstStyle/>
          <a:p>
            <a:r>
              <a:rPr lang="en-GB" sz="2800" b="1" dirty="0">
                <a:latin typeface="HelveticaNeue" panose="00000400000000000000" pitchFamily="2" charset="0"/>
              </a:rPr>
              <a:t>10 minutes</a:t>
            </a:r>
          </a:p>
        </p:txBody>
      </p:sp>
      <p:sp>
        <p:nvSpPr>
          <p:cNvPr id="7" name="TextBox 6">
            <a:extLst>
              <a:ext uri="{FF2B5EF4-FFF2-40B4-BE49-F238E27FC236}">
                <a16:creationId xmlns:a16="http://schemas.microsoft.com/office/drawing/2014/main" id="{8FCE1739-1951-4514-800A-20D672106BC2}"/>
              </a:ext>
            </a:extLst>
          </p:cNvPr>
          <p:cNvSpPr txBox="1"/>
          <p:nvPr/>
        </p:nvSpPr>
        <p:spPr>
          <a:xfrm>
            <a:off x="1286201" y="2333733"/>
            <a:ext cx="7587433" cy="1015663"/>
          </a:xfrm>
          <a:prstGeom prst="rect">
            <a:avLst/>
          </a:prstGeom>
          <a:noFill/>
        </p:spPr>
        <p:txBody>
          <a:bodyPr wrap="square" rtlCol="0">
            <a:spAutoFit/>
          </a:bodyPr>
          <a:lstStyle/>
          <a:p>
            <a:r>
              <a:rPr lang="en-GB" sz="6000" dirty="0">
                <a:latin typeface="HelveticaNeue" panose="00000400000000000000" pitchFamily="2" charset="0"/>
              </a:rPr>
              <a:t>Healthy or unhealthy?</a:t>
            </a:r>
          </a:p>
        </p:txBody>
      </p:sp>
      <p:sp>
        <p:nvSpPr>
          <p:cNvPr id="8" name="Rectangle 7">
            <a:extLst>
              <a:ext uri="{FF2B5EF4-FFF2-40B4-BE49-F238E27FC236}">
                <a16:creationId xmlns:a16="http://schemas.microsoft.com/office/drawing/2014/main" id="{02B1B458-89E0-47C2-B505-D28863DC2FEE}"/>
              </a:ext>
            </a:extLst>
          </p:cNvPr>
          <p:cNvSpPr/>
          <p:nvPr/>
        </p:nvSpPr>
        <p:spPr>
          <a:xfrm>
            <a:off x="1153111" y="1644330"/>
            <a:ext cx="2411238" cy="769441"/>
          </a:xfrm>
          <a:prstGeom prst="rect">
            <a:avLst/>
          </a:prstGeom>
        </p:spPr>
        <p:txBody>
          <a:bodyPr wrap="none">
            <a:spAutoFit/>
          </a:bodyPr>
          <a:lstStyle/>
          <a:p>
            <a:r>
              <a:rPr lang="en-GB" sz="4400" dirty="0">
                <a:latin typeface="HelveticaNeue" panose="00000400000000000000" pitchFamily="2" charset="0"/>
              </a:rPr>
              <a:t>Activity A</a:t>
            </a:r>
          </a:p>
        </p:txBody>
      </p:sp>
      <p:grpSp>
        <p:nvGrpSpPr>
          <p:cNvPr id="18" name="Group 17">
            <a:extLst>
              <a:ext uri="{FF2B5EF4-FFF2-40B4-BE49-F238E27FC236}">
                <a16:creationId xmlns:a16="http://schemas.microsoft.com/office/drawing/2014/main" id="{29EC1F4A-D06D-4F6E-BE94-289589D5F10B}"/>
              </a:ext>
            </a:extLst>
          </p:cNvPr>
          <p:cNvGrpSpPr/>
          <p:nvPr/>
        </p:nvGrpSpPr>
        <p:grpSpPr>
          <a:xfrm>
            <a:off x="5705694" y="93941"/>
            <a:ext cx="2411239" cy="2365098"/>
            <a:chOff x="5579653" y="317139"/>
            <a:chExt cx="2786099" cy="2786099"/>
          </a:xfrm>
        </p:grpSpPr>
        <p:pic>
          <p:nvPicPr>
            <p:cNvPr id="1026" name="Picture 2" descr="https://static.thenounproject.com/png/1489828-200.png">
              <a:extLst>
                <a:ext uri="{FF2B5EF4-FFF2-40B4-BE49-F238E27FC236}">
                  <a16:creationId xmlns:a16="http://schemas.microsoft.com/office/drawing/2014/main" id="{485CF4B7-1B3C-4B75-A243-C08C55CC86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9653" y="317139"/>
              <a:ext cx="2786099" cy="2786099"/>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a:extLst>
                <a:ext uri="{FF2B5EF4-FFF2-40B4-BE49-F238E27FC236}">
                  <a16:creationId xmlns:a16="http://schemas.microsoft.com/office/drawing/2014/main" id="{E40CB71F-898B-421C-94CD-F50BAA2E7BBE}"/>
                </a:ext>
              </a:extLst>
            </p:cNvPr>
            <p:cNvSpPr/>
            <p:nvPr/>
          </p:nvSpPr>
          <p:spPr>
            <a:xfrm>
              <a:off x="6705599" y="823914"/>
              <a:ext cx="542926" cy="5189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F94C9B37-2304-40D6-B0CD-411A2CB55431}"/>
                </a:ext>
              </a:extLst>
            </p:cNvPr>
            <p:cNvSpPr/>
            <p:nvPr/>
          </p:nvSpPr>
          <p:spPr>
            <a:xfrm>
              <a:off x="6719887" y="1450714"/>
              <a:ext cx="504825" cy="518948"/>
            </a:xfrm>
            <a:prstGeom prst="ellipse">
              <a:avLst/>
            </a:prstGeom>
            <a:solidFill>
              <a:schemeClr val="accent2"/>
            </a:solidFill>
            <a:ln>
              <a:solidFill>
                <a:srgbClr val="EF6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6C93F55A-13D8-4D76-8496-01AE4F113ECD}"/>
                </a:ext>
              </a:extLst>
            </p:cNvPr>
            <p:cNvSpPr/>
            <p:nvPr/>
          </p:nvSpPr>
          <p:spPr>
            <a:xfrm>
              <a:off x="6719887" y="2077514"/>
              <a:ext cx="504825" cy="518948"/>
            </a:xfrm>
            <a:prstGeom prst="ellipse">
              <a:avLst/>
            </a:prstGeom>
            <a:solidFill>
              <a:srgbClr val="528231"/>
            </a:solidFill>
            <a:ln>
              <a:solidFill>
                <a:srgbClr val="5A8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5" name="Picture 14">
            <a:extLst>
              <a:ext uri="{FF2B5EF4-FFF2-40B4-BE49-F238E27FC236}">
                <a16:creationId xmlns:a16="http://schemas.microsoft.com/office/drawing/2014/main" id="{4D4D7DA2-4DCD-418E-80CA-702A92414F0B}"/>
              </a:ext>
            </a:extLst>
          </p:cNvPr>
          <p:cNvPicPr>
            <a:picLocks noChangeAspect="1"/>
          </p:cNvPicPr>
          <p:nvPr/>
        </p:nvPicPr>
        <p:blipFill rotWithShape="1">
          <a:blip r:embed="rId6">
            <a:extLst>
              <a:ext uri="{28A0092B-C50C-407E-A947-70E740481C1C}">
                <a14:useLocalDpi xmlns:a14="http://schemas.microsoft.com/office/drawing/2010/main" val="0"/>
              </a:ext>
            </a:extLst>
          </a:blip>
          <a:srcRect r="8974"/>
          <a:stretch/>
        </p:blipFill>
        <p:spPr>
          <a:xfrm>
            <a:off x="4659086" y="6210867"/>
            <a:ext cx="4484914" cy="405369"/>
          </a:xfrm>
          <a:prstGeom prst="rect">
            <a:avLst/>
          </a:prstGeom>
        </p:spPr>
      </p:pic>
      <p:sp>
        <p:nvSpPr>
          <p:cNvPr id="16" name="Rectangle 15">
            <a:extLst>
              <a:ext uri="{FF2B5EF4-FFF2-40B4-BE49-F238E27FC236}">
                <a16:creationId xmlns:a16="http://schemas.microsoft.com/office/drawing/2014/main" id="{8A2181B2-316A-4F5D-AE2C-7A919F7E7D7E}"/>
              </a:ext>
            </a:extLst>
          </p:cNvPr>
          <p:cNvSpPr/>
          <p:nvPr/>
        </p:nvSpPr>
        <p:spPr>
          <a:xfrm>
            <a:off x="4824546" y="6238765"/>
            <a:ext cx="4415247"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a:solidFill>
                  <a:schemeClr val="bg1"/>
                </a:solidFill>
                <a:latin typeface="HelveticaNeue" panose="00000400000000000000" pitchFamily="2" charset="0"/>
              </a:rPr>
              <a:t>Refer to page 42 of the guidance for full details</a:t>
            </a:r>
            <a:endParaRPr lang="en-GB" sz="1600" b="1" dirty="0">
              <a:solidFill>
                <a:schemeClr val="bg1"/>
              </a:solidFill>
              <a:latin typeface="Helvetica Neue" pitchFamily="50" charset="0"/>
            </a:endParaRPr>
          </a:p>
        </p:txBody>
      </p:sp>
    </p:spTree>
    <p:extLst>
      <p:ext uri="{BB962C8B-B14F-4D97-AF65-F5344CB8AC3E}">
        <p14:creationId xmlns:p14="http://schemas.microsoft.com/office/powerpoint/2010/main" val="2949851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3E0DC728-B6B4-4945-A701-1FA2185A1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793" y="1954765"/>
            <a:ext cx="2677512" cy="861819"/>
          </a:xfrm>
          <a:prstGeom prst="rect">
            <a:avLst/>
          </a:prstGeom>
        </p:spPr>
      </p:pic>
      <p:pic>
        <p:nvPicPr>
          <p:cNvPr id="63" name="Picture 62">
            <a:extLst>
              <a:ext uri="{FF2B5EF4-FFF2-40B4-BE49-F238E27FC236}">
                <a16:creationId xmlns:a16="http://schemas.microsoft.com/office/drawing/2014/main" id="{8E6523D7-CF1A-45AE-BB20-7C03976C0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88" y="1943794"/>
            <a:ext cx="2677512" cy="861819"/>
          </a:xfrm>
          <a:prstGeom prst="rect">
            <a:avLst/>
          </a:prstGeom>
        </p:spPr>
      </p:pic>
      <p:pic>
        <p:nvPicPr>
          <p:cNvPr id="64" name="Picture 63">
            <a:extLst>
              <a:ext uri="{FF2B5EF4-FFF2-40B4-BE49-F238E27FC236}">
                <a16:creationId xmlns:a16="http://schemas.microsoft.com/office/drawing/2014/main" id="{4A74D4D6-3969-4466-A126-EEB890F3D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889" y="3614869"/>
            <a:ext cx="2677512" cy="861819"/>
          </a:xfrm>
          <a:prstGeom prst="rect">
            <a:avLst/>
          </a:prstGeom>
        </p:spPr>
      </p:pic>
      <p:pic>
        <p:nvPicPr>
          <p:cNvPr id="65" name="Picture 64">
            <a:extLst>
              <a:ext uri="{FF2B5EF4-FFF2-40B4-BE49-F238E27FC236}">
                <a16:creationId xmlns:a16="http://schemas.microsoft.com/office/drawing/2014/main" id="{B170F019-8857-4A03-9C8E-577113A00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88" y="5308180"/>
            <a:ext cx="2677512" cy="861819"/>
          </a:xfrm>
          <a:prstGeom prst="rect">
            <a:avLst/>
          </a:prstGeom>
        </p:spPr>
      </p:pic>
      <p:pic>
        <p:nvPicPr>
          <p:cNvPr id="66" name="Picture 65">
            <a:extLst>
              <a:ext uri="{FF2B5EF4-FFF2-40B4-BE49-F238E27FC236}">
                <a16:creationId xmlns:a16="http://schemas.microsoft.com/office/drawing/2014/main" id="{B11E7857-AF98-42F2-B67B-26181741F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793" y="5312388"/>
            <a:ext cx="2677512" cy="861819"/>
          </a:xfrm>
          <a:prstGeom prst="rect">
            <a:avLst/>
          </a:prstGeom>
        </p:spPr>
      </p:pic>
      <p:pic>
        <p:nvPicPr>
          <p:cNvPr id="61" name="Picture 60">
            <a:extLst>
              <a:ext uri="{FF2B5EF4-FFF2-40B4-BE49-F238E27FC236}">
                <a16:creationId xmlns:a16="http://schemas.microsoft.com/office/drawing/2014/main" id="{E1D73504-EA03-4B9B-8CF1-F740D5833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589" y="409632"/>
            <a:ext cx="2677512" cy="861819"/>
          </a:xfrm>
          <a:prstGeom prst="rect">
            <a:avLst/>
          </a:prstGeom>
        </p:spPr>
      </p:pic>
      <p:grpSp>
        <p:nvGrpSpPr>
          <p:cNvPr id="2" name="Group 1">
            <a:extLst>
              <a:ext uri="{FF2B5EF4-FFF2-40B4-BE49-F238E27FC236}">
                <a16:creationId xmlns:a16="http://schemas.microsoft.com/office/drawing/2014/main" id="{43AEF632-7F98-4A39-8546-7CBFCE2A33E2}"/>
              </a:ext>
            </a:extLst>
          </p:cNvPr>
          <p:cNvGrpSpPr/>
          <p:nvPr/>
        </p:nvGrpSpPr>
        <p:grpSpPr>
          <a:xfrm>
            <a:off x="179997" y="409634"/>
            <a:ext cx="2664803" cy="861817"/>
            <a:chOff x="363414" y="2459935"/>
            <a:chExt cx="8452339" cy="1938130"/>
          </a:xfrm>
        </p:grpSpPr>
        <p:pic>
          <p:nvPicPr>
            <p:cNvPr id="3" name="Picture 2">
              <a:extLst>
                <a:ext uri="{FF2B5EF4-FFF2-40B4-BE49-F238E27FC236}">
                  <a16:creationId xmlns:a16="http://schemas.microsoft.com/office/drawing/2014/main" id="{DCAE5A5A-0C6C-44CD-A1C6-DA70C56F2221}"/>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3414" y="2459935"/>
              <a:ext cx="8452339" cy="1938130"/>
            </a:xfrm>
            <a:prstGeom prst="rect">
              <a:avLst/>
            </a:prstGeom>
          </p:spPr>
        </p:pic>
        <p:sp>
          <p:nvSpPr>
            <p:cNvPr id="4" name="Rectangle 3">
              <a:extLst>
                <a:ext uri="{FF2B5EF4-FFF2-40B4-BE49-F238E27FC236}">
                  <a16:creationId xmlns:a16="http://schemas.microsoft.com/office/drawing/2014/main" id="{CBF3DCAE-F330-44DA-BB8F-B1C658C28290}"/>
                </a:ext>
              </a:extLst>
            </p:cNvPr>
            <p:cNvSpPr/>
            <p:nvPr/>
          </p:nvSpPr>
          <p:spPr>
            <a:xfrm>
              <a:off x="403690" y="2470797"/>
              <a:ext cx="8170368" cy="1764995"/>
            </a:xfrm>
            <a:prstGeom prst="rect">
              <a:avLst/>
            </a:prstGeom>
          </p:spPr>
          <p:txBody>
            <a:bodyPr wrap="square">
              <a:spAutoFit/>
            </a:bodyPr>
            <a:lstStyle/>
            <a:p>
              <a:r>
                <a:rPr lang="en-GB" sz="1500" dirty="0">
                  <a:latin typeface="HelveticaNeue" panose="00000400000000000000" pitchFamily="2" charset="0"/>
                </a:rPr>
                <a:t>Share your passwords/ PINS to your online accounts/ devices </a:t>
              </a:r>
              <a:endParaRPr lang="en-GB" sz="1500" b="1" dirty="0">
                <a:latin typeface="HelveticaNeue" panose="00000400000000000000" pitchFamily="2" charset="0"/>
              </a:endParaRPr>
            </a:p>
          </p:txBody>
        </p:sp>
      </p:grpSp>
      <p:sp>
        <p:nvSpPr>
          <p:cNvPr id="18" name="Rectangle 17">
            <a:extLst>
              <a:ext uri="{FF2B5EF4-FFF2-40B4-BE49-F238E27FC236}">
                <a16:creationId xmlns:a16="http://schemas.microsoft.com/office/drawing/2014/main" id="{D8FA369D-97A5-46A0-B0A4-C1174F451F58}"/>
              </a:ext>
            </a:extLst>
          </p:cNvPr>
          <p:cNvSpPr/>
          <p:nvPr/>
        </p:nvSpPr>
        <p:spPr>
          <a:xfrm>
            <a:off x="192695" y="1976593"/>
            <a:ext cx="2614005" cy="738664"/>
          </a:xfrm>
          <a:prstGeom prst="rect">
            <a:avLst/>
          </a:prstGeom>
        </p:spPr>
        <p:txBody>
          <a:bodyPr wrap="square">
            <a:spAutoFit/>
          </a:bodyPr>
          <a:lstStyle/>
          <a:p>
            <a:r>
              <a:rPr lang="en-GB" sz="1400" dirty="0">
                <a:solidFill>
                  <a:schemeClr val="bg1"/>
                </a:solidFill>
                <a:latin typeface="HelveticaNeue" panose="00000400000000000000" pitchFamily="2" charset="0"/>
              </a:rPr>
              <a:t>Feel angry if the other person reads a message but takes a long time to reply</a:t>
            </a:r>
          </a:p>
        </p:txBody>
      </p:sp>
      <p:grpSp>
        <p:nvGrpSpPr>
          <p:cNvPr id="19" name="Group 18">
            <a:extLst>
              <a:ext uri="{FF2B5EF4-FFF2-40B4-BE49-F238E27FC236}">
                <a16:creationId xmlns:a16="http://schemas.microsoft.com/office/drawing/2014/main" id="{3F74E5D9-E888-4AB4-B57C-1327DF8F8330}"/>
              </a:ext>
            </a:extLst>
          </p:cNvPr>
          <p:cNvGrpSpPr/>
          <p:nvPr/>
        </p:nvGrpSpPr>
        <p:grpSpPr>
          <a:xfrm>
            <a:off x="179997" y="3605100"/>
            <a:ext cx="2664803" cy="861818"/>
            <a:chOff x="363414" y="2459935"/>
            <a:chExt cx="8452339" cy="1938130"/>
          </a:xfrm>
        </p:grpSpPr>
        <p:pic>
          <p:nvPicPr>
            <p:cNvPr id="20" name="Picture 19">
              <a:extLst>
                <a:ext uri="{FF2B5EF4-FFF2-40B4-BE49-F238E27FC236}">
                  <a16:creationId xmlns:a16="http://schemas.microsoft.com/office/drawing/2014/main" id="{EE5F1106-296C-4E2F-A4E9-FF57FAF11C8F}"/>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3414" y="2459935"/>
              <a:ext cx="8452339" cy="1938130"/>
            </a:xfrm>
            <a:prstGeom prst="rect">
              <a:avLst/>
            </a:prstGeom>
          </p:spPr>
        </p:pic>
        <p:sp>
          <p:nvSpPr>
            <p:cNvPr id="21" name="Rectangle 20">
              <a:extLst>
                <a:ext uri="{FF2B5EF4-FFF2-40B4-BE49-F238E27FC236}">
                  <a16:creationId xmlns:a16="http://schemas.microsoft.com/office/drawing/2014/main" id="{F5F3F9DF-E05E-40F1-A725-9E1F14346F47}"/>
                </a:ext>
              </a:extLst>
            </p:cNvPr>
            <p:cNvSpPr/>
            <p:nvPr/>
          </p:nvSpPr>
          <p:spPr>
            <a:xfrm>
              <a:off x="709583" y="2546504"/>
              <a:ext cx="7864476" cy="1764993"/>
            </a:xfrm>
            <a:prstGeom prst="rect">
              <a:avLst/>
            </a:prstGeom>
          </p:spPr>
          <p:txBody>
            <a:bodyPr wrap="square">
              <a:spAutoFit/>
            </a:bodyPr>
            <a:lstStyle/>
            <a:p>
              <a:r>
                <a:rPr lang="en-GB" sz="1500" dirty="0">
                  <a:latin typeface="HelveticaNeue" panose="00000400000000000000" pitchFamily="2" charset="0"/>
                </a:rPr>
                <a:t>Update your online status to prove you are in a relationship</a:t>
              </a:r>
            </a:p>
          </p:txBody>
        </p:sp>
      </p:grpSp>
      <p:sp>
        <p:nvSpPr>
          <p:cNvPr id="24" name="Rectangle 23">
            <a:extLst>
              <a:ext uri="{FF2B5EF4-FFF2-40B4-BE49-F238E27FC236}">
                <a16:creationId xmlns:a16="http://schemas.microsoft.com/office/drawing/2014/main" id="{2B9C60C3-329F-4FF0-BF44-CCA0BD83E83B}"/>
              </a:ext>
            </a:extLst>
          </p:cNvPr>
          <p:cNvSpPr/>
          <p:nvPr/>
        </p:nvSpPr>
        <p:spPr>
          <a:xfrm>
            <a:off x="289138" y="5443429"/>
            <a:ext cx="2568362" cy="553998"/>
          </a:xfrm>
          <a:prstGeom prst="rect">
            <a:avLst/>
          </a:prstGeom>
        </p:spPr>
        <p:txBody>
          <a:bodyPr wrap="square">
            <a:spAutoFit/>
          </a:bodyPr>
          <a:lstStyle/>
          <a:p>
            <a:r>
              <a:rPr lang="en-GB" sz="1500" dirty="0">
                <a:solidFill>
                  <a:schemeClr val="bg1"/>
                </a:solidFill>
                <a:latin typeface="HelveticaNeue" panose="00000400000000000000" pitchFamily="2" charset="0"/>
              </a:rPr>
              <a:t>Take screenshots of each other’s messages </a:t>
            </a:r>
          </a:p>
        </p:txBody>
      </p:sp>
      <p:sp>
        <p:nvSpPr>
          <p:cNvPr id="33" name="Rectangle 32">
            <a:extLst>
              <a:ext uri="{FF2B5EF4-FFF2-40B4-BE49-F238E27FC236}">
                <a16:creationId xmlns:a16="http://schemas.microsoft.com/office/drawing/2014/main" id="{ED6E3CBF-D288-453B-8CEA-7A6C9531403D}"/>
              </a:ext>
            </a:extLst>
          </p:cNvPr>
          <p:cNvSpPr/>
          <p:nvPr/>
        </p:nvSpPr>
        <p:spPr>
          <a:xfrm>
            <a:off x="3252299" y="432165"/>
            <a:ext cx="2610232" cy="784830"/>
          </a:xfrm>
          <a:prstGeom prst="rect">
            <a:avLst/>
          </a:prstGeom>
        </p:spPr>
        <p:txBody>
          <a:bodyPr wrap="square">
            <a:spAutoFit/>
          </a:bodyPr>
          <a:lstStyle/>
          <a:p>
            <a:r>
              <a:rPr lang="en-GB" sz="1500" dirty="0">
                <a:solidFill>
                  <a:schemeClr val="bg1"/>
                </a:solidFill>
                <a:latin typeface="HelveticaNeue" panose="00000400000000000000" pitchFamily="2" charset="0"/>
              </a:rPr>
              <a:t>Feel you have to respond to messages instantly so you don’t upset the other person</a:t>
            </a:r>
          </a:p>
        </p:txBody>
      </p:sp>
      <p:grpSp>
        <p:nvGrpSpPr>
          <p:cNvPr id="34" name="Group 33">
            <a:extLst>
              <a:ext uri="{FF2B5EF4-FFF2-40B4-BE49-F238E27FC236}">
                <a16:creationId xmlns:a16="http://schemas.microsoft.com/office/drawing/2014/main" id="{15B5B523-45E5-4ACE-B6D1-2D3F482C6E38}"/>
              </a:ext>
            </a:extLst>
          </p:cNvPr>
          <p:cNvGrpSpPr/>
          <p:nvPr/>
        </p:nvGrpSpPr>
        <p:grpSpPr>
          <a:xfrm>
            <a:off x="3239598" y="1950404"/>
            <a:ext cx="2664803" cy="861818"/>
            <a:chOff x="363414" y="2459935"/>
            <a:chExt cx="8452339" cy="1938130"/>
          </a:xfrm>
        </p:grpSpPr>
        <p:pic>
          <p:nvPicPr>
            <p:cNvPr id="35" name="Picture 34">
              <a:extLst>
                <a:ext uri="{FF2B5EF4-FFF2-40B4-BE49-F238E27FC236}">
                  <a16:creationId xmlns:a16="http://schemas.microsoft.com/office/drawing/2014/main" id="{1C2BCD57-69C3-4910-988D-3F071ED462A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3414" y="2459935"/>
              <a:ext cx="8452339" cy="1938130"/>
            </a:xfrm>
            <a:prstGeom prst="rect">
              <a:avLst/>
            </a:prstGeom>
          </p:spPr>
        </p:pic>
        <p:sp>
          <p:nvSpPr>
            <p:cNvPr id="36" name="Rectangle 35">
              <a:extLst>
                <a:ext uri="{FF2B5EF4-FFF2-40B4-BE49-F238E27FC236}">
                  <a16:creationId xmlns:a16="http://schemas.microsoft.com/office/drawing/2014/main" id="{9616F65F-FD37-47C2-8980-84EC2569EA31}"/>
                </a:ext>
              </a:extLst>
            </p:cNvPr>
            <p:cNvSpPr/>
            <p:nvPr/>
          </p:nvSpPr>
          <p:spPr>
            <a:xfrm>
              <a:off x="709583" y="2726034"/>
              <a:ext cx="7973365" cy="1245878"/>
            </a:xfrm>
            <a:prstGeom prst="rect">
              <a:avLst/>
            </a:prstGeom>
          </p:spPr>
          <p:txBody>
            <a:bodyPr wrap="square">
              <a:spAutoFit/>
            </a:bodyPr>
            <a:lstStyle/>
            <a:p>
              <a:r>
                <a:rPr lang="en-GB" sz="1500" dirty="0">
                  <a:latin typeface="HelveticaNeue" panose="00000400000000000000" pitchFamily="2" charset="0"/>
                </a:rPr>
                <a:t>Message or call the other person more than they do</a:t>
              </a:r>
            </a:p>
          </p:txBody>
        </p:sp>
      </p:grpSp>
      <p:sp>
        <p:nvSpPr>
          <p:cNvPr id="39" name="Rectangle 38">
            <a:extLst>
              <a:ext uri="{FF2B5EF4-FFF2-40B4-BE49-F238E27FC236}">
                <a16:creationId xmlns:a16="http://schemas.microsoft.com/office/drawing/2014/main" id="{25AE5AF6-0C2E-4444-A0C8-DD63E1A45177}"/>
              </a:ext>
            </a:extLst>
          </p:cNvPr>
          <p:cNvSpPr/>
          <p:nvPr/>
        </p:nvSpPr>
        <p:spPr>
          <a:xfrm>
            <a:off x="3327800" y="3638147"/>
            <a:ext cx="2555665" cy="784830"/>
          </a:xfrm>
          <a:prstGeom prst="rect">
            <a:avLst/>
          </a:prstGeom>
        </p:spPr>
        <p:txBody>
          <a:bodyPr wrap="square">
            <a:spAutoFit/>
          </a:bodyPr>
          <a:lstStyle/>
          <a:p>
            <a:r>
              <a:rPr lang="en-GB" sz="1500" dirty="0">
                <a:solidFill>
                  <a:schemeClr val="bg1"/>
                </a:solidFill>
                <a:latin typeface="HelveticaNeue" panose="00000400000000000000" pitchFamily="2" charset="0"/>
              </a:rPr>
              <a:t>Tag each other in silly photos or memes because it’s just a joke</a:t>
            </a:r>
          </a:p>
        </p:txBody>
      </p:sp>
      <p:grpSp>
        <p:nvGrpSpPr>
          <p:cNvPr id="40" name="Group 39">
            <a:extLst>
              <a:ext uri="{FF2B5EF4-FFF2-40B4-BE49-F238E27FC236}">
                <a16:creationId xmlns:a16="http://schemas.microsoft.com/office/drawing/2014/main" id="{7F6501D3-3DA3-4DAD-AFF2-0D6782E155C3}"/>
              </a:ext>
            </a:extLst>
          </p:cNvPr>
          <p:cNvGrpSpPr/>
          <p:nvPr/>
        </p:nvGrpSpPr>
        <p:grpSpPr>
          <a:xfrm>
            <a:off x="3252298" y="5302613"/>
            <a:ext cx="2664803" cy="861819"/>
            <a:chOff x="363414" y="2459935"/>
            <a:chExt cx="8452339" cy="1938130"/>
          </a:xfrm>
        </p:grpSpPr>
        <p:pic>
          <p:nvPicPr>
            <p:cNvPr id="41" name="Picture 40">
              <a:extLst>
                <a:ext uri="{FF2B5EF4-FFF2-40B4-BE49-F238E27FC236}">
                  <a16:creationId xmlns:a16="http://schemas.microsoft.com/office/drawing/2014/main" id="{6269D897-25E2-49AF-9D2D-A22F3DEB3533}"/>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3414" y="2459935"/>
              <a:ext cx="8452339" cy="1938130"/>
            </a:xfrm>
            <a:prstGeom prst="rect">
              <a:avLst/>
            </a:prstGeom>
          </p:spPr>
        </p:pic>
        <p:sp>
          <p:nvSpPr>
            <p:cNvPr id="42" name="Rectangle 41">
              <a:extLst>
                <a:ext uri="{FF2B5EF4-FFF2-40B4-BE49-F238E27FC236}">
                  <a16:creationId xmlns:a16="http://schemas.microsoft.com/office/drawing/2014/main" id="{D95A2E38-EC43-44B7-B2B4-8340E85573B9}"/>
                </a:ext>
              </a:extLst>
            </p:cNvPr>
            <p:cNvSpPr/>
            <p:nvPr/>
          </p:nvSpPr>
          <p:spPr>
            <a:xfrm>
              <a:off x="536495" y="2517057"/>
              <a:ext cx="8106170" cy="1764991"/>
            </a:xfrm>
            <a:prstGeom prst="rect">
              <a:avLst/>
            </a:prstGeom>
          </p:spPr>
          <p:txBody>
            <a:bodyPr wrap="square">
              <a:spAutoFit/>
            </a:bodyPr>
            <a:lstStyle/>
            <a:p>
              <a:r>
                <a:rPr lang="en-GB" sz="1500" dirty="0">
                  <a:latin typeface="HelveticaNeue" panose="00000400000000000000" pitchFamily="2" charset="0"/>
                </a:rPr>
                <a:t>Set your profile picture as a photo of you and the other person </a:t>
              </a:r>
            </a:p>
          </p:txBody>
        </p:sp>
      </p:grpSp>
      <p:grpSp>
        <p:nvGrpSpPr>
          <p:cNvPr id="46" name="Group 45">
            <a:extLst>
              <a:ext uri="{FF2B5EF4-FFF2-40B4-BE49-F238E27FC236}">
                <a16:creationId xmlns:a16="http://schemas.microsoft.com/office/drawing/2014/main" id="{F35A7A90-F90C-4741-BA18-A1D7CA48994B}"/>
              </a:ext>
            </a:extLst>
          </p:cNvPr>
          <p:cNvGrpSpPr/>
          <p:nvPr/>
        </p:nvGrpSpPr>
        <p:grpSpPr>
          <a:xfrm>
            <a:off x="6286502" y="409636"/>
            <a:ext cx="2702900" cy="861818"/>
            <a:chOff x="363414" y="2459935"/>
            <a:chExt cx="8573177" cy="1938130"/>
          </a:xfrm>
        </p:grpSpPr>
        <p:pic>
          <p:nvPicPr>
            <p:cNvPr id="47" name="Picture 46">
              <a:extLst>
                <a:ext uri="{FF2B5EF4-FFF2-40B4-BE49-F238E27FC236}">
                  <a16:creationId xmlns:a16="http://schemas.microsoft.com/office/drawing/2014/main" id="{F138FE18-FCD0-46F1-AAF6-C7A43B588940}"/>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3414" y="2459935"/>
              <a:ext cx="8452339" cy="1938130"/>
            </a:xfrm>
            <a:prstGeom prst="rect">
              <a:avLst/>
            </a:prstGeom>
          </p:spPr>
        </p:pic>
        <p:sp>
          <p:nvSpPr>
            <p:cNvPr id="48" name="Rectangle 47">
              <a:extLst>
                <a:ext uri="{FF2B5EF4-FFF2-40B4-BE49-F238E27FC236}">
                  <a16:creationId xmlns:a16="http://schemas.microsoft.com/office/drawing/2014/main" id="{67519453-915F-4641-8321-D2607F3BD816}"/>
                </a:ext>
              </a:extLst>
            </p:cNvPr>
            <p:cNvSpPr/>
            <p:nvPr/>
          </p:nvSpPr>
          <p:spPr>
            <a:xfrm>
              <a:off x="443941" y="2517671"/>
              <a:ext cx="8492650" cy="1764993"/>
            </a:xfrm>
            <a:prstGeom prst="rect">
              <a:avLst/>
            </a:prstGeom>
          </p:spPr>
          <p:txBody>
            <a:bodyPr wrap="square">
              <a:spAutoFit/>
            </a:bodyPr>
            <a:lstStyle/>
            <a:p>
              <a:r>
                <a:rPr lang="en-GB" sz="1500" dirty="0">
                  <a:latin typeface="HelveticaNeue" panose="00000400000000000000" pitchFamily="2" charset="0"/>
                </a:rPr>
                <a:t>Let the other person deal with online problems by themselves</a:t>
              </a:r>
            </a:p>
          </p:txBody>
        </p:sp>
      </p:grpSp>
      <p:sp>
        <p:nvSpPr>
          <p:cNvPr id="51" name="Rectangle 50">
            <a:extLst>
              <a:ext uri="{FF2B5EF4-FFF2-40B4-BE49-F238E27FC236}">
                <a16:creationId xmlns:a16="http://schemas.microsoft.com/office/drawing/2014/main" id="{08551FFF-4D8C-48D6-84A2-2080729078F2}"/>
              </a:ext>
            </a:extLst>
          </p:cNvPr>
          <p:cNvSpPr/>
          <p:nvPr/>
        </p:nvSpPr>
        <p:spPr>
          <a:xfrm>
            <a:off x="6395640" y="2068729"/>
            <a:ext cx="2555665" cy="553998"/>
          </a:xfrm>
          <a:prstGeom prst="rect">
            <a:avLst/>
          </a:prstGeom>
        </p:spPr>
        <p:txBody>
          <a:bodyPr wrap="square">
            <a:spAutoFit/>
          </a:bodyPr>
          <a:lstStyle/>
          <a:p>
            <a:r>
              <a:rPr lang="en-GB" sz="1500" dirty="0">
                <a:solidFill>
                  <a:schemeClr val="bg1"/>
                </a:solidFill>
                <a:latin typeface="HelveticaNeue" panose="00000400000000000000" pitchFamily="2" charset="0"/>
              </a:rPr>
              <a:t>Message or call the other person less than they do</a:t>
            </a:r>
          </a:p>
        </p:txBody>
      </p:sp>
      <p:pic>
        <p:nvPicPr>
          <p:cNvPr id="53" name="Picture 52">
            <a:extLst>
              <a:ext uri="{FF2B5EF4-FFF2-40B4-BE49-F238E27FC236}">
                <a16:creationId xmlns:a16="http://schemas.microsoft.com/office/drawing/2014/main" id="{C1C56395-D15C-4A93-A8A0-4D94ED4CB618}"/>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286502" y="3605100"/>
            <a:ext cx="2664803" cy="861818"/>
          </a:xfrm>
          <a:prstGeom prst="rect">
            <a:avLst/>
          </a:prstGeom>
        </p:spPr>
      </p:pic>
      <p:sp>
        <p:nvSpPr>
          <p:cNvPr id="54" name="Rectangle 53">
            <a:extLst>
              <a:ext uri="{FF2B5EF4-FFF2-40B4-BE49-F238E27FC236}">
                <a16:creationId xmlns:a16="http://schemas.microsoft.com/office/drawing/2014/main" id="{9C636A5C-9883-4F9E-8CD6-1A563BD6D6E9}"/>
              </a:ext>
            </a:extLst>
          </p:cNvPr>
          <p:cNvSpPr/>
          <p:nvPr/>
        </p:nvSpPr>
        <p:spPr>
          <a:xfrm>
            <a:off x="6395640" y="3723425"/>
            <a:ext cx="2459225" cy="553998"/>
          </a:xfrm>
          <a:prstGeom prst="rect">
            <a:avLst/>
          </a:prstGeom>
        </p:spPr>
        <p:txBody>
          <a:bodyPr wrap="square">
            <a:spAutoFit/>
          </a:bodyPr>
          <a:lstStyle/>
          <a:p>
            <a:r>
              <a:rPr lang="en-GB" sz="1500" dirty="0">
                <a:latin typeface="HelveticaNeue" panose="00000400000000000000" pitchFamily="2" charset="0"/>
              </a:rPr>
              <a:t>‘Like’ all of each other’s posts/photos </a:t>
            </a:r>
          </a:p>
        </p:txBody>
      </p:sp>
      <p:sp>
        <p:nvSpPr>
          <p:cNvPr id="57" name="Rectangle 56">
            <a:extLst>
              <a:ext uri="{FF2B5EF4-FFF2-40B4-BE49-F238E27FC236}">
                <a16:creationId xmlns:a16="http://schemas.microsoft.com/office/drawing/2014/main" id="{B5483D9E-C4C3-4EEA-BD02-5DC21EE7ECEA}"/>
              </a:ext>
            </a:extLst>
          </p:cNvPr>
          <p:cNvSpPr/>
          <p:nvPr/>
        </p:nvSpPr>
        <p:spPr>
          <a:xfrm>
            <a:off x="6347417" y="5350882"/>
            <a:ext cx="2542972" cy="784830"/>
          </a:xfrm>
          <a:prstGeom prst="rect">
            <a:avLst/>
          </a:prstGeom>
        </p:spPr>
        <p:txBody>
          <a:bodyPr wrap="square">
            <a:spAutoFit/>
          </a:bodyPr>
          <a:lstStyle/>
          <a:p>
            <a:r>
              <a:rPr lang="en-GB" sz="1500" dirty="0">
                <a:solidFill>
                  <a:schemeClr val="bg1"/>
                </a:solidFill>
                <a:latin typeface="HelveticaNeue" panose="00000400000000000000" pitchFamily="2" charset="0"/>
              </a:rPr>
              <a:t>Check the other person’s messages/phone without asking</a:t>
            </a:r>
          </a:p>
        </p:txBody>
      </p:sp>
    </p:spTree>
    <p:extLst>
      <p:ext uri="{BB962C8B-B14F-4D97-AF65-F5344CB8AC3E}">
        <p14:creationId xmlns:p14="http://schemas.microsoft.com/office/powerpoint/2010/main" val="505853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E654718-C172-4A1E-B1FF-22B71F4D4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96" y="4119286"/>
            <a:ext cx="8452339" cy="1938130"/>
          </a:xfrm>
          <a:prstGeom prst="rect">
            <a:avLst/>
          </a:prstGeom>
        </p:spPr>
      </p:pic>
      <p:pic>
        <p:nvPicPr>
          <p:cNvPr id="13" name="Picture 12">
            <a:extLst>
              <a:ext uri="{FF2B5EF4-FFF2-40B4-BE49-F238E27FC236}">
                <a16:creationId xmlns:a16="http://schemas.microsoft.com/office/drawing/2014/main" id="{5A442C20-4DA1-4A2B-89E3-AA3BA3CBAA78}"/>
              </a:ext>
            </a:extLst>
          </p:cNvPr>
          <p:cNvPicPr>
            <a:picLocks noChangeAspect="1"/>
          </p:cNvPicPr>
          <p:nvPr/>
        </p:nvPicPr>
        <p:blipFill rotWithShape="1">
          <a:blip r:embed="rId3">
            <a:extLst>
              <a:ext uri="{28A0092B-C50C-407E-A947-70E740481C1C}">
                <a14:useLocalDpi xmlns:a14="http://schemas.microsoft.com/office/drawing/2010/main" val="0"/>
              </a:ext>
            </a:extLst>
          </a:blip>
          <a:srcRect t="9847" b="16090"/>
          <a:stretch/>
        </p:blipFill>
        <p:spPr>
          <a:xfrm>
            <a:off x="627040" y="1503768"/>
            <a:ext cx="1156567" cy="2247901"/>
          </a:xfrm>
          <a:prstGeom prst="rect">
            <a:avLst/>
          </a:prstGeom>
        </p:spPr>
      </p:pic>
      <p:sp>
        <p:nvSpPr>
          <p:cNvPr id="4" name="Rectangle 3">
            <a:extLst>
              <a:ext uri="{FF2B5EF4-FFF2-40B4-BE49-F238E27FC236}">
                <a16:creationId xmlns:a16="http://schemas.microsoft.com/office/drawing/2014/main" id="{CBF3DCAE-F330-44DA-BB8F-B1C658C28290}"/>
              </a:ext>
            </a:extLst>
          </p:cNvPr>
          <p:cNvSpPr/>
          <p:nvPr/>
        </p:nvSpPr>
        <p:spPr>
          <a:xfrm>
            <a:off x="627040" y="4351030"/>
            <a:ext cx="6214604" cy="1384995"/>
          </a:xfrm>
          <a:prstGeom prst="rect">
            <a:avLst/>
          </a:prstGeom>
        </p:spPr>
        <p:txBody>
          <a:bodyPr wrap="square">
            <a:spAutoFit/>
          </a:bodyPr>
          <a:lstStyle/>
          <a:p>
            <a:r>
              <a:rPr lang="en-GB" sz="2800" dirty="0">
                <a:solidFill>
                  <a:schemeClr val="bg1"/>
                </a:solidFill>
                <a:latin typeface="HelveticaNeue" panose="00000400000000000000" pitchFamily="2" charset="0"/>
              </a:rPr>
              <a:t>Task: Discuss the messages within the scenarios and write a response to the message as if you were receiving it </a:t>
            </a:r>
            <a:endParaRPr lang="en-GB" sz="2800" b="1" dirty="0">
              <a:solidFill>
                <a:schemeClr val="bg1"/>
              </a:solidFill>
              <a:latin typeface="HelveticaNeue" panose="00000400000000000000" pitchFamily="2" charset="0"/>
            </a:endParaRPr>
          </a:p>
        </p:txBody>
      </p:sp>
      <p:pic>
        <p:nvPicPr>
          <p:cNvPr id="9" name="Picture 8">
            <a:extLst>
              <a:ext uri="{FF2B5EF4-FFF2-40B4-BE49-F238E27FC236}">
                <a16:creationId xmlns:a16="http://schemas.microsoft.com/office/drawing/2014/main" id="{3C7D6157-FD5A-4C35-9A6D-143E9B5905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9357" y="4431926"/>
            <a:ext cx="1015985" cy="1015985"/>
          </a:xfrm>
          <a:prstGeom prst="rect">
            <a:avLst/>
          </a:prstGeom>
        </p:spPr>
      </p:pic>
      <p:sp>
        <p:nvSpPr>
          <p:cNvPr id="10" name="Rectangle 9">
            <a:extLst>
              <a:ext uri="{FF2B5EF4-FFF2-40B4-BE49-F238E27FC236}">
                <a16:creationId xmlns:a16="http://schemas.microsoft.com/office/drawing/2014/main" id="{EEF94243-5B70-4AD4-96D3-8BFAB57EC433}"/>
              </a:ext>
            </a:extLst>
          </p:cNvPr>
          <p:cNvSpPr/>
          <p:nvPr/>
        </p:nvSpPr>
        <p:spPr>
          <a:xfrm>
            <a:off x="6614204" y="5303132"/>
            <a:ext cx="1906291" cy="523220"/>
          </a:xfrm>
          <a:prstGeom prst="rect">
            <a:avLst/>
          </a:prstGeom>
        </p:spPr>
        <p:txBody>
          <a:bodyPr wrap="none">
            <a:spAutoFit/>
          </a:bodyPr>
          <a:lstStyle/>
          <a:p>
            <a:r>
              <a:rPr lang="en-GB" sz="2800" b="1" dirty="0">
                <a:latin typeface="HelveticaNeue" panose="00000400000000000000" pitchFamily="2" charset="0"/>
              </a:rPr>
              <a:t>10 minutes</a:t>
            </a:r>
          </a:p>
        </p:txBody>
      </p:sp>
      <p:sp>
        <p:nvSpPr>
          <p:cNvPr id="7" name="TextBox 6">
            <a:extLst>
              <a:ext uri="{FF2B5EF4-FFF2-40B4-BE49-F238E27FC236}">
                <a16:creationId xmlns:a16="http://schemas.microsoft.com/office/drawing/2014/main" id="{8FCE1739-1951-4514-800A-20D672106BC2}"/>
              </a:ext>
            </a:extLst>
          </p:cNvPr>
          <p:cNvSpPr txBox="1"/>
          <p:nvPr/>
        </p:nvSpPr>
        <p:spPr>
          <a:xfrm>
            <a:off x="1803882" y="2727103"/>
            <a:ext cx="2489595" cy="1015663"/>
          </a:xfrm>
          <a:prstGeom prst="rect">
            <a:avLst/>
          </a:prstGeom>
          <a:noFill/>
        </p:spPr>
        <p:txBody>
          <a:bodyPr wrap="square" rtlCol="0">
            <a:spAutoFit/>
          </a:bodyPr>
          <a:lstStyle/>
          <a:p>
            <a:r>
              <a:rPr lang="en-GB" sz="6000" dirty="0">
                <a:latin typeface="HelveticaNeue" panose="00000400000000000000" pitchFamily="2" charset="0"/>
              </a:rPr>
              <a:t>Signs</a:t>
            </a:r>
          </a:p>
        </p:txBody>
      </p:sp>
      <p:sp>
        <p:nvSpPr>
          <p:cNvPr id="8" name="Rectangle 7">
            <a:extLst>
              <a:ext uri="{FF2B5EF4-FFF2-40B4-BE49-F238E27FC236}">
                <a16:creationId xmlns:a16="http://schemas.microsoft.com/office/drawing/2014/main" id="{02B1B458-89E0-47C2-B505-D28863DC2FEE}"/>
              </a:ext>
            </a:extLst>
          </p:cNvPr>
          <p:cNvSpPr/>
          <p:nvPr/>
        </p:nvSpPr>
        <p:spPr>
          <a:xfrm>
            <a:off x="1266302" y="1218552"/>
            <a:ext cx="2411238" cy="769441"/>
          </a:xfrm>
          <a:prstGeom prst="rect">
            <a:avLst/>
          </a:prstGeom>
        </p:spPr>
        <p:txBody>
          <a:bodyPr wrap="none">
            <a:spAutoFit/>
          </a:bodyPr>
          <a:lstStyle/>
          <a:p>
            <a:r>
              <a:rPr lang="en-GB" sz="4400" dirty="0">
                <a:latin typeface="HelveticaNeue" panose="00000400000000000000" pitchFamily="2" charset="0"/>
              </a:rPr>
              <a:t>Activity B</a:t>
            </a:r>
          </a:p>
        </p:txBody>
      </p:sp>
      <p:sp>
        <p:nvSpPr>
          <p:cNvPr id="14" name="Rectangle 13">
            <a:extLst>
              <a:ext uri="{FF2B5EF4-FFF2-40B4-BE49-F238E27FC236}">
                <a16:creationId xmlns:a16="http://schemas.microsoft.com/office/drawing/2014/main" id="{33E08A27-06EB-407E-AEF0-57A24756958B}"/>
              </a:ext>
            </a:extLst>
          </p:cNvPr>
          <p:cNvSpPr/>
          <p:nvPr/>
        </p:nvSpPr>
        <p:spPr>
          <a:xfrm>
            <a:off x="1439236" y="1876731"/>
            <a:ext cx="3020379" cy="1015663"/>
          </a:xfrm>
          <a:prstGeom prst="rect">
            <a:avLst/>
          </a:prstGeom>
        </p:spPr>
        <p:txBody>
          <a:bodyPr wrap="none">
            <a:spAutoFit/>
          </a:bodyPr>
          <a:lstStyle/>
          <a:p>
            <a:r>
              <a:rPr lang="en-GB" sz="6000" dirty="0">
                <a:latin typeface="HelveticaNeue" panose="00000400000000000000" pitchFamily="2" charset="0"/>
              </a:rPr>
              <a:t>Spot the</a:t>
            </a:r>
          </a:p>
        </p:txBody>
      </p:sp>
      <p:grpSp>
        <p:nvGrpSpPr>
          <p:cNvPr id="19" name="Group 18">
            <a:extLst>
              <a:ext uri="{FF2B5EF4-FFF2-40B4-BE49-F238E27FC236}">
                <a16:creationId xmlns:a16="http://schemas.microsoft.com/office/drawing/2014/main" id="{3BB27214-1300-479A-AAA2-FFC4826100CA}"/>
              </a:ext>
            </a:extLst>
          </p:cNvPr>
          <p:cNvGrpSpPr/>
          <p:nvPr/>
        </p:nvGrpSpPr>
        <p:grpSpPr>
          <a:xfrm>
            <a:off x="5719162" y="231358"/>
            <a:ext cx="2240472" cy="3330448"/>
            <a:chOff x="4745417" y="795964"/>
            <a:chExt cx="2035396" cy="3125597"/>
          </a:xfrm>
        </p:grpSpPr>
        <p:pic>
          <p:nvPicPr>
            <p:cNvPr id="6" name="Picture 5">
              <a:extLst>
                <a:ext uri="{FF2B5EF4-FFF2-40B4-BE49-F238E27FC236}">
                  <a16:creationId xmlns:a16="http://schemas.microsoft.com/office/drawing/2014/main" id="{5429C6CC-AA34-4087-8715-6591605BA3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5417" y="1886165"/>
              <a:ext cx="2035396" cy="2035396"/>
            </a:xfrm>
            <a:prstGeom prst="rect">
              <a:avLst/>
            </a:prstGeom>
          </p:spPr>
        </p:pic>
        <p:pic>
          <p:nvPicPr>
            <p:cNvPr id="18" name="Picture 17">
              <a:extLst>
                <a:ext uri="{FF2B5EF4-FFF2-40B4-BE49-F238E27FC236}">
                  <a16:creationId xmlns:a16="http://schemas.microsoft.com/office/drawing/2014/main" id="{51E1E81A-9B89-404C-9377-E1A7FCD093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2877" y="795964"/>
              <a:ext cx="1033718" cy="1033718"/>
            </a:xfrm>
            <a:prstGeom prst="rect">
              <a:avLst/>
            </a:prstGeom>
          </p:spPr>
        </p:pic>
      </p:grpSp>
      <p:pic>
        <p:nvPicPr>
          <p:cNvPr id="15" name="Picture 14">
            <a:extLst>
              <a:ext uri="{FF2B5EF4-FFF2-40B4-BE49-F238E27FC236}">
                <a16:creationId xmlns:a16="http://schemas.microsoft.com/office/drawing/2014/main" id="{4FAEE01E-D89E-4F89-A514-DBD5842FA027}"/>
              </a:ext>
            </a:extLst>
          </p:cNvPr>
          <p:cNvPicPr>
            <a:picLocks noChangeAspect="1"/>
          </p:cNvPicPr>
          <p:nvPr/>
        </p:nvPicPr>
        <p:blipFill rotWithShape="1">
          <a:blip r:embed="rId7">
            <a:extLst>
              <a:ext uri="{28A0092B-C50C-407E-A947-70E740481C1C}">
                <a14:useLocalDpi xmlns:a14="http://schemas.microsoft.com/office/drawing/2010/main" val="0"/>
              </a:ext>
            </a:extLst>
          </a:blip>
          <a:srcRect r="8974"/>
          <a:stretch/>
        </p:blipFill>
        <p:spPr>
          <a:xfrm>
            <a:off x="4659086" y="6210867"/>
            <a:ext cx="4484914" cy="405369"/>
          </a:xfrm>
          <a:prstGeom prst="rect">
            <a:avLst/>
          </a:prstGeom>
        </p:spPr>
      </p:pic>
      <p:sp>
        <p:nvSpPr>
          <p:cNvPr id="16" name="Rectangle 15">
            <a:extLst>
              <a:ext uri="{FF2B5EF4-FFF2-40B4-BE49-F238E27FC236}">
                <a16:creationId xmlns:a16="http://schemas.microsoft.com/office/drawing/2014/main" id="{BF717F80-9432-4919-AAE7-F5ED7FC388C3}"/>
              </a:ext>
            </a:extLst>
          </p:cNvPr>
          <p:cNvSpPr/>
          <p:nvPr/>
        </p:nvSpPr>
        <p:spPr>
          <a:xfrm>
            <a:off x="4824546" y="6238765"/>
            <a:ext cx="4415247"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a:solidFill>
                  <a:schemeClr val="bg1"/>
                </a:solidFill>
                <a:latin typeface="HelveticaNeue" panose="00000400000000000000" pitchFamily="2" charset="0"/>
              </a:rPr>
              <a:t>Refer to page 42 of the guidance for full details</a:t>
            </a:r>
            <a:endParaRPr lang="en-GB" sz="1600" b="1" dirty="0">
              <a:solidFill>
                <a:schemeClr val="bg1"/>
              </a:solidFill>
              <a:latin typeface="Helvetica Neue" pitchFamily="50" charset="0"/>
            </a:endParaRPr>
          </a:p>
        </p:txBody>
      </p:sp>
    </p:spTree>
    <p:extLst>
      <p:ext uri="{BB962C8B-B14F-4D97-AF65-F5344CB8AC3E}">
        <p14:creationId xmlns:p14="http://schemas.microsoft.com/office/powerpoint/2010/main" val="1466221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A18695-CF38-4810-BCAA-9215B65DF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33" y="407125"/>
            <a:ext cx="3424638" cy="604374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40B202EB-7F2D-4466-8397-28F9EDEBDD94}"/>
              </a:ext>
            </a:extLst>
          </p:cNvPr>
          <p:cNvSpPr txBox="1"/>
          <p:nvPr/>
        </p:nvSpPr>
        <p:spPr>
          <a:xfrm>
            <a:off x="4795992" y="1577679"/>
            <a:ext cx="4246442" cy="400110"/>
          </a:xfrm>
          <a:prstGeom prst="rect">
            <a:avLst/>
          </a:prstGeom>
          <a:noFill/>
        </p:spPr>
        <p:txBody>
          <a:bodyPr wrap="square" rtlCol="0">
            <a:spAutoFit/>
          </a:bodyPr>
          <a:lstStyle/>
          <a:p>
            <a:r>
              <a:rPr lang="en-GB" sz="2000" dirty="0">
                <a:latin typeface="HelveticaNeue" panose="00000400000000000000" pitchFamily="2" charset="0"/>
              </a:rPr>
              <a:t>What type of relationship is this?</a:t>
            </a:r>
          </a:p>
        </p:txBody>
      </p:sp>
      <p:pic>
        <p:nvPicPr>
          <p:cNvPr id="15" name="Picture 14">
            <a:extLst>
              <a:ext uri="{FF2B5EF4-FFF2-40B4-BE49-F238E27FC236}">
                <a16:creationId xmlns:a16="http://schemas.microsoft.com/office/drawing/2014/main" id="{6FDAF546-75D8-417B-B3F5-938CC6DFB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008" y="1585903"/>
            <a:ext cx="447984" cy="391886"/>
          </a:xfrm>
          <a:prstGeom prst="rect">
            <a:avLst/>
          </a:prstGeom>
        </p:spPr>
      </p:pic>
      <p:sp>
        <p:nvSpPr>
          <p:cNvPr id="16" name="TextBox 15">
            <a:extLst>
              <a:ext uri="{FF2B5EF4-FFF2-40B4-BE49-F238E27FC236}">
                <a16:creationId xmlns:a16="http://schemas.microsoft.com/office/drawing/2014/main" id="{12A9FECB-C51B-47B9-B7DB-A3E161E365A9}"/>
              </a:ext>
            </a:extLst>
          </p:cNvPr>
          <p:cNvSpPr txBox="1"/>
          <p:nvPr/>
        </p:nvSpPr>
        <p:spPr>
          <a:xfrm>
            <a:off x="4790624" y="2313553"/>
            <a:ext cx="4246442" cy="707886"/>
          </a:xfrm>
          <a:prstGeom prst="rect">
            <a:avLst/>
          </a:prstGeom>
          <a:noFill/>
        </p:spPr>
        <p:txBody>
          <a:bodyPr wrap="square" rtlCol="0">
            <a:spAutoFit/>
          </a:bodyPr>
          <a:lstStyle/>
          <a:p>
            <a:r>
              <a:rPr lang="en-GB" sz="2000" dirty="0">
                <a:latin typeface="HelveticaNeue" panose="00000400000000000000" pitchFamily="2" charset="0"/>
              </a:rPr>
              <a:t>Does it seem unhealthy or healthy? Why?</a:t>
            </a:r>
          </a:p>
        </p:txBody>
      </p:sp>
      <p:pic>
        <p:nvPicPr>
          <p:cNvPr id="24" name="Picture 23">
            <a:extLst>
              <a:ext uri="{FF2B5EF4-FFF2-40B4-BE49-F238E27FC236}">
                <a16:creationId xmlns:a16="http://schemas.microsoft.com/office/drawing/2014/main" id="{3C0BF0B2-3CB2-4190-B5DB-400935589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640" y="2471553"/>
            <a:ext cx="447984" cy="391886"/>
          </a:xfrm>
          <a:prstGeom prst="rect">
            <a:avLst/>
          </a:prstGeom>
        </p:spPr>
      </p:pic>
      <p:sp>
        <p:nvSpPr>
          <p:cNvPr id="25" name="TextBox 24">
            <a:extLst>
              <a:ext uri="{FF2B5EF4-FFF2-40B4-BE49-F238E27FC236}">
                <a16:creationId xmlns:a16="http://schemas.microsoft.com/office/drawing/2014/main" id="{B1A32D25-1A1F-471A-B9F1-C75414815216}"/>
              </a:ext>
            </a:extLst>
          </p:cNvPr>
          <p:cNvSpPr txBox="1"/>
          <p:nvPr/>
        </p:nvSpPr>
        <p:spPr>
          <a:xfrm>
            <a:off x="4795992" y="3200462"/>
            <a:ext cx="4246442" cy="1323439"/>
          </a:xfrm>
          <a:prstGeom prst="rect">
            <a:avLst/>
          </a:prstGeom>
          <a:noFill/>
        </p:spPr>
        <p:txBody>
          <a:bodyPr wrap="square" rtlCol="0">
            <a:spAutoFit/>
          </a:bodyPr>
          <a:lstStyle/>
          <a:p>
            <a:r>
              <a:rPr lang="en-GB" sz="2000" dirty="0">
                <a:latin typeface="HelveticaNeue" panose="00000400000000000000" pitchFamily="2" charset="0"/>
              </a:rPr>
              <a:t>Are there examples or both types of behaviour in this message? What does it tell you about the relationship?</a:t>
            </a:r>
          </a:p>
        </p:txBody>
      </p:sp>
      <p:pic>
        <p:nvPicPr>
          <p:cNvPr id="26" name="Picture 25">
            <a:extLst>
              <a:ext uri="{FF2B5EF4-FFF2-40B4-BE49-F238E27FC236}">
                <a16:creationId xmlns:a16="http://schemas.microsoft.com/office/drawing/2014/main" id="{F419F6F1-CA70-4837-ADC3-F1FCA8FDF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640" y="3357203"/>
            <a:ext cx="447984" cy="391886"/>
          </a:xfrm>
          <a:prstGeom prst="rect">
            <a:avLst/>
          </a:prstGeom>
        </p:spPr>
      </p:pic>
      <p:sp>
        <p:nvSpPr>
          <p:cNvPr id="27" name="TextBox 26">
            <a:extLst>
              <a:ext uri="{FF2B5EF4-FFF2-40B4-BE49-F238E27FC236}">
                <a16:creationId xmlns:a16="http://schemas.microsoft.com/office/drawing/2014/main" id="{46B95B48-4C1E-415E-B4AF-3154A9F38342}"/>
              </a:ext>
            </a:extLst>
          </p:cNvPr>
          <p:cNvSpPr txBox="1"/>
          <p:nvPr/>
        </p:nvSpPr>
        <p:spPr>
          <a:xfrm>
            <a:off x="4790624" y="4701665"/>
            <a:ext cx="4246442" cy="400110"/>
          </a:xfrm>
          <a:prstGeom prst="rect">
            <a:avLst/>
          </a:prstGeom>
          <a:noFill/>
        </p:spPr>
        <p:txBody>
          <a:bodyPr wrap="square" rtlCol="0">
            <a:spAutoFit/>
          </a:bodyPr>
          <a:lstStyle/>
          <a:p>
            <a:r>
              <a:rPr lang="en-GB" sz="2000" dirty="0">
                <a:latin typeface="HelveticaNeue" panose="00000400000000000000" pitchFamily="2" charset="0"/>
              </a:rPr>
              <a:t>How would you reply?</a:t>
            </a:r>
          </a:p>
        </p:txBody>
      </p:sp>
      <p:pic>
        <p:nvPicPr>
          <p:cNvPr id="28" name="Picture 27">
            <a:extLst>
              <a:ext uri="{FF2B5EF4-FFF2-40B4-BE49-F238E27FC236}">
                <a16:creationId xmlns:a16="http://schemas.microsoft.com/office/drawing/2014/main" id="{59FC8E20-5F99-4EF9-9074-D5122A781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640" y="4709889"/>
            <a:ext cx="447984" cy="391886"/>
          </a:xfrm>
          <a:prstGeom prst="rect">
            <a:avLst/>
          </a:prstGeom>
        </p:spPr>
      </p:pic>
    </p:spTree>
    <p:extLst>
      <p:ext uri="{BB962C8B-B14F-4D97-AF65-F5344CB8AC3E}">
        <p14:creationId xmlns:p14="http://schemas.microsoft.com/office/powerpoint/2010/main" val="559982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F3E40C-F411-4A15-AEFF-A2F603C59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465" y="470262"/>
            <a:ext cx="3676574" cy="5721532"/>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79E25742-4A51-4FEE-B363-FA6CC20CDE1A}"/>
              </a:ext>
            </a:extLst>
          </p:cNvPr>
          <p:cNvSpPr txBox="1"/>
          <p:nvPr/>
        </p:nvSpPr>
        <p:spPr>
          <a:xfrm>
            <a:off x="4795992" y="1577679"/>
            <a:ext cx="4246442" cy="400110"/>
          </a:xfrm>
          <a:prstGeom prst="rect">
            <a:avLst/>
          </a:prstGeom>
          <a:noFill/>
        </p:spPr>
        <p:txBody>
          <a:bodyPr wrap="square" rtlCol="0">
            <a:spAutoFit/>
          </a:bodyPr>
          <a:lstStyle/>
          <a:p>
            <a:r>
              <a:rPr lang="en-GB" sz="2000" dirty="0">
                <a:latin typeface="HelveticaNeue" panose="00000400000000000000" pitchFamily="2" charset="0"/>
              </a:rPr>
              <a:t>What type of relationship is this?</a:t>
            </a:r>
          </a:p>
        </p:txBody>
      </p:sp>
      <p:pic>
        <p:nvPicPr>
          <p:cNvPr id="6" name="Picture 5">
            <a:extLst>
              <a:ext uri="{FF2B5EF4-FFF2-40B4-BE49-F238E27FC236}">
                <a16:creationId xmlns:a16="http://schemas.microsoft.com/office/drawing/2014/main" id="{B8777E2F-B443-47A7-9439-091A2AD04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008" y="1585903"/>
            <a:ext cx="447984" cy="391886"/>
          </a:xfrm>
          <a:prstGeom prst="rect">
            <a:avLst/>
          </a:prstGeom>
        </p:spPr>
      </p:pic>
      <p:sp>
        <p:nvSpPr>
          <p:cNvPr id="7" name="TextBox 6">
            <a:extLst>
              <a:ext uri="{FF2B5EF4-FFF2-40B4-BE49-F238E27FC236}">
                <a16:creationId xmlns:a16="http://schemas.microsoft.com/office/drawing/2014/main" id="{C5659FA0-0AF1-4E39-B5EE-85B9FE6B0A69}"/>
              </a:ext>
            </a:extLst>
          </p:cNvPr>
          <p:cNvSpPr txBox="1"/>
          <p:nvPr/>
        </p:nvSpPr>
        <p:spPr>
          <a:xfrm>
            <a:off x="4790624" y="2313553"/>
            <a:ext cx="4246442" cy="707886"/>
          </a:xfrm>
          <a:prstGeom prst="rect">
            <a:avLst/>
          </a:prstGeom>
          <a:noFill/>
        </p:spPr>
        <p:txBody>
          <a:bodyPr wrap="square" rtlCol="0">
            <a:spAutoFit/>
          </a:bodyPr>
          <a:lstStyle/>
          <a:p>
            <a:r>
              <a:rPr lang="en-GB" sz="2000" dirty="0">
                <a:latin typeface="HelveticaNeue" panose="00000400000000000000" pitchFamily="2" charset="0"/>
              </a:rPr>
              <a:t>Does it seem unhealthy or healthy? Why?</a:t>
            </a:r>
          </a:p>
        </p:txBody>
      </p:sp>
      <p:pic>
        <p:nvPicPr>
          <p:cNvPr id="8" name="Picture 7">
            <a:extLst>
              <a:ext uri="{FF2B5EF4-FFF2-40B4-BE49-F238E27FC236}">
                <a16:creationId xmlns:a16="http://schemas.microsoft.com/office/drawing/2014/main" id="{7E276140-755D-460B-8D67-7E3A29F09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640" y="2471553"/>
            <a:ext cx="447984" cy="391886"/>
          </a:xfrm>
          <a:prstGeom prst="rect">
            <a:avLst/>
          </a:prstGeom>
        </p:spPr>
      </p:pic>
      <p:sp>
        <p:nvSpPr>
          <p:cNvPr id="9" name="TextBox 8">
            <a:extLst>
              <a:ext uri="{FF2B5EF4-FFF2-40B4-BE49-F238E27FC236}">
                <a16:creationId xmlns:a16="http://schemas.microsoft.com/office/drawing/2014/main" id="{C366B761-6609-4823-B819-7FDBB3BA356D}"/>
              </a:ext>
            </a:extLst>
          </p:cNvPr>
          <p:cNvSpPr txBox="1"/>
          <p:nvPr/>
        </p:nvSpPr>
        <p:spPr>
          <a:xfrm>
            <a:off x="4795992" y="3200462"/>
            <a:ext cx="4246442" cy="1323439"/>
          </a:xfrm>
          <a:prstGeom prst="rect">
            <a:avLst/>
          </a:prstGeom>
          <a:noFill/>
        </p:spPr>
        <p:txBody>
          <a:bodyPr wrap="square" rtlCol="0">
            <a:spAutoFit/>
          </a:bodyPr>
          <a:lstStyle/>
          <a:p>
            <a:r>
              <a:rPr lang="en-GB" sz="2000" dirty="0">
                <a:latin typeface="HelveticaNeue" panose="00000400000000000000" pitchFamily="2" charset="0"/>
              </a:rPr>
              <a:t>Are there examples or both types of behaviour in this message? What does it tell you about the relationship?</a:t>
            </a:r>
          </a:p>
        </p:txBody>
      </p:sp>
      <p:pic>
        <p:nvPicPr>
          <p:cNvPr id="10" name="Picture 9">
            <a:extLst>
              <a:ext uri="{FF2B5EF4-FFF2-40B4-BE49-F238E27FC236}">
                <a16:creationId xmlns:a16="http://schemas.microsoft.com/office/drawing/2014/main" id="{82E6F10B-5108-43B8-BB19-7ECCCF616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640" y="3357203"/>
            <a:ext cx="447984" cy="391886"/>
          </a:xfrm>
          <a:prstGeom prst="rect">
            <a:avLst/>
          </a:prstGeom>
        </p:spPr>
      </p:pic>
      <p:sp>
        <p:nvSpPr>
          <p:cNvPr id="11" name="TextBox 10">
            <a:extLst>
              <a:ext uri="{FF2B5EF4-FFF2-40B4-BE49-F238E27FC236}">
                <a16:creationId xmlns:a16="http://schemas.microsoft.com/office/drawing/2014/main" id="{2E29DDED-4CEF-4361-9427-54879C8899B4}"/>
              </a:ext>
            </a:extLst>
          </p:cNvPr>
          <p:cNvSpPr txBox="1"/>
          <p:nvPr/>
        </p:nvSpPr>
        <p:spPr>
          <a:xfrm>
            <a:off x="4790624" y="4701665"/>
            <a:ext cx="4246442" cy="400110"/>
          </a:xfrm>
          <a:prstGeom prst="rect">
            <a:avLst/>
          </a:prstGeom>
          <a:noFill/>
        </p:spPr>
        <p:txBody>
          <a:bodyPr wrap="square" rtlCol="0">
            <a:spAutoFit/>
          </a:bodyPr>
          <a:lstStyle/>
          <a:p>
            <a:r>
              <a:rPr lang="en-GB" sz="2000" dirty="0">
                <a:latin typeface="HelveticaNeue" panose="00000400000000000000" pitchFamily="2" charset="0"/>
              </a:rPr>
              <a:t>How would you reply?</a:t>
            </a:r>
          </a:p>
        </p:txBody>
      </p:sp>
      <p:pic>
        <p:nvPicPr>
          <p:cNvPr id="12" name="Picture 11">
            <a:extLst>
              <a:ext uri="{FF2B5EF4-FFF2-40B4-BE49-F238E27FC236}">
                <a16:creationId xmlns:a16="http://schemas.microsoft.com/office/drawing/2014/main" id="{08918F43-E1A9-461F-A041-08455A557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640" y="4709889"/>
            <a:ext cx="447984" cy="391886"/>
          </a:xfrm>
          <a:prstGeom prst="rect">
            <a:avLst/>
          </a:prstGeom>
        </p:spPr>
      </p:pic>
    </p:spTree>
    <p:extLst>
      <p:ext uri="{BB962C8B-B14F-4D97-AF65-F5344CB8AC3E}">
        <p14:creationId xmlns:p14="http://schemas.microsoft.com/office/powerpoint/2010/main" val="401774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95F0EB-63CC-438B-9CF7-DDEF1FECE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33" y="592183"/>
            <a:ext cx="3493138" cy="564912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6A680B91-D7FD-4F1D-BF9A-793698308CD4}"/>
              </a:ext>
            </a:extLst>
          </p:cNvPr>
          <p:cNvSpPr txBox="1"/>
          <p:nvPr/>
        </p:nvSpPr>
        <p:spPr>
          <a:xfrm>
            <a:off x="4795992" y="1577679"/>
            <a:ext cx="4246442" cy="400110"/>
          </a:xfrm>
          <a:prstGeom prst="rect">
            <a:avLst/>
          </a:prstGeom>
          <a:noFill/>
        </p:spPr>
        <p:txBody>
          <a:bodyPr wrap="square" rtlCol="0">
            <a:spAutoFit/>
          </a:bodyPr>
          <a:lstStyle/>
          <a:p>
            <a:r>
              <a:rPr lang="en-GB" sz="2000" dirty="0">
                <a:latin typeface="HelveticaNeue" panose="00000400000000000000" pitchFamily="2" charset="0"/>
              </a:rPr>
              <a:t>What type of relationship is this?</a:t>
            </a:r>
          </a:p>
        </p:txBody>
      </p:sp>
      <p:pic>
        <p:nvPicPr>
          <p:cNvPr id="6" name="Picture 5">
            <a:extLst>
              <a:ext uri="{FF2B5EF4-FFF2-40B4-BE49-F238E27FC236}">
                <a16:creationId xmlns:a16="http://schemas.microsoft.com/office/drawing/2014/main" id="{F3387471-8074-4B83-A87C-463E57FAD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008" y="1585903"/>
            <a:ext cx="447984" cy="391886"/>
          </a:xfrm>
          <a:prstGeom prst="rect">
            <a:avLst/>
          </a:prstGeom>
        </p:spPr>
      </p:pic>
      <p:sp>
        <p:nvSpPr>
          <p:cNvPr id="7" name="TextBox 6">
            <a:extLst>
              <a:ext uri="{FF2B5EF4-FFF2-40B4-BE49-F238E27FC236}">
                <a16:creationId xmlns:a16="http://schemas.microsoft.com/office/drawing/2014/main" id="{63C192E1-0BEC-46AC-915A-66927606B2F9}"/>
              </a:ext>
            </a:extLst>
          </p:cNvPr>
          <p:cNvSpPr txBox="1"/>
          <p:nvPr/>
        </p:nvSpPr>
        <p:spPr>
          <a:xfrm>
            <a:off x="4790624" y="2313553"/>
            <a:ext cx="4246442" cy="707886"/>
          </a:xfrm>
          <a:prstGeom prst="rect">
            <a:avLst/>
          </a:prstGeom>
          <a:noFill/>
        </p:spPr>
        <p:txBody>
          <a:bodyPr wrap="square" rtlCol="0">
            <a:spAutoFit/>
          </a:bodyPr>
          <a:lstStyle/>
          <a:p>
            <a:r>
              <a:rPr lang="en-GB" sz="2000" dirty="0">
                <a:latin typeface="HelveticaNeue" panose="00000400000000000000" pitchFamily="2" charset="0"/>
              </a:rPr>
              <a:t>Does it seem unhealthy or healthy? Why?</a:t>
            </a:r>
          </a:p>
        </p:txBody>
      </p:sp>
      <p:pic>
        <p:nvPicPr>
          <p:cNvPr id="8" name="Picture 7">
            <a:extLst>
              <a:ext uri="{FF2B5EF4-FFF2-40B4-BE49-F238E27FC236}">
                <a16:creationId xmlns:a16="http://schemas.microsoft.com/office/drawing/2014/main" id="{0D8FEE9D-C5C0-411E-86B1-F6F58C787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640" y="2471553"/>
            <a:ext cx="447984" cy="391886"/>
          </a:xfrm>
          <a:prstGeom prst="rect">
            <a:avLst/>
          </a:prstGeom>
        </p:spPr>
      </p:pic>
      <p:sp>
        <p:nvSpPr>
          <p:cNvPr id="9" name="TextBox 8">
            <a:extLst>
              <a:ext uri="{FF2B5EF4-FFF2-40B4-BE49-F238E27FC236}">
                <a16:creationId xmlns:a16="http://schemas.microsoft.com/office/drawing/2014/main" id="{A3363A01-98EC-43D8-8032-C2E8144DD686}"/>
              </a:ext>
            </a:extLst>
          </p:cNvPr>
          <p:cNvSpPr txBox="1"/>
          <p:nvPr/>
        </p:nvSpPr>
        <p:spPr>
          <a:xfrm>
            <a:off x="4795992" y="3200462"/>
            <a:ext cx="4246442" cy="1323439"/>
          </a:xfrm>
          <a:prstGeom prst="rect">
            <a:avLst/>
          </a:prstGeom>
          <a:noFill/>
        </p:spPr>
        <p:txBody>
          <a:bodyPr wrap="square" rtlCol="0">
            <a:spAutoFit/>
          </a:bodyPr>
          <a:lstStyle/>
          <a:p>
            <a:r>
              <a:rPr lang="en-GB" sz="2000" dirty="0">
                <a:latin typeface="HelveticaNeue" panose="00000400000000000000" pitchFamily="2" charset="0"/>
              </a:rPr>
              <a:t>Are there examples or both types of behaviour in this message? What does it tell you about the relationship?</a:t>
            </a:r>
          </a:p>
        </p:txBody>
      </p:sp>
      <p:pic>
        <p:nvPicPr>
          <p:cNvPr id="10" name="Picture 9">
            <a:extLst>
              <a:ext uri="{FF2B5EF4-FFF2-40B4-BE49-F238E27FC236}">
                <a16:creationId xmlns:a16="http://schemas.microsoft.com/office/drawing/2014/main" id="{FE38D870-A999-4403-9223-7E2CECA7B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640" y="3357203"/>
            <a:ext cx="447984" cy="391886"/>
          </a:xfrm>
          <a:prstGeom prst="rect">
            <a:avLst/>
          </a:prstGeom>
        </p:spPr>
      </p:pic>
      <p:sp>
        <p:nvSpPr>
          <p:cNvPr id="11" name="TextBox 10">
            <a:extLst>
              <a:ext uri="{FF2B5EF4-FFF2-40B4-BE49-F238E27FC236}">
                <a16:creationId xmlns:a16="http://schemas.microsoft.com/office/drawing/2014/main" id="{5D67B4A7-212E-4319-8B02-242A03833A2B}"/>
              </a:ext>
            </a:extLst>
          </p:cNvPr>
          <p:cNvSpPr txBox="1"/>
          <p:nvPr/>
        </p:nvSpPr>
        <p:spPr>
          <a:xfrm>
            <a:off x="4790624" y="4701665"/>
            <a:ext cx="4246442" cy="400110"/>
          </a:xfrm>
          <a:prstGeom prst="rect">
            <a:avLst/>
          </a:prstGeom>
          <a:noFill/>
        </p:spPr>
        <p:txBody>
          <a:bodyPr wrap="square" rtlCol="0">
            <a:spAutoFit/>
          </a:bodyPr>
          <a:lstStyle/>
          <a:p>
            <a:r>
              <a:rPr lang="en-GB" sz="2000" dirty="0">
                <a:latin typeface="HelveticaNeue" panose="00000400000000000000" pitchFamily="2" charset="0"/>
              </a:rPr>
              <a:t>How would you reply?</a:t>
            </a:r>
          </a:p>
        </p:txBody>
      </p:sp>
      <p:pic>
        <p:nvPicPr>
          <p:cNvPr id="12" name="Picture 11">
            <a:extLst>
              <a:ext uri="{FF2B5EF4-FFF2-40B4-BE49-F238E27FC236}">
                <a16:creationId xmlns:a16="http://schemas.microsoft.com/office/drawing/2014/main" id="{C08AED92-43B7-4A52-8B00-7D2FB8811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640" y="4709889"/>
            <a:ext cx="447984" cy="391886"/>
          </a:xfrm>
          <a:prstGeom prst="rect">
            <a:avLst/>
          </a:prstGeom>
        </p:spPr>
      </p:pic>
    </p:spTree>
    <p:extLst>
      <p:ext uri="{BB962C8B-B14F-4D97-AF65-F5344CB8AC3E}">
        <p14:creationId xmlns:p14="http://schemas.microsoft.com/office/powerpoint/2010/main" val="2934282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D89B0-6DBA-4EC4-81B3-D697DA4F1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33" y="333102"/>
            <a:ext cx="3475218" cy="619179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2DE3828B-2951-4F04-A9E0-00A42B04C939}"/>
              </a:ext>
            </a:extLst>
          </p:cNvPr>
          <p:cNvSpPr txBox="1"/>
          <p:nvPr/>
        </p:nvSpPr>
        <p:spPr>
          <a:xfrm>
            <a:off x="4795992" y="1577679"/>
            <a:ext cx="4246442" cy="400110"/>
          </a:xfrm>
          <a:prstGeom prst="rect">
            <a:avLst/>
          </a:prstGeom>
          <a:noFill/>
        </p:spPr>
        <p:txBody>
          <a:bodyPr wrap="square" rtlCol="0">
            <a:spAutoFit/>
          </a:bodyPr>
          <a:lstStyle/>
          <a:p>
            <a:r>
              <a:rPr lang="en-GB" sz="2000" dirty="0">
                <a:latin typeface="HelveticaNeue" panose="00000400000000000000" pitchFamily="2" charset="0"/>
              </a:rPr>
              <a:t>What type of relationship is this?</a:t>
            </a:r>
          </a:p>
        </p:txBody>
      </p:sp>
      <p:pic>
        <p:nvPicPr>
          <p:cNvPr id="6" name="Picture 5">
            <a:extLst>
              <a:ext uri="{FF2B5EF4-FFF2-40B4-BE49-F238E27FC236}">
                <a16:creationId xmlns:a16="http://schemas.microsoft.com/office/drawing/2014/main" id="{A8F2BF7E-5980-4310-8087-50BFB2260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008" y="1585903"/>
            <a:ext cx="447984" cy="391886"/>
          </a:xfrm>
          <a:prstGeom prst="rect">
            <a:avLst/>
          </a:prstGeom>
        </p:spPr>
      </p:pic>
      <p:sp>
        <p:nvSpPr>
          <p:cNvPr id="7" name="TextBox 6">
            <a:extLst>
              <a:ext uri="{FF2B5EF4-FFF2-40B4-BE49-F238E27FC236}">
                <a16:creationId xmlns:a16="http://schemas.microsoft.com/office/drawing/2014/main" id="{4F77621B-6E9C-4CA7-AA00-3FDF49A1138A}"/>
              </a:ext>
            </a:extLst>
          </p:cNvPr>
          <p:cNvSpPr txBox="1"/>
          <p:nvPr/>
        </p:nvSpPr>
        <p:spPr>
          <a:xfrm>
            <a:off x="4790624" y="2313553"/>
            <a:ext cx="4246442" cy="707886"/>
          </a:xfrm>
          <a:prstGeom prst="rect">
            <a:avLst/>
          </a:prstGeom>
          <a:noFill/>
        </p:spPr>
        <p:txBody>
          <a:bodyPr wrap="square" rtlCol="0">
            <a:spAutoFit/>
          </a:bodyPr>
          <a:lstStyle/>
          <a:p>
            <a:r>
              <a:rPr lang="en-GB" sz="2000" dirty="0">
                <a:latin typeface="HelveticaNeue" panose="00000400000000000000" pitchFamily="2" charset="0"/>
              </a:rPr>
              <a:t>Does it seem unhealthy or healthy? Why?</a:t>
            </a:r>
          </a:p>
        </p:txBody>
      </p:sp>
      <p:pic>
        <p:nvPicPr>
          <p:cNvPr id="8" name="Picture 7">
            <a:extLst>
              <a:ext uri="{FF2B5EF4-FFF2-40B4-BE49-F238E27FC236}">
                <a16:creationId xmlns:a16="http://schemas.microsoft.com/office/drawing/2014/main" id="{4EE081FA-F00C-4E4D-8781-1892F07CC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640" y="2471553"/>
            <a:ext cx="447984" cy="391886"/>
          </a:xfrm>
          <a:prstGeom prst="rect">
            <a:avLst/>
          </a:prstGeom>
        </p:spPr>
      </p:pic>
      <p:sp>
        <p:nvSpPr>
          <p:cNvPr id="9" name="TextBox 8">
            <a:extLst>
              <a:ext uri="{FF2B5EF4-FFF2-40B4-BE49-F238E27FC236}">
                <a16:creationId xmlns:a16="http://schemas.microsoft.com/office/drawing/2014/main" id="{BE8980B0-CD37-4476-811C-2320A788DE23}"/>
              </a:ext>
            </a:extLst>
          </p:cNvPr>
          <p:cNvSpPr txBox="1"/>
          <p:nvPr/>
        </p:nvSpPr>
        <p:spPr>
          <a:xfrm>
            <a:off x="4795992" y="3200462"/>
            <a:ext cx="4246442" cy="1323439"/>
          </a:xfrm>
          <a:prstGeom prst="rect">
            <a:avLst/>
          </a:prstGeom>
          <a:noFill/>
        </p:spPr>
        <p:txBody>
          <a:bodyPr wrap="square" rtlCol="0">
            <a:spAutoFit/>
          </a:bodyPr>
          <a:lstStyle/>
          <a:p>
            <a:r>
              <a:rPr lang="en-GB" sz="2000" dirty="0">
                <a:latin typeface="HelveticaNeue" panose="00000400000000000000" pitchFamily="2" charset="0"/>
              </a:rPr>
              <a:t>Are there examples or both types of behaviour in this message? What does it tell you about the relationship?</a:t>
            </a:r>
          </a:p>
        </p:txBody>
      </p:sp>
      <p:pic>
        <p:nvPicPr>
          <p:cNvPr id="10" name="Picture 9">
            <a:extLst>
              <a:ext uri="{FF2B5EF4-FFF2-40B4-BE49-F238E27FC236}">
                <a16:creationId xmlns:a16="http://schemas.microsoft.com/office/drawing/2014/main" id="{BB677457-64F5-49AC-B88B-71C867240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640" y="3357203"/>
            <a:ext cx="447984" cy="391886"/>
          </a:xfrm>
          <a:prstGeom prst="rect">
            <a:avLst/>
          </a:prstGeom>
        </p:spPr>
      </p:pic>
      <p:sp>
        <p:nvSpPr>
          <p:cNvPr id="11" name="TextBox 10">
            <a:extLst>
              <a:ext uri="{FF2B5EF4-FFF2-40B4-BE49-F238E27FC236}">
                <a16:creationId xmlns:a16="http://schemas.microsoft.com/office/drawing/2014/main" id="{153951DD-705B-420A-8619-8B02B35E7CF8}"/>
              </a:ext>
            </a:extLst>
          </p:cNvPr>
          <p:cNvSpPr txBox="1"/>
          <p:nvPr/>
        </p:nvSpPr>
        <p:spPr>
          <a:xfrm>
            <a:off x="4790624" y="4701665"/>
            <a:ext cx="4246442" cy="400110"/>
          </a:xfrm>
          <a:prstGeom prst="rect">
            <a:avLst/>
          </a:prstGeom>
          <a:noFill/>
        </p:spPr>
        <p:txBody>
          <a:bodyPr wrap="square" rtlCol="0">
            <a:spAutoFit/>
          </a:bodyPr>
          <a:lstStyle/>
          <a:p>
            <a:r>
              <a:rPr lang="en-GB" sz="2000" dirty="0">
                <a:latin typeface="HelveticaNeue" panose="00000400000000000000" pitchFamily="2" charset="0"/>
              </a:rPr>
              <a:t>How would you reply?</a:t>
            </a:r>
          </a:p>
        </p:txBody>
      </p:sp>
      <p:pic>
        <p:nvPicPr>
          <p:cNvPr id="12" name="Picture 11">
            <a:extLst>
              <a:ext uri="{FF2B5EF4-FFF2-40B4-BE49-F238E27FC236}">
                <a16:creationId xmlns:a16="http://schemas.microsoft.com/office/drawing/2014/main" id="{3AB12852-A93F-4439-97C9-2D54CC60C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640" y="4709889"/>
            <a:ext cx="447984" cy="391886"/>
          </a:xfrm>
          <a:prstGeom prst="rect">
            <a:avLst/>
          </a:prstGeom>
        </p:spPr>
      </p:pic>
    </p:spTree>
    <p:extLst>
      <p:ext uri="{BB962C8B-B14F-4D97-AF65-F5344CB8AC3E}">
        <p14:creationId xmlns:p14="http://schemas.microsoft.com/office/powerpoint/2010/main" val="4197192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79DB854-70E2-4484-862E-8881A1FB0300}"/>
              </a:ext>
            </a:extLst>
          </p:cNvPr>
          <p:cNvGrpSpPr/>
          <p:nvPr/>
        </p:nvGrpSpPr>
        <p:grpSpPr>
          <a:xfrm>
            <a:off x="5881341" y="1848952"/>
            <a:ext cx="1398991" cy="1061160"/>
            <a:chOff x="-4893832" y="8717"/>
            <a:chExt cx="3844185" cy="1979740"/>
          </a:xfrm>
        </p:grpSpPr>
        <p:pic>
          <p:nvPicPr>
            <p:cNvPr id="5" name="Picture 4">
              <a:extLst>
                <a:ext uri="{FF2B5EF4-FFF2-40B4-BE49-F238E27FC236}">
                  <a16:creationId xmlns:a16="http://schemas.microsoft.com/office/drawing/2014/main" id="{0FF02074-6791-48BA-B79B-88D1E065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893832" y="8717"/>
              <a:ext cx="3645601" cy="1979740"/>
            </a:xfrm>
            <a:prstGeom prst="rect">
              <a:avLst/>
            </a:prstGeom>
          </p:spPr>
        </p:pic>
        <p:sp>
          <p:nvSpPr>
            <p:cNvPr id="6" name="Rectangle 5">
              <a:extLst>
                <a:ext uri="{FF2B5EF4-FFF2-40B4-BE49-F238E27FC236}">
                  <a16:creationId xmlns:a16="http://schemas.microsoft.com/office/drawing/2014/main" id="{8B450415-B813-4362-B317-5FAAB8FDCF59}"/>
                </a:ext>
              </a:extLst>
            </p:cNvPr>
            <p:cNvSpPr/>
            <p:nvPr/>
          </p:nvSpPr>
          <p:spPr>
            <a:xfrm>
              <a:off x="-4893830" y="132353"/>
              <a:ext cx="3844183" cy="769441"/>
            </a:xfrm>
            <a:prstGeom prst="rect">
              <a:avLst/>
            </a:prstGeom>
          </p:spPr>
          <p:txBody>
            <a:bodyPr wrap="square">
              <a:spAutoFit/>
            </a:bodyPr>
            <a:lstStyle/>
            <a:p>
              <a:r>
                <a:rPr lang="en-GB" sz="4400" b="1" dirty="0">
                  <a:solidFill>
                    <a:schemeClr val="bg1"/>
                  </a:solidFill>
                  <a:latin typeface="HelveticaNeue" panose="00000400000000000000" pitchFamily="2" charset="0"/>
                </a:rPr>
                <a:t>TOP</a:t>
              </a:r>
            </a:p>
          </p:txBody>
        </p:sp>
      </p:grpSp>
      <p:grpSp>
        <p:nvGrpSpPr>
          <p:cNvPr id="7" name="Group 6">
            <a:extLst>
              <a:ext uri="{FF2B5EF4-FFF2-40B4-BE49-F238E27FC236}">
                <a16:creationId xmlns:a16="http://schemas.microsoft.com/office/drawing/2014/main" id="{A1CED45B-3CF4-4C79-A0AE-578991137ECA}"/>
              </a:ext>
            </a:extLst>
          </p:cNvPr>
          <p:cNvGrpSpPr/>
          <p:nvPr/>
        </p:nvGrpSpPr>
        <p:grpSpPr>
          <a:xfrm>
            <a:off x="7280332" y="2646678"/>
            <a:ext cx="1395596" cy="968829"/>
            <a:chOff x="4682556" y="2951238"/>
            <a:chExt cx="3568239" cy="875093"/>
          </a:xfrm>
        </p:grpSpPr>
        <p:pic>
          <p:nvPicPr>
            <p:cNvPr id="8" name="Picture 7">
              <a:extLst>
                <a:ext uri="{FF2B5EF4-FFF2-40B4-BE49-F238E27FC236}">
                  <a16:creationId xmlns:a16="http://schemas.microsoft.com/office/drawing/2014/main" id="{04CDBA99-CEBE-43D1-8A6B-9F4B01737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556" y="2951238"/>
              <a:ext cx="3426745" cy="875093"/>
            </a:xfrm>
            <a:prstGeom prst="rect">
              <a:avLst/>
            </a:prstGeom>
          </p:spPr>
        </p:pic>
        <p:sp>
          <p:nvSpPr>
            <p:cNvPr id="9" name="Rectangle 8">
              <a:extLst>
                <a:ext uri="{FF2B5EF4-FFF2-40B4-BE49-F238E27FC236}">
                  <a16:creationId xmlns:a16="http://schemas.microsoft.com/office/drawing/2014/main" id="{4DCDE2F9-819A-45C6-8B5E-1FDE7C4559F5}"/>
                </a:ext>
              </a:extLst>
            </p:cNvPr>
            <p:cNvSpPr/>
            <p:nvPr/>
          </p:nvSpPr>
          <p:spPr>
            <a:xfrm>
              <a:off x="4740457" y="2951238"/>
              <a:ext cx="3510338" cy="769441"/>
            </a:xfrm>
            <a:prstGeom prst="rect">
              <a:avLst/>
            </a:prstGeom>
          </p:spPr>
          <p:txBody>
            <a:bodyPr wrap="square">
              <a:spAutoFit/>
            </a:bodyPr>
            <a:lstStyle/>
            <a:p>
              <a:r>
                <a:rPr lang="en-GB" sz="4400" b="1" dirty="0">
                  <a:solidFill>
                    <a:schemeClr val="bg1"/>
                  </a:solidFill>
                  <a:latin typeface="HelveticaNeue" panose="00000400000000000000" pitchFamily="2" charset="0"/>
                </a:rPr>
                <a:t>TIPS</a:t>
              </a:r>
            </a:p>
          </p:txBody>
        </p:sp>
      </p:grpSp>
      <p:grpSp>
        <p:nvGrpSpPr>
          <p:cNvPr id="13" name="Group 12">
            <a:extLst>
              <a:ext uri="{FF2B5EF4-FFF2-40B4-BE49-F238E27FC236}">
                <a16:creationId xmlns:a16="http://schemas.microsoft.com/office/drawing/2014/main" id="{585A710C-17F7-45D1-800E-1589E8ED2986}"/>
              </a:ext>
            </a:extLst>
          </p:cNvPr>
          <p:cNvGrpSpPr/>
          <p:nvPr/>
        </p:nvGrpSpPr>
        <p:grpSpPr>
          <a:xfrm rot="342549">
            <a:off x="5756984" y="3647552"/>
            <a:ext cx="2833065" cy="1209735"/>
            <a:chOff x="3686010" y="1695645"/>
            <a:chExt cx="4452123" cy="2383059"/>
          </a:xfrm>
        </p:grpSpPr>
        <p:pic>
          <p:nvPicPr>
            <p:cNvPr id="14" name="Picture 13">
              <a:extLst>
                <a:ext uri="{FF2B5EF4-FFF2-40B4-BE49-F238E27FC236}">
                  <a16:creationId xmlns:a16="http://schemas.microsoft.com/office/drawing/2014/main" id="{DB97CFA0-9520-4520-9569-148F160928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686010" y="1695645"/>
              <a:ext cx="4452123" cy="2383059"/>
            </a:xfrm>
            <a:prstGeom prst="rect">
              <a:avLst/>
            </a:prstGeom>
          </p:spPr>
        </p:pic>
        <p:sp>
          <p:nvSpPr>
            <p:cNvPr id="15" name="Rectangle 14">
              <a:extLst>
                <a:ext uri="{FF2B5EF4-FFF2-40B4-BE49-F238E27FC236}">
                  <a16:creationId xmlns:a16="http://schemas.microsoft.com/office/drawing/2014/main" id="{D323CA24-5CB4-4112-9681-B8B7DB9BBF9E}"/>
                </a:ext>
              </a:extLst>
            </p:cNvPr>
            <p:cNvSpPr/>
            <p:nvPr/>
          </p:nvSpPr>
          <p:spPr>
            <a:xfrm>
              <a:off x="3905427" y="2019668"/>
              <a:ext cx="4150895" cy="1151949"/>
            </a:xfrm>
            <a:prstGeom prst="rect">
              <a:avLst/>
            </a:prstGeom>
          </p:spPr>
          <p:txBody>
            <a:bodyPr wrap="square">
              <a:spAutoFit/>
            </a:bodyPr>
            <a:lstStyle/>
            <a:p>
              <a:r>
                <a:rPr lang="en-GB" sz="1600" dirty="0">
                  <a:latin typeface="HelveticaNeue" panose="00000400000000000000" pitchFamily="2" charset="0"/>
                </a:rPr>
                <a:t>For handing uncomfortable online messages/ situations </a:t>
              </a:r>
            </a:p>
          </p:txBody>
        </p:sp>
      </p:grpSp>
      <p:grpSp>
        <p:nvGrpSpPr>
          <p:cNvPr id="29" name="Group 28">
            <a:extLst>
              <a:ext uri="{FF2B5EF4-FFF2-40B4-BE49-F238E27FC236}">
                <a16:creationId xmlns:a16="http://schemas.microsoft.com/office/drawing/2014/main" id="{ABD37441-3B8D-432B-9607-F4D5267790DC}"/>
              </a:ext>
            </a:extLst>
          </p:cNvPr>
          <p:cNvGrpSpPr/>
          <p:nvPr/>
        </p:nvGrpSpPr>
        <p:grpSpPr>
          <a:xfrm>
            <a:off x="981576" y="625916"/>
            <a:ext cx="4494892" cy="5663089"/>
            <a:chOff x="989871" y="390033"/>
            <a:chExt cx="4494892" cy="5663089"/>
          </a:xfrm>
        </p:grpSpPr>
        <p:sp>
          <p:nvSpPr>
            <p:cNvPr id="10" name="Rectangle: Single Corner Snipped 9">
              <a:extLst>
                <a:ext uri="{FF2B5EF4-FFF2-40B4-BE49-F238E27FC236}">
                  <a16:creationId xmlns:a16="http://schemas.microsoft.com/office/drawing/2014/main" id="{4E1E7770-A142-4C35-869B-284CB4435E79}"/>
                </a:ext>
              </a:extLst>
            </p:cNvPr>
            <p:cNvSpPr/>
            <p:nvPr/>
          </p:nvSpPr>
          <p:spPr>
            <a:xfrm rot="21407722">
              <a:off x="989871" y="390033"/>
              <a:ext cx="4380412" cy="5663089"/>
            </a:xfrm>
            <a:prstGeom prst="snip1Rect">
              <a:avLst/>
            </a:prstGeom>
            <a:noFill/>
            <a:ln w="152400">
              <a:solidFill>
                <a:srgbClr val="5A8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2" name="Group 21">
              <a:extLst>
                <a:ext uri="{FF2B5EF4-FFF2-40B4-BE49-F238E27FC236}">
                  <a16:creationId xmlns:a16="http://schemas.microsoft.com/office/drawing/2014/main" id="{A4B8CEDF-D2A6-4B47-8D15-D439B9D76A5C}"/>
                </a:ext>
              </a:extLst>
            </p:cNvPr>
            <p:cNvGrpSpPr/>
            <p:nvPr/>
          </p:nvGrpSpPr>
          <p:grpSpPr>
            <a:xfrm>
              <a:off x="1027995" y="640985"/>
              <a:ext cx="4263476" cy="830997"/>
              <a:chOff x="978716" y="502930"/>
              <a:chExt cx="4263476" cy="830997"/>
            </a:xfrm>
          </p:grpSpPr>
          <p:sp>
            <p:nvSpPr>
              <p:cNvPr id="11" name="TextBox 10">
                <a:extLst>
                  <a:ext uri="{FF2B5EF4-FFF2-40B4-BE49-F238E27FC236}">
                    <a16:creationId xmlns:a16="http://schemas.microsoft.com/office/drawing/2014/main" id="{A4A265B5-6360-419F-8E29-3B8F7B7FCB0A}"/>
                  </a:ext>
                </a:extLst>
              </p:cNvPr>
              <p:cNvSpPr txBox="1"/>
              <p:nvPr/>
            </p:nvSpPr>
            <p:spPr>
              <a:xfrm rot="21369885">
                <a:off x="995750" y="502930"/>
                <a:ext cx="4246442" cy="830997"/>
              </a:xfrm>
              <a:prstGeom prst="rect">
                <a:avLst/>
              </a:prstGeom>
              <a:noFill/>
            </p:spPr>
            <p:txBody>
              <a:bodyPr wrap="square" rtlCol="0">
                <a:spAutoFit/>
              </a:bodyPr>
              <a:lstStyle/>
              <a:p>
                <a:r>
                  <a:rPr lang="en-GB" sz="1600" b="1" dirty="0">
                    <a:latin typeface="HelveticaNeue" panose="00000400000000000000" pitchFamily="2" charset="0"/>
                  </a:rPr>
                  <a:t>     Be direct </a:t>
                </a:r>
                <a:r>
                  <a:rPr lang="en-GB" sz="1600" dirty="0">
                    <a:latin typeface="HelveticaNeue" panose="00000400000000000000" pitchFamily="2" charset="0"/>
                  </a:rPr>
                  <a:t>– express your feelings </a:t>
                </a:r>
              </a:p>
              <a:p>
                <a:r>
                  <a:rPr lang="en-GB" sz="1600" dirty="0">
                    <a:latin typeface="HelveticaNeue" panose="00000400000000000000" pitchFamily="2" charset="0"/>
                  </a:rPr>
                  <a:t>without arguing or accusing, e.g. </a:t>
                </a:r>
              </a:p>
              <a:p>
                <a:r>
                  <a:rPr lang="en-GB" sz="1600" dirty="0">
                    <a:latin typeface="HelveticaNeue" panose="00000400000000000000" pitchFamily="2" charset="0"/>
                  </a:rPr>
                  <a:t>“I’m not ok with you sharing photos of me”</a:t>
                </a:r>
              </a:p>
            </p:txBody>
          </p:sp>
          <p:pic>
            <p:nvPicPr>
              <p:cNvPr id="12" name="Picture 11">
                <a:extLst>
                  <a:ext uri="{FF2B5EF4-FFF2-40B4-BE49-F238E27FC236}">
                    <a16:creationId xmlns:a16="http://schemas.microsoft.com/office/drawing/2014/main" id="{1887F959-544D-4D2E-B328-4C3E6D8829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44119">
                <a:off x="978716" y="678475"/>
                <a:ext cx="310750" cy="271837"/>
              </a:xfrm>
              <a:prstGeom prst="rect">
                <a:avLst/>
              </a:prstGeom>
            </p:spPr>
          </p:pic>
        </p:grpSp>
        <p:grpSp>
          <p:nvGrpSpPr>
            <p:cNvPr id="23" name="Group 22">
              <a:extLst>
                <a:ext uri="{FF2B5EF4-FFF2-40B4-BE49-F238E27FC236}">
                  <a16:creationId xmlns:a16="http://schemas.microsoft.com/office/drawing/2014/main" id="{02397E3B-9053-42DE-9549-2AB237E3BFFC}"/>
                </a:ext>
              </a:extLst>
            </p:cNvPr>
            <p:cNvGrpSpPr/>
            <p:nvPr/>
          </p:nvGrpSpPr>
          <p:grpSpPr>
            <a:xfrm>
              <a:off x="1021991" y="1601542"/>
              <a:ext cx="4267899" cy="830997"/>
              <a:chOff x="1021775" y="1369243"/>
              <a:chExt cx="4267899" cy="830997"/>
            </a:xfrm>
          </p:grpSpPr>
          <p:sp>
            <p:nvSpPr>
              <p:cNvPr id="16" name="TextBox 15">
                <a:extLst>
                  <a:ext uri="{FF2B5EF4-FFF2-40B4-BE49-F238E27FC236}">
                    <a16:creationId xmlns:a16="http://schemas.microsoft.com/office/drawing/2014/main" id="{1CC42A0D-3ABD-40EF-BC5A-A73D7EA44E3D}"/>
                  </a:ext>
                </a:extLst>
              </p:cNvPr>
              <p:cNvSpPr txBox="1"/>
              <p:nvPr/>
            </p:nvSpPr>
            <p:spPr>
              <a:xfrm rot="21369885">
                <a:off x="1021775" y="1369243"/>
                <a:ext cx="4267899" cy="830997"/>
              </a:xfrm>
              <a:prstGeom prst="rect">
                <a:avLst/>
              </a:prstGeom>
              <a:noFill/>
            </p:spPr>
            <p:txBody>
              <a:bodyPr wrap="square" rtlCol="0">
                <a:spAutoFit/>
              </a:bodyPr>
              <a:lstStyle/>
              <a:p>
                <a:r>
                  <a:rPr lang="en-GB" sz="1600" b="1" dirty="0">
                    <a:latin typeface="HelveticaNeue" panose="00000400000000000000" pitchFamily="2" charset="0"/>
                  </a:rPr>
                  <a:t>     Be honest </a:t>
                </a:r>
                <a:r>
                  <a:rPr lang="en-GB" sz="1600" dirty="0">
                    <a:latin typeface="HelveticaNeue" panose="00000400000000000000" pitchFamily="2" charset="0"/>
                  </a:rPr>
                  <a:t>– healthy relationships are built</a:t>
                </a:r>
              </a:p>
              <a:p>
                <a:r>
                  <a:rPr lang="en-GB" sz="1600" dirty="0">
                    <a:latin typeface="HelveticaNeue" panose="00000400000000000000" pitchFamily="2" charset="0"/>
                  </a:rPr>
                  <a:t>on trust and respect, e.g. “I feel uncomfortable when you ask for my passwords”</a:t>
                </a:r>
              </a:p>
            </p:txBody>
          </p:sp>
          <p:pic>
            <p:nvPicPr>
              <p:cNvPr id="17" name="Picture 16">
                <a:extLst>
                  <a:ext uri="{FF2B5EF4-FFF2-40B4-BE49-F238E27FC236}">
                    <a16:creationId xmlns:a16="http://schemas.microsoft.com/office/drawing/2014/main" id="{32557F9E-3B31-463A-98AA-58A28100E5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44119">
                <a:off x="1040105" y="1559780"/>
                <a:ext cx="310750" cy="271837"/>
              </a:xfrm>
              <a:prstGeom prst="rect">
                <a:avLst/>
              </a:prstGeom>
            </p:spPr>
          </p:pic>
        </p:grpSp>
        <p:grpSp>
          <p:nvGrpSpPr>
            <p:cNvPr id="24" name="Group 23">
              <a:extLst>
                <a:ext uri="{FF2B5EF4-FFF2-40B4-BE49-F238E27FC236}">
                  <a16:creationId xmlns:a16="http://schemas.microsoft.com/office/drawing/2014/main" id="{472C33A0-C26F-49EC-84CE-FE06B4EE10CA}"/>
                </a:ext>
              </a:extLst>
            </p:cNvPr>
            <p:cNvGrpSpPr/>
            <p:nvPr/>
          </p:nvGrpSpPr>
          <p:grpSpPr>
            <a:xfrm>
              <a:off x="1073059" y="2617572"/>
              <a:ext cx="4246442" cy="584775"/>
              <a:chOff x="1051442" y="2258387"/>
              <a:chExt cx="4246442" cy="584775"/>
            </a:xfrm>
          </p:grpSpPr>
          <p:sp>
            <p:nvSpPr>
              <p:cNvPr id="18" name="TextBox 17">
                <a:extLst>
                  <a:ext uri="{FF2B5EF4-FFF2-40B4-BE49-F238E27FC236}">
                    <a16:creationId xmlns:a16="http://schemas.microsoft.com/office/drawing/2014/main" id="{9024D660-5865-48D1-9380-F8831744EC7A}"/>
                  </a:ext>
                </a:extLst>
              </p:cNvPr>
              <p:cNvSpPr txBox="1"/>
              <p:nvPr/>
            </p:nvSpPr>
            <p:spPr>
              <a:xfrm rot="21369885">
                <a:off x="1051442" y="2258387"/>
                <a:ext cx="4246442" cy="584775"/>
              </a:xfrm>
              <a:prstGeom prst="rect">
                <a:avLst/>
              </a:prstGeom>
              <a:noFill/>
            </p:spPr>
            <p:txBody>
              <a:bodyPr wrap="square" rtlCol="0">
                <a:spAutoFit/>
              </a:bodyPr>
              <a:lstStyle/>
              <a:p>
                <a:r>
                  <a:rPr lang="en-GB" sz="1600" b="1" dirty="0">
                    <a:latin typeface="HelveticaNeue" panose="00000400000000000000" pitchFamily="2" charset="0"/>
                  </a:rPr>
                  <a:t>     Use humour </a:t>
                </a:r>
                <a:r>
                  <a:rPr lang="en-GB" sz="1600" dirty="0">
                    <a:latin typeface="HelveticaNeue" panose="00000400000000000000" pitchFamily="2" charset="0"/>
                  </a:rPr>
                  <a:t>– sometimes this can get your point across in a light-hearted way</a:t>
                </a:r>
              </a:p>
            </p:txBody>
          </p:sp>
          <p:pic>
            <p:nvPicPr>
              <p:cNvPr id="19" name="Picture 18">
                <a:extLst>
                  <a:ext uri="{FF2B5EF4-FFF2-40B4-BE49-F238E27FC236}">
                    <a16:creationId xmlns:a16="http://schemas.microsoft.com/office/drawing/2014/main" id="{EEBDCD45-85E7-4762-B3AA-ABFEF871B3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44119">
                <a:off x="1076241" y="2462629"/>
                <a:ext cx="310750" cy="271837"/>
              </a:xfrm>
              <a:prstGeom prst="rect">
                <a:avLst/>
              </a:prstGeom>
            </p:spPr>
          </p:pic>
        </p:grpSp>
        <p:grpSp>
          <p:nvGrpSpPr>
            <p:cNvPr id="25" name="Group 24">
              <a:extLst>
                <a:ext uri="{FF2B5EF4-FFF2-40B4-BE49-F238E27FC236}">
                  <a16:creationId xmlns:a16="http://schemas.microsoft.com/office/drawing/2014/main" id="{183AB657-8802-438D-962A-894DF448E292}"/>
                </a:ext>
              </a:extLst>
            </p:cNvPr>
            <p:cNvGrpSpPr/>
            <p:nvPr/>
          </p:nvGrpSpPr>
          <p:grpSpPr>
            <a:xfrm>
              <a:off x="1183370" y="3397980"/>
              <a:ext cx="4250931" cy="1323439"/>
              <a:chOff x="1140093" y="2935259"/>
              <a:chExt cx="4250931" cy="1323439"/>
            </a:xfrm>
          </p:grpSpPr>
          <p:sp>
            <p:nvSpPr>
              <p:cNvPr id="20" name="TextBox 19">
                <a:extLst>
                  <a:ext uri="{FF2B5EF4-FFF2-40B4-BE49-F238E27FC236}">
                    <a16:creationId xmlns:a16="http://schemas.microsoft.com/office/drawing/2014/main" id="{42E85FE6-EF15-4DC1-8536-B07AA7972183}"/>
                  </a:ext>
                </a:extLst>
              </p:cNvPr>
              <p:cNvSpPr txBox="1"/>
              <p:nvPr/>
            </p:nvSpPr>
            <p:spPr>
              <a:xfrm rot="21369885">
                <a:off x="1144582" y="2935259"/>
                <a:ext cx="4246442" cy="1323439"/>
              </a:xfrm>
              <a:prstGeom prst="rect">
                <a:avLst/>
              </a:prstGeom>
              <a:noFill/>
            </p:spPr>
            <p:txBody>
              <a:bodyPr wrap="square" rtlCol="0">
                <a:spAutoFit/>
              </a:bodyPr>
              <a:lstStyle/>
              <a:p>
                <a:r>
                  <a:rPr lang="en-GB" sz="1600" b="1" dirty="0">
                    <a:latin typeface="HelveticaNeue" panose="00000400000000000000" pitchFamily="2" charset="0"/>
                  </a:rPr>
                  <a:t>     Give a reason </a:t>
                </a:r>
                <a:r>
                  <a:rPr lang="en-GB" sz="1600" dirty="0">
                    <a:latin typeface="HelveticaNeue" panose="00000400000000000000" pitchFamily="2" charset="0"/>
                  </a:rPr>
                  <a:t>– in healthy relationships, each person can see things from the other’s point of view, e.g. “I can’t always reply after 10:30pm because I’m not allowed my phone in my room”</a:t>
                </a:r>
              </a:p>
            </p:txBody>
          </p:sp>
          <p:pic>
            <p:nvPicPr>
              <p:cNvPr id="21" name="Picture 20">
                <a:extLst>
                  <a:ext uri="{FF2B5EF4-FFF2-40B4-BE49-F238E27FC236}">
                    <a16:creationId xmlns:a16="http://schemas.microsoft.com/office/drawing/2014/main" id="{66C20815-5830-4283-A0DE-42AB65CA6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44119">
                <a:off x="1140093" y="3127109"/>
                <a:ext cx="310750" cy="271837"/>
              </a:xfrm>
              <a:prstGeom prst="rect">
                <a:avLst/>
              </a:prstGeom>
            </p:spPr>
          </p:pic>
        </p:grpSp>
        <p:grpSp>
          <p:nvGrpSpPr>
            <p:cNvPr id="28" name="Group 27">
              <a:extLst>
                <a:ext uri="{FF2B5EF4-FFF2-40B4-BE49-F238E27FC236}">
                  <a16:creationId xmlns:a16="http://schemas.microsoft.com/office/drawing/2014/main" id="{1091C330-02D6-4E32-83E1-344735292556}"/>
                </a:ext>
              </a:extLst>
            </p:cNvPr>
            <p:cNvGrpSpPr/>
            <p:nvPr/>
          </p:nvGrpSpPr>
          <p:grpSpPr>
            <a:xfrm>
              <a:off x="1238321" y="4892968"/>
              <a:ext cx="4246442" cy="830997"/>
              <a:chOff x="1278897" y="5405157"/>
              <a:chExt cx="4246442" cy="830997"/>
            </a:xfrm>
          </p:grpSpPr>
          <p:sp>
            <p:nvSpPr>
              <p:cNvPr id="26" name="TextBox 25">
                <a:extLst>
                  <a:ext uri="{FF2B5EF4-FFF2-40B4-BE49-F238E27FC236}">
                    <a16:creationId xmlns:a16="http://schemas.microsoft.com/office/drawing/2014/main" id="{A9F08AC5-F788-4FAF-8DAE-E179C0991912}"/>
                  </a:ext>
                </a:extLst>
              </p:cNvPr>
              <p:cNvSpPr txBox="1"/>
              <p:nvPr/>
            </p:nvSpPr>
            <p:spPr>
              <a:xfrm rot="21369885">
                <a:off x="1278897" y="5405157"/>
                <a:ext cx="4246442" cy="830997"/>
              </a:xfrm>
              <a:prstGeom prst="rect">
                <a:avLst/>
              </a:prstGeom>
              <a:noFill/>
            </p:spPr>
            <p:txBody>
              <a:bodyPr wrap="square" rtlCol="0">
                <a:spAutoFit/>
              </a:bodyPr>
              <a:lstStyle/>
              <a:p>
                <a:r>
                  <a:rPr lang="en-GB" sz="1600" b="1" dirty="0">
                    <a:latin typeface="HelveticaNeue" panose="00000400000000000000" pitchFamily="2" charset="0"/>
                  </a:rPr>
                  <a:t>     Tell someone </a:t>
                </a:r>
                <a:r>
                  <a:rPr lang="en-GB" sz="1600" dirty="0">
                    <a:latin typeface="HelveticaNeue" panose="00000400000000000000" pitchFamily="2" charset="0"/>
                  </a:rPr>
                  <a:t>– if you are ever having a difficult time online, ask a trusted friend or adult for advice on how to handle the situation</a:t>
                </a:r>
              </a:p>
            </p:txBody>
          </p:sp>
          <p:pic>
            <p:nvPicPr>
              <p:cNvPr id="27" name="Picture 26">
                <a:extLst>
                  <a:ext uri="{FF2B5EF4-FFF2-40B4-BE49-F238E27FC236}">
                    <a16:creationId xmlns:a16="http://schemas.microsoft.com/office/drawing/2014/main" id="{3ECB18B3-2402-46EC-B48C-A552A8A62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44119">
                <a:off x="1301469" y="5567270"/>
                <a:ext cx="310750" cy="271837"/>
              </a:xfrm>
              <a:prstGeom prst="rect">
                <a:avLst/>
              </a:prstGeom>
            </p:spPr>
          </p:pic>
        </p:grpSp>
      </p:grpSp>
    </p:spTree>
    <p:extLst>
      <p:ext uri="{BB962C8B-B14F-4D97-AF65-F5344CB8AC3E}">
        <p14:creationId xmlns:p14="http://schemas.microsoft.com/office/powerpoint/2010/main" val="131594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E654718-C172-4A1E-B1FF-22B71F4D4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830" y="3860007"/>
            <a:ext cx="8452339" cy="1938130"/>
          </a:xfrm>
          <a:prstGeom prst="rect">
            <a:avLst/>
          </a:prstGeom>
        </p:spPr>
      </p:pic>
      <p:pic>
        <p:nvPicPr>
          <p:cNvPr id="13" name="Picture 12">
            <a:extLst>
              <a:ext uri="{FF2B5EF4-FFF2-40B4-BE49-F238E27FC236}">
                <a16:creationId xmlns:a16="http://schemas.microsoft.com/office/drawing/2014/main" id="{5A442C20-4DA1-4A2B-89E3-AA3BA3CBAA78}"/>
              </a:ext>
            </a:extLst>
          </p:cNvPr>
          <p:cNvPicPr>
            <a:picLocks noChangeAspect="1"/>
          </p:cNvPicPr>
          <p:nvPr/>
        </p:nvPicPr>
        <p:blipFill rotWithShape="1">
          <a:blip r:embed="rId3">
            <a:extLst>
              <a:ext uri="{28A0092B-C50C-407E-A947-70E740481C1C}">
                <a14:useLocalDpi xmlns:a14="http://schemas.microsoft.com/office/drawing/2010/main" val="0"/>
              </a:ext>
            </a:extLst>
          </a:blip>
          <a:srcRect t="9847" b="16090"/>
          <a:stretch/>
        </p:blipFill>
        <p:spPr>
          <a:xfrm>
            <a:off x="627040" y="1277339"/>
            <a:ext cx="1156567" cy="2247901"/>
          </a:xfrm>
          <a:prstGeom prst="rect">
            <a:avLst/>
          </a:prstGeom>
        </p:spPr>
      </p:pic>
      <p:sp>
        <p:nvSpPr>
          <p:cNvPr id="4" name="Rectangle 3">
            <a:extLst>
              <a:ext uri="{FF2B5EF4-FFF2-40B4-BE49-F238E27FC236}">
                <a16:creationId xmlns:a16="http://schemas.microsoft.com/office/drawing/2014/main" id="{CBF3DCAE-F330-44DA-BB8F-B1C658C28290}"/>
              </a:ext>
            </a:extLst>
          </p:cNvPr>
          <p:cNvSpPr/>
          <p:nvPr/>
        </p:nvSpPr>
        <p:spPr>
          <a:xfrm>
            <a:off x="638660" y="4292128"/>
            <a:ext cx="6214604" cy="954107"/>
          </a:xfrm>
          <a:prstGeom prst="rect">
            <a:avLst/>
          </a:prstGeom>
        </p:spPr>
        <p:txBody>
          <a:bodyPr wrap="square">
            <a:spAutoFit/>
          </a:bodyPr>
          <a:lstStyle/>
          <a:p>
            <a:r>
              <a:rPr lang="en-GB" sz="2800" dirty="0">
                <a:solidFill>
                  <a:schemeClr val="bg1"/>
                </a:solidFill>
                <a:latin typeface="HelveticaNeue" panose="00000400000000000000" pitchFamily="2" charset="0"/>
              </a:rPr>
              <a:t>Task: Match the online myths to the offline reality. </a:t>
            </a:r>
            <a:endParaRPr lang="en-GB" sz="2800" b="1" dirty="0">
              <a:solidFill>
                <a:schemeClr val="bg1"/>
              </a:solidFill>
              <a:latin typeface="HelveticaNeue" panose="00000400000000000000" pitchFamily="2" charset="0"/>
            </a:endParaRPr>
          </a:p>
        </p:txBody>
      </p:sp>
      <p:pic>
        <p:nvPicPr>
          <p:cNvPr id="9" name="Picture 8">
            <a:extLst>
              <a:ext uri="{FF2B5EF4-FFF2-40B4-BE49-F238E27FC236}">
                <a16:creationId xmlns:a16="http://schemas.microsoft.com/office/drawing/2014/main" id="{3C7D6157-FD5A-4C35-9A6D-143E9B5905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3891" y="4172647"/>
            <a:ext cx="1015985" cy="1015985"/>
          </a:xfrm>
          <a:prstGeom prst="rect">
            <a:avLst/>
          </a:prstGeom>
        </p:spPr>
      </p:pic>
      <p:sp>
        <p:nvSpPr>
          <p:cNvPr id="10" name="Rectangle 9">
            <a:extLst>
              <a:ext uri="{FF2B5EF4-FFF2-40B4-BE49-F238E27FC236}">
                <a16:creationId xmlns:a16="http://schemas.microsoft.com/office/drawing/2014/main" id="{EEF94243-5B70-4AD4-96D3-8BFAB57EC433}"/>
              </a:ext>
            </a:extLst>
          </p:cNvPr>
          <p:cNvSpPr/>
          <p:nvPr/>
        </p:nvSpPr>
        <p:spPr>
          <a:xfrm>
            <a:off x="6538738" y="5043853"/>
            <a:ext cx="1906291" cy="523220"/>
          </a:xfrm>
          <a:prstGeom prst="rect">
            <a:avLst/>
          </a:prstGeom>
        </p:spPr>
        <p:txBody>
          <a:bodyPr wrap="none">
            <a:spAutoFit/>
          </a:bodyPr>
          <a:lstStyle/>
          <a:p>
            <a:r>
              <a:rPr lang="en-GB" sz="2800" b="1" dirty="0">
                <a:latin typeface="HelveticaNeue" panose="00000400000000000000" pitchFamily="2" charset="0"/>
              </a:rPr>
              <a:t>10 minutes</a:t>
            </a:r>
          </a:p>
        </p:txBody>
      </p:sp>
      <p:sp>
        <p:nvSpPr>
          <p:cNvPr id="7" name="TextBox 6">
            <a:extLst>
              <a:ext uri="{FF2B5EF4-FFF2-40B4-BE49-F238E27FC236}">
                <a16:creationId xmlns:a16="http://schemas.microsoft.com/office/drawing/2014/main" id="{8FCE1739-1951-4514-800A-20D672106BC2}"/>
              </a:ext>
            </a:extLst>
          </p:cNvPr>
          <p:cNvSpPr txBox="1"/>
          <p:nvPr/>
        </p:nvSpPr>
        <p:spPr>
          <a:xfrm>
            <a:off x="1803882" y="2500674"/>
            <a:ext cx="2489595" cy="1015663"/>
          </a:xfrm>
          <a:prstGeom prst="rect">
            <a:avLst/>
          </a:prstGeom>
          <a:noFill/>
        </p:spPr>
        <p:txBody>
          <a:bodyPr wrap="square" rtlCol="0">
            <a:spAutoFit/>
          </a:bodyPr>
          <a:lstStyle/>
          <a:p>
            <a:r>
              <a:rPr lang="en-GB" sz="6000" dirty="0">
                <a:latin typeface="HelveticaNeue" panose="00000400000000000000" pitchFamily="2" charset="0"/>
              </a:rPr>
              <a:t>Reality</a:t>
            </a:r>
          </a:p>
        </p:txBody>
      </p:sp>
      <p:sp>
        <p:nvSpPr>
          <p:cNvPr id="8" name="Rectangle 7">
            <a:extLst>
              <a:ext uri="{FF2B5EF4-FFF2-40B4-BE49-F238E27FC236}">
                <a16:creationId xmlns:a16="http://schemas.microsoft.com/office/drawing/2014/main" id="{02B1B458-89E0-47C2-B505-D28863DC2FEE}"/>
              </a:ext>
            </a:extLst>
          </p:cNvPr>
          <p:cNvSpPr/>
          <p:nvPr/>
        </p:nvSpPr>
        <p:spPr>
          <a:xfrm>
            <a:off x="1266302" y="992123"/>
            <a:ext cx="2452916" cy="769441"/>
          </a:xfrm>
          <a:prstGeom prst="rect">
            <a:avLst/>
          </a:prstGeom>
        </p:spPr>
        <p:txBody>
          <a:bodyPr wrap="none">
            <a:spAutoFit/>
          </a:bodyPr>
          <a:lstStyle/>
          <a:p>
            <a:r>
              <a:rPr lang="en-GB" sz="4400" dirty="0">
                <a:latin typeface="HelveticaNeue" panose="00000400000000000000" pitchFamily="2" charset="0"/>
              </a:rPr>
              <a:t>Activity C</a:t>
            </a:r>
          </a:p>
        </p:txBody>
      </p:sp>
      <p:sp>
        <p:nvSpPr>
          <p:cNvPr id="14" name="Rectangle 13">
            <a:extLst>
              <a:ext uri="{FF2B5EF4-FFF2-40B4-BE49-F238E27FC236}">
                <a16:creationId xmlns:a16="http://schemas.microsoft.com/office/drawing/2014/main" id="{33E08A27-06EB-407E-AEF0-57A24756958B}"/>
              </a:ext>
            </a:extLst>
          </p:cNvPr>
          <p:cNvSpPr/>
          <p:nvPr/>
        </p:nvSpPr>
        <p:spPr>
          <a:xfrm>
            <a:off x="1439236" y="1650302"/>
            <a:ext cx="2762295" cy="1015663"/>
          </a:xfrm>
          <a:prstGeom prst="rect">
            <a:avLst/>
          </a:prstGeom>
        </p:spPr>
        <p:txBody>
          <a:bodyPr wrap="none">
            <a:spAutoFit/>
          </a:bodyPr>
          <a:lstStyle/>
          <a:p>
            <a:r>
              <a:rPr lang="en-GB" sz="6000" dirty="0">
                <a:latin typeface="HelveticaNeue" panose="00000400000000000000" pitchFamily="2" charset="0"/>
              </a:rPr>
              <a:t>Myth vs</a:t>
            </a:r>
          </a:p>
        </p:txBody>
      </p:sp>
      <p:grpSp>
        <p:nvGrpSpPr>
          <p:cNvPr id="12" name="Group 11">
            <a:extLst>
              <a:ext uri="{FF2B5EF4-FFF2-40B4-BE49-F238E27FC236}">
                <a16:creationId xmlns:a16="http://schemas.microsoft.com/office/drawing/2014/main" id="{D9BA2317-E441-471C-85F3-DA8584AFE2E2}"/>
              </a:ext>
            </a:extLst>
          </p:cNvPr>
          <p:cNvGrpSpPr/>
          <p:nvPr/>
        </p:nvGrpSpPr>
        <p:grpSpPr>
          <a:xfrm>
            <a:off x="4850525" y="991750"/>
            <a:ext cx="3109109" cy="2247840"/>
            <a:chOff x="4531414" y="1131871"/>
            <a:chExt cx="3614702" cy="2505381"/>
          </a:xfrm>
        </p:grpSpPr>
        <p:pic>
          <p:nvPicPr>
            <p:cNvPr id="6" name="Picture 5">
              <a:extLst>
                <a:ext uri="{FF2B5EF4-FFF2-40B4-BE49-F238E27FC236}">
                  <a16:creationId xmlns:a16="http://schemas.microsoft.com/office/drawing/2014/main" id="{5429C6CC-AA34-4087-8715-6591605BA3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1414" y="1131871"/>
              <a:ext cx="2612274" cy="2505381"/>
            </a:xfrm>
            <a:prstGeom prst="rect">
              <a:avLst/>
            </a:prstGeom>
          </p:spPr>
        </p:pic>
        <p:pic>
          <p:nvPicPr>
            <p:cNvPr id="3" name="Picture 2">
              <a:extLst>
                <a:ext uri="{FF2B5EF4-FFF2-40B4-BE49-F238E27FC236}">
                  <a16:creationId xmlns:a16="http://schemas.microsoft.com/office/drawing/2014/main" id="{0555D9CC-6E4F-4B9F-8DB2-AE98CA6E97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9469" y="1469225"/>
              <a:ext cx="1959775" cy="1959775"/>
            </a:xfrm>
            <a:prstGeom prst="rect">
              <a:avLst/>
            </a:prstGeom>
          </p:spPr>
        </p:pic>
        <p:pic>
          <p:nvPicPr>
            <p:cNvPr id="11" name="Picture 10">
              <a:extLst>
                <a:ext uri="{FF2B5EF4-FFF2-40B4-BE49-F238E27FC236}">
                  <a16:creationId xmlns:a16="http://schemas.microsoft.com/office/drawing/2014/main" id="{6AAA6142-42BE-4BEB-9855-00B3C0D495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9535" y="1908251"/>
              <a:ext cx="389709" cy="389709"/>
            </a:xfrm>
            <a:prstGeom prst="rect">
              <a:avLst/>
            </a:prstGeom>
          </p:spPr>
        </p:pic>
        <p:pic>
          <p:nvPicPr>
            <p:cNvPr id="1026" name="Picture 2" descr="https://static.thenounproject.com/png/1676498-200.png">
              <a:extLst>
                <a:ext uri="{FF2B5EF4-FFF2-40B4-BE49-F238E27FC236}">
                  <a16:creationId xmlns:a16="http://schemas.microsoft.com/office/drawing/2014/main" id="{22BCCAF6-640B-4FC4-8E95-D80C31D786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80443" y="2491433"/>
              <a:ext cx="565673" cy="565673"/>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a:extLst>
              <a:ext uri="{FF2B5EF4-FFF2-40B4-BE49-F238E27FC236}">
                <a16:creationId xmlns:a16="http://schemas.microsoft.com/office/drawing/2014/main" id="{F1E3C68C-4228-4DC3-85FF-DB402A4EF168}"/>
              </a:ext>
            </a:extLst>
          </p:cNvPr>
          <p:cNvPicPr>
            <a:picLocks noChangeAspect="1"/>
          </p:cNvPicPr>
          <p:nvPr/>
        </p:nvPicPr>
        <p:blipFill rotWithShape="1">
          <a:blip r:embed="rId9">
            <a:extLst>
              <a:ext uri="{28A0092B-C50C-407E-A947-70E740481C1C}">
                <a14:useLocalDpi xmlns:a14="http://schemas.microsoft.com/office/drawing/2010/main" val="0"/>
              </a:ext>
            </a:extLst>
          </a:blip>
          <a:srcRect r="8974"/>
          <a:stretch/>
        </p:blipFill>
        <p:spPr>
          <a:xfrm>
            <a:off x="4659086" y="6210867"/>
            <a:ext cx="4484914" cy="405369"/>
          </a:xfrm>
          <a:prstGeom prst="rect">
            <a:avLst/>
          </a:prstGeom>
        </p:spPr>
      </p:pic>
      <p:sp>
        <p:nvSpPr>
          <p:cNvPr id="16" name="Rectangle 15">
            <a:extLst>
              <a:ext uri="{FF2B5EF4-FFF2-40B4-BE49-F238E27FC236}">
                <a16:creationId xmlns:a16="http://schemas.microsoft.com/office/drawing/2014/main" id="{2118A1BF-AC50-4E6B-A13A-93CF4ACA5337}"/>
              </a:ext>
            </a:extLst>
          </p:cNvPr>
          <p:cNvSpPr/>
          <p:nvPr/>
        </p:nvSpPr>
        <p:spPr>
          <a:xfrm>
            <a:off x="4824546" y="6238765"/>
            <a:ext cx="4415247"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a:solidFill>
                  <a:schemeClr val="bg1"/>
                </a:solidFill>
                <a:latin typeface="HelveticaNeue" panose="00000400000000000000" pitchFamily="2" charset="0"/>
              </a:rPr>
              <a:t>Refer to page 43 of the guidance for full details</a:t>
            </a:r>
            <a:endParaRPr lang="en-GB" sz="1600" b="1" dirty="0">
              <a:solidFill>
                <a:schemeClr val="bg1"/>
              </a:solidFill>
              <a:latin typeface="Helvetica Neue" pitchFamily="50" charset="0"/>
            </a:endParaRPr>
          </a:p>
        </p:txBody>
      </p:sp>
    </p:spTree>
    <p:extLst>
      <p:ext uri="{BB962C8B-B14F-4D97-AF65-F5344CB8AC3E}">
        <p14:creationId xmlns:p14="http://schemas.microsoft.com/office/powerpoint/2010/main" val="127654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519AA6-1F74-4376-B643-A1857235DF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22713"/>
            <a:ext cx="4358451" cy="1093078"/>
          </a:xfrm>
          <a:prstGeom prst="rect">
            <a:avLst/>
          </a:prstGeom>
        </p:spPr>
      </p:pic>
      <p:sp>
        <p:nvSpPr>
          <p:cNvPr id="5" name="TextBox 4">
            <a:extLst>
              <a:ext uri="{FF2B5EF4-FFF2-40B4-BE49-F238E27FC236}">
                <a16:creationId xmlns:a16="http://schemas.microsoft.com/office/drawing/2014/main" id="{5E582E9E-2566-45F6-BAF6-7930F83E78DF}"/>
              </a:ext>
            </a:extLst>
          </p:cNvPr>
          <p:cNvSpPr txBox="1"/>
          <p:nvPr/>
        </p:nvSpPr>
        <p:spPr>
          <a:xfrm>
            <a:off x="920751" y="1754203"/>
            <a:ext cx="8443521" cy="707886"/>
          </a:xfrm>
          <a:prstGeom prst="rect">
            <a:avLst/>
          </a:prstGeom>
          <a:noFill/>
        </p:spPr>
        <p:txBody>
          <a:bodyPr wrap="square" rtlCol="0">
            <a:spAutoFit/>
          </a:bodyPr>
          <a:lstStyle/>
          <a:p>
            <a:r>
              <a:rPr lang="en-GB" sz="2000" dirty="0">
                <a:latin typeface="HelveticaNeue" panose="00000400000000000000" pitchFamily="2" charset="0"/>
              </a:rPr>
              <a:t>Students will understand the key components of a healthy relationship online. </a:t>
            </a:r>
          </a:p>
        </p:txBody>
      </p:sp>
      <p:sp>
        <p:nvSpPr>
          <p:cNvPr id="9" name="TextBox 8">
            <a:extLst>
              <a:ext uri="{FF2B5EF4-FFF2-40B4-BE49-F238E27FC236}">
                <a16:creationId xmlns:a16="http://schemas.microsoft.com/office/drawing/2014/main" id="{1721BB16-A0B2-460E-AE69-7E0DC9CF7849}"/>
              </a:ext>
            </a:extLst>
          </p:cNvPr>
          <p:cNvSpPr txBox="1"/>
          <p:nvPr/>
        </p:nvSpPr>
        <p:spPr>
          <a:xfrm>
            <a:off x="920750" y="2904495"/>
            <a:ext cx="8443521" cy="400110"/>
          </a:xfrm>
          <a:prstGeom prst="rect">
            <a:avLst/>
          </a:prstGeom>
          <a:noFill/>
        </p:spPr>
        <p:txBody>
          <a:bodyPr wrap="square" rtlCol="0">
            <a:spAutoFit/>
          </a:bodyPr>
          <a:lstStyle/>
          <a:p>
            <a:r>
              <a:rPr lang="en-GB" sz="2000" dirty="0">
                <a:latin typeface="HelveticaNeue" panose="00000400000000000000" pitchFamily="2" charset="0"/>
              </a:rPr>
              <a:t>Students will recognise the signs of an unhealthy relationship online.</a:t>
            </a:r>
          </a:p>
        </p:txBody>
      </p:sp>
      <p:sp>
        <p:nvSpPr>
          <p:cNvPr id="12" name="TextBox 11">
            <a:extLst>
              <a:ext uri="{FF2B5EF4-FFF2-40B4-BE49-F238E27FC236}">
                <a16:creationId xmlns:a16="http://schemas.microsoft.com/office/drawing/2014/main" id="{7E838EDF-D4DB-4BF9-86F5-F1337EF3DE4C}"/>
              </a:ext>
            </a:extLst>
          </p:cNvPr>
          <p:cNvSpPr txBox="1"/>
          <p:nvPr/>
        </p:nvSpPr>
        <p:spPr>
          <a:xfrm>
            <a:off x="877514" y="3908665"/>
            <a:ext cx="8443521" cy="707886"/>
          </a:xfrm>
          <a:prstGeom prst="rect">
            <a:avLst/>
          </a:prstGeom>
          <a:noFill/>
        </p:spPr>
        <p:txBody>
          <a:bodyPr wrap="square" rtlCol="0">
            <a:spAutoFit/>
          </a:bodyPr>
          <a:lstStyle/>
          <a:p>
            <a:r>
              <a:rPr lang="en-GB" sz="2000" dirty="0">
                <a:latin typeface="HelveticaNeue" panose="00000400000000000000" pitchFamily="2" charset="0"/>
              </a:rPr>
              <a:t>Students will explore misconceptions about what is ‘normal’ behaviour in healthy relationships online.</a:t>
            </a:r>
          </a:p>
        </p:txBody>
      </p:sp>
      <p:sp>
        <p:nvSpPr>
          <p:cNvPr id="15" name="TextBox 14">
            <a:extLst>
              <a:ext uri="{FF2B5EF4-FFF2-40B4-BE49-F238E27FC236}">
                <a16:creationId xmlns:a16="http://schemas.microsoft.com/office/drawing/2014/main" id="{EA7D4DB7-092E-407F-8A92-188805CD797A}"/>
              </a:ext>
            </a:extLst>
          </p:cNvPr>
          <p:cNvSpPr txBox="1"/>
          <p:nvPr/>
        </p:nvSpPr>
        <p:spPr>
          <a:xfrm>
            <a:off x="877514" y="4970075"/>
            <a:ext cx="8443521" cy="707886"/>
          </a:xfrm>
          <a:prstGeom prst="rect">
            <a:avLst/>
          </a:prstGeom>
          <a:noFill/>
        </p:spPr>
        <p:txBody>
          <a:bodyPr wrap="square" rtlCol="0">
            <a:spAutoFit/>
          </a:bodyPr>
          <a:lstStyle/>
          <a:p>
            <a:r>
              <a:rPr lang="en-GB" sz="2000" dirty="0">
                <a:latin typeface="HelveticaNeue" panose="00000400000000000000" pitchFamily="2" charset="0"/>
              </a:rPr>
              <a:t>Students will know where to go for help and advice on healthy </a:t>
            </a:r>
          </a:p>
          <a:p>
            <a:r>
              <a:rPr lang="en-GB" sz="2000" dirty="0">
                <a:latin typeface="HelveticaNeue" panose="00000400000000000000" pitchFamily="2" charset="0"/>
              </a:rPr>
              <a:t>Relationships.</a:t>
            </a:r>
          </a:p>
        </p:txBody>
      </p:sp>
      <p:pic>
        <p:nvPicPr>
          <p:cNvPr id="18" name="Picture 17">
            <a:extLst>
              <a:ext uri="{FF2B5EF4-FFF2-40B4-BE49-F238E27FC236}">
                <a16:creationId xmlns:a16="http://schemas.microsoft.com/office/drawing/2014/main" id="{DCE78D7C-D072-4754-B1A6-122040D0B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30" y="1944070"/>
            <a:ext cx="447984" cy="391886"/>
          </a:xfrm>
          <a:prstGeom prst="rect">
            <a:avLst/>
          </a:prstGeom>
        </p:spPr>
      </p:pic>
      <p:pic>
        <p:nvPicPr>
          <p:cNvPr id="19" name="Picture 18">
            <a:extLst>
              <a:ext uri="{FF2B5EF4-FFF2-40B4-BE49-F238E27FC236}">
                <a16:creationId xmlns:a16="http://schemas.microsoft.com/office/drawing/2014/main" id="{AE843B5D-B638-42E7-A003-D4CFBE18C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30" y="2963251"/>
            <a:ext cx="447984" cy="391886"/>
          </a:xfrm>
          <a:prstGeom prst="rect">
            <a:avLst/>
          </a:prstGeom>
        </p:spPr>
      </p:pic>
      <p:pic>
        <p:nvPicPr>
          <p:cNvPr id="20" name="Picture 19">
            <a:extLst>
              <a:ext uri="{FF2B5EF4-FFF2-40B4-BE49-F238E27FC236}">
                <a16:creationId xmlns:a16="http://schemas.microsoft.com/office/drawing/2014/main" id="{8952B654-2608-48D4-963F-4A4416093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30" y="3960919"/>
            <a:ext cx="447984" cy="391886"/>
          </a:xfrm>
          <a:prstGeom prst="rect">
            <a:avLst/>
          </a:prstGeom>
        </p:spPr>
      </p:pic>
      <p:pic>
        <p:nvPicPr>
          <p:cNvPr id="21" name="Picture 20">
            <a:extLst>
              <a:ext uri="{FF2B5EF4-FFF2-40B4-BE49-F238E27FC236}">
                <a16:creationId xmlns:a16="http://schemas.microsoft.com/office/drawing/2014/main" id="{CAE2E2D6-C52D-49A7-87D8-AD2E807BD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30" y="5115349"/>
            <a:ext cx="447984" cy="391886"/>
          </a:xfrm>
          <a:prstGeom prst="rect">
            <a:avLst/>
          </a:prstGeom>
        </p:spPr>
      </p:pic>
    </p:spTree>
    <p:extLst>
      <p:ext uri="{BB962C8B-B14F-4D97-AF65-F5344CB8AC3E}">
        <p14:creationId xmlns:p14="http://schemas.microsoft.com/office/powerpoint/2010/main" val="2874800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 name="Group 178">
            <a:extLst>
              <a:ext uri="{FF2B5EF4-FFF2-40B4-BE49-F238E27FC236}">
                <a16:creationId xmlns:a16="http://schemas.microsoft.com/office/drawing/2014/main" id="{8FA0E85A-31B9-4BD4-9E48-AD1C80A4E0A7}"/>
              </a:ext>
            </a:extLst>
          </p:cNvPr>
          <p:cNvGrpSpPr/>
          <p:nvPr/>
        </p:nvGrpSpPr>
        <p:grpSpPr>
          <a:xfrm>
            <a:off x="3433568" y="6336712"/>
            <a:ext cx="2762665" cy="509973"/>
            <a:chOff x="5251611" y="5766897"/>
            <a:chExt cx="2144326" cy="509973"/>
          </a:xfrm>
        </p:grpSpPr>
        <p:pic>
          <p:nvPicPr>
            <p:cNvPr id="180" name="Picture 179">
              <a:extLst>
                <a:ext uri="{FF2B5EF4-FFF2-40B4-BE49-F238E27FC236}">
                  <a16:creationId xmlns:a16="http://schemas.microsoft.com/office/drawing/2014/main" id="{7112E07A-5AFC-4999-A408-5E52DEE20573}"/>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1408047">
              <a:off x="5251611" y="5766897"/>
              <a:ext cx="2144326" cy="509973"/>
            </a:xfrm>
            <a:prstGeom prst="rect">
              <a:avLst/>
            </a:prstGeom>
          </p:spPr>
        </p:pic>
        <p:sp>
          <p:nvSpPr>
            <p:cNvPr id="181" name="Rectangle 180">
              <a:extLst>
                <a:ext uri="{FF2B5EF4-FFF2-40B4-BE49-F238E27FC236}">
                  <a16:creationId xmlns:a16="http://schemas.microsoft.com/office/drawing/2014/main" id="{216CA880-E9DA-4B73-93CD-DA39838A5BAC}"/>
                </a:ext>
              </a:extLst>
            </p:cNvPr>
            <p:cNvSpPr/>
            <p:nvPr/>
          </p:nvSpPr>
          <p:spPr>
            <a:xfrm rot="21408047">
              <a:off x="5262227" y="5786213"/>
              <a:ext cx="2119609" cy="430887"/>
            </a:xfrm>
            <a:prstGeom prst="rect">
              <a:avLst/>
            </a:prstGeom>
          </p:spPr>
          <p:txBody>
            <a:bodyPr wrap="square">
              <a:spAutoFit/>
            </a:bodyPr>
            <a:lstStyle/>
            <a:p>
              <a:r>
                <a:rPr lang="en-GB" sz="1100" dirty="0">
                  <a:latin typeface="HelveticaNeue" panose="00000400000000000000" pitchFamily="2" charset="0"/>
                </a:rPr>
                <a:t>If you don’t have many likes or followers it doesn’t mean you are not appreciated…</a:t>
              </a:r>
            </a:p>
          </p:txBody>
        </p:sp>
      </p:grpSp>
      <p:grpSp>
        <p:nvGrpSpPr>
          <p:cNvPr id="46" name="Group 45">
            <a:extLst>
              <a:ext uri="{FF2B5EF4-FFF2-40B4-BE49-F238E27FC236}">
                <a16:creationId xmlns:a16="http://schemas.microsoft.com/office/drawing/2014/main" id="{F35A7A90-F90C-4741-BA18-A1D7CA48994B}"/>
              </a:ext>
            </a:extLst>
          </p:cNvPr>
          <p:cNvGrpSpPr/>
          <p:nvPr/>
        </p:nvGrpSpPr>
        <p:grpSpPr>
          <a:xfrm rot="21408047">
            <a:off x="4094949" y="101211"/>
            <a:ext cx="2419397" cy="646021"/>
            <a:chOff x="363204" y="2459935"/>
            <a:chExt cx="8492647" cy="1938130"/>
          </a:xfrm>
        </p:grpSpPr>
        <p:pic>
          <p:nvPicPr>
            <p:cNvPr id="47" name="Picture 46">
              <a:extLst>
                <a:ext uri="{FF2B5EF4-FFF2-40B4-BE49-F238E27FC236}">
                  <a16:creationId xmlns:a16="http://schemas.microsoft.com/office/drawing/2014/main" id="{F138FE18-FCD0-46F1-AAF6-C7A43B588940}"/>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3414" y="2459935"/>
              <a:ext cx="8452339" cy="1938130"/>
            </a:xfrm>
            <a:prstGeom prst="rect">
              <a:avLst/>
            </a:prstGeom>
          </p:spPr>
        </p:pic>
        <p:sp>
          <p:nvSpPr>
            <p:cNvPr id="48" name="Rectangle 47">
              <a:extLst>
                <a:ext uri="{FF2B5EF4-FFF2-40B4-BE49-F238E27FC236}">
                  <a16:creationId xmlns:a16="http://schemas.microsoft.com/office/drawing/2014/main" id="{67519453-915F-4641-8321-D2607F3BD816}"/>
                </a:ext>
              </a:extLst>
            </p:cNvPr>
            <p:cNvSpPr/>
            <p:nvPr/>
          </p:nvSpPr>
          <p:spPr>
            <a:xfrm>
              <a:off x="363204" y="2463133"/>
              <a:ext cx="8492647" cy="1800556"/>
            </a:xfrm>
            <a:prstGeom prst="rect">
              <a:avLst/>
            </a:prstGeom>
          </p:spPr>
          <p:txBody>
            <a:bodyPr wrap="square">
              <a:spAutoFit/>
            </a:bodyPr>
            <a:lstStyle/>
            <a:p>
              <a:r>
                <a:rPr lang="en-GB" sz="1100" dirty="0">
                  <a:latin typeface="HelveticaNeue" panose="00000400000000000000" pitchFamily="2" charset="0"/>
                </a:rPr>
                <a:t>You don’t have to prove you trust your best friend / boyfriend/ girlfriend by sharing your passwords </a:t>
              </a:r>
            </a:p>
          </p:txBody>
        </p:sp>
      </p:grpSp>
      <p:grpSp>
        <p:nvGrpSpPr>
          <p:cNvPr id="5" name="Group 4">
            <a:extLst>
              <a:ext uri="{FF2B5EF4-FFF2-40B4-BE49-F238E27FC236}">
                <a16:creationId xmlns:a16="http://schemas.microsoft.com/office/drawing/2014/main" id="{30161717-0B8C-4916-A7A9-DF404CD54E67}"/>
              </a:ext>
            </a:extLst>
          </p:cNvPr>
          <p:cNvGrpSpPr/>
          <p:nvPr/>
        </p:nvGrpSpPr>
        <p:grpSpPr>
          <a:xfrm>
            <a:off x="83557" y="735362"/>
            <a:ext cx="2603899" cy="430887"/>
            <a:chOff x="93671" y="87246"/>
            <a:chExt cx="2603899" cy="430887"/>
          </a:xfrm>
        </p:grpSpPr>
        <p:pic>
          <p:nvPicPr>
            <p:cNvPr id="66" name="Picture 65">
              <a:extLst>
                <a:ext uri="{FF2B5EF4-FFF2-40B4-BE49-F238E27FC236}">
                  <a16:creationId xmlns:a16="http://schemas.microsoft.com/office/drawing/2014/main" id="{B11E7857-AF98-42F2-B67B-26181741FE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71" y="87246"/>
              <a:ext cx="2603899" cy="430887"/>
            </a:xfrm>
            <a:prstGeom prst="rect">
              <a:avLst/>
            </a:prstGeom>
          </p:spPr>
        </p:pic>
        <p:sp>
          <p:nvSpPr>
            <p:cNvPr id="57" name="Rectangle 56">
              <a:extLst>
                <a:ext uri="{FF2B5EF4-FFF2-40B4-BE49-F238E27FC236}">
                  <a16:creationId xmlns:a16="http://schemas.microsoft.com/office/drawing/2014/main" id="{B5483D9E-C4C3-4EEA-BD02-5DC21EE7ECEA}"/>
                </a:ext>
              </a:extLst>
            </p:cNvPr>
            <p:cNvSpPr/>
            <p:nvPr/>
          </p:nvSpPr>
          <p:spPr>
            <a:xfrm>
              <a:off x="154598" y="87246"/>
              <a:ext cx="2542972" cy="430887"/>
            </a:xfrm>
            <a:prstGeom prst="rect">
              <a:avLst/>
            </a:prstGeom>
          </p:spPr>
          <p:txBody>
            <a:bodyPr wrap="square">
              <a:spAutoFit/>
            </a:bodyPr>
            <a:lstStyle/>
            <a:p>
              <a:r>
                <a:rPr lang="en-GB" sz="1100" dirty="0">
                  <a:solidFill>
                    <a:schemeClr val="bg1"/>
                  </a:solidFill>
                  <a:latin typeface="HelveticaNeue" panose="00000400000000000000" pitchFamily="2" charset="0"/>
                </a:rPr>
                <a:t>Everyone shares their passwords with their best friend/ boyfriend/ girlfriend </a:t>
              </a:r>
            </a:p>
          </p:txBody>
        </p:sp>
      </p:grpSp>
      <p:grpSp>
        <p:nvGrpSpPr>
          <p:cNvPr id="43" name="Group 42">
            <a:extLst>
              <a:ext uri="{FF2B5EF4-FFF2-40B4-BE49-F238E27FC236}">
                <a16:creationId xmlns:a16="http://schemas.microsoft.com/office/drawing/2014/main" id="{2908E3CF-DF4D-4906-AD7F-2592FCD5BEED}"/>
              </a:ext>
            </a:extLst>
          </p:cNvPr>
          <p:cNvGrpSpPr/>
          <p:nvPr/>
        </p:nvGrpSpPr>
        <p:grpSpPr>
          <a:xfrm rot="21447461">
            <a:off x="1717782" y="1072035"/>
            <a:ext cx="2603899" cy="898075"/>
            <a:chOff x="93671" y="87246"/>
            <a:chExt cx="2603899" cy="607143"/>
          </a:xfrm>
        </p:grpSpPr>
        <p:pic>
          <p:nvPicPr>
            <p:cNvPr id="44" name="Picture 43">
              <a:extLst>
                <a:ext uri="{FF2B5EF4-FFF2-40B4-BE49-F238E27FC236}">
                  <a16:creationId xmlns:a16="http://schemas.microsoft.com/office/drawing/2014/main" id="{64548EF8-9B23-4959-8002-98807B639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71" y="87246"/>
              <a:ext cx="2603899" cy="430887"/>
            </a:xfrm>
            <a:prstGeom prst="rect">
              <a:avLst/>
            </a:prstGeom>
          </p:spPr>
        </p:pic>
        <p:sp>
          <p:nvSpPr>
            <p:cNvPr id="45" name="Rectangle 44">
              <a:extLst>
                <a:ext uri="{FF2B5EF4-FFF2-40B4-BE49-F238E27FC236}">
                  <a16:creationId xmlns:a16="http://schemas.microsoft.com/office/drawing/2014/main" id="{0E00A8F2-0BEE-43E2-8E78-5A98E413A785}"/>
                </a:ext>
              </a:extLst>
            </p:cNvPr>
            <p:cNvSpPr/>
            <p:nvPr/>
          </p:nvSpPr>
          <p:spPr>
            <a:xfrm>
              <a:off x="136997" y="94225"/>
              <a:ext cx="2542972" cy="600164"/>
            </a:xfrm>
            <a:prstGeom prst="rect">
              <a:avLst/>
            </a:prstGeom>
          </p:spPr>
          <p:txBody>
            <a:bodyPr wrap="square">
              <a:spAutoFit/>
            </a:bodyPr>
            <a:lstStyle/>
            <a:p>
              <a:r>
                <a:rPr lang="en-GB" sz="1100" dirty="0">
                  <a:solidFill>
                    <a:schemeClr val="bg1"/>
                  </a:solidFill>
                  <a:latin typeface="HelveticaNeue" panose="00000400000000000000" pitchFamily="2" charset="0"/>
                </a:rPr>
                <a:t>It’s rude if you don’t respond to someone’s message within 10 minutes of reading it </a:t>
              </a:r>
            </a:p>
          </p:txBody>
        </p:sp>
      </p:grpSp>
      <p:grpSp>
        <p:nvGrpSpPr>
          <p:cNvPr id="104" name="Group 103">
            <a:extLst>
              <a:ext uri="{FF2B5EF4-FFF2-40B4-BE49-F238E27FC236}">
                <a16:creationId xmlns:a16="http://schemas.microsoft.com/office/drawing/2014/main" id="{D96674A4-02C8-4A6C-918C-865BFD68C138}"/>
              </a:ext>
            </a:extLst>
          </p:cNvPr>
          <p:cNvGrpSpPr/>
          <p:nvPr/>
        </p:nvGrpSpPr>
        <p:grpSpPr>
          <a:xfrm>
            <a:off x="76132" y="2271351"/>
            <a:ext cx="2603899" cy="430887"/>
            <a:chOff x="93671" y="87246"/>
            <a:chExt cx="2603899" cy="430887"/>
          </a:xfrm>
        </p:grpSpPr>
        <p:pic>
          <p:nvPicPr>
            <p:cNvPr id="105" name="Picture 104">
              <a:extLst>
                <a:ext uri="{FF2B5EF4-FFF2-40B4-BE49-F238E27FC236}">
                  <a16:creationId xmlns:a16="http://schemas.microsoft.com/office/drawing/2014/main" id="{82651966-5E0B-4438-B910-9455DE8668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71" y="87246"/>
              <a:ext cx="2603899" cy="430887"/>
            </a:xfrm>
            <a:prstGeom prst="rect">
              <a:avLst/>
            </a:prstGeom>
          </p:spPr>
        </p:pic>
        <p:sp>
          <p:nvSpPr>
            <p:cNvPr id="106" name="Rectangle 105">
              <a:extLst>
                <a:ext uri="{FF2B5EF4-FFF2-40B4-BE49-F238E27FC236}">
                  <a16:creationId xmlns:a16="http://schemas.microsoft.com/office/drawing/2014/main" id="{DCDEB0D4-0570-4DDC-AC8D-70CB3F9C06CA}"/>
                </a:ext>
              </a:extLst>
            </p:cNvPr>
            <p:cNvSpPr/>
            <p:nvPr/>
          </p:nvSpPr>
          <p:spPr>
            <a:xfrm>
              <a:off x="154598" y="87246"/>
              <a:ext cx="2542972" cy="430887"/>
            </a:xfrm>
            <a:prstGeom prst="rect">
              <a:avLst/>
            </a:prstGeom>
          </p:spPr>
          <p:txBody>
            <a:bodyPr wrap="square">
              <a:spAutoFit/>
            </a:bodyPr>
            <a:lstStyle/>
            <a:p>
              <a:r>
                <a:rPr lang="en-GB" sz="1100" dirty="0">
                  <a:solidFill>
                    <a:schemeClr val="bg1"/>
                  </a:solidFill>
                  <a:latin typeface="HelveticaNeue" panose="00000400000000000000" pitchFamily="2" charset="0"/>
                </a:rPr>
                <a:t>Posting images of your relationship online proves you are happy</a:t>
              </a:r>
            </a:p>
          </p:txBody>
        </p:sp>
      </p:grpSp>
      <p:grpSp>
        <p:nvGrpSpPr>
          <p:cNvPr id="6" name="Group 5">
            <a:extLst>
              <a:ext uri="{FF2B5EF4-FFF2-40B4-BE49-F238E27FC236}">
                <a16:creationId xmlns:a16="http://schemas.microsoft.com/office/drawing/2014/main" id="{9DBD8657-3688-4AB9-A2BA-B4254A63657A}"/>
              </a:ext>
            </a:extLst>
          </p:cNvPr>
          <p:cNvGrpSpPr/>
          <p:nvPr/>
        </p:nvGrpSpPr>
        <p:grpSpPr>
          <a:xfrm>
            <a:off x="1927783" y="2574820"/>
            <a:ext cx="2793809" cy="681061"/>
            <a:chOff x="1986079" y="1969413"/>
            <a:chExt cx="2777035" cy="781642"/>
          </a:xfrm>
        </p:grpSpPr>
        <p:pic>
          <p:nvPicPr>
            <p:cNvPr id="108" name="Picture 107">
              <a:extLst>
                <a:ext uri="{FF2B5EF4-FFF2-40B4-BE49-F238E27FC236}">
                  <a16:creationId xmlns:a16="http://schemas.microsoft.com/office/drawing/2014/main" id="{2E6E4709-A452-4A22-A2E4-B4F1786C72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8034">
              <a:off x="1986079" y="1969413"/>
              <a:ext cx="2726925" cy="781642"/>
            </a:xfrm>
            <a:prstGeom prst="rect">
              <a:avLst/>
            </a:prstGeom>
          </p:spPr>
        </p:pic>
        <p:sp>
          <p:nvSpPr>
            <p:cNvPr id="109" name="Rectangle 108">
              <a:extLst>
                <a:ext uri="{FF2B5EF4-FFF2-40B4-BE49-F238E27FC236}">
                  <a16:creationId xmlns:a16="http://schemas.microsoft.com/office/drawing/2014/main" id="{8A6D6422-6AAC-417C-89E6-FEE71B9119B0}"/>
                </a:ext>
              </a:extLst>
            </p:cNvPr>
            <p:cNvSpPr/>
            <p:nvPr/>
          </p:nvSpPr>
          <p:spPr>
            <a:xfrm rot="218034">
              <a:off x="2031366" y="2003635"/>
              <a:ext cx="2731748" cy="600164"/>
            </a:xfrm>
            <a:prstGeom prst="rect">
              <a:avLst/>
            </a:prstGeom>
          </p:spPr>
          <p:txBody>
            <a:bodyPr wrap="square">
              <a:spAutoFit/>
            </a:bodyPr>
            <a:lstStyle/>
            <a:p>
              <a:r>
                <a:rPr lang="en-GB" sz="1100" dirty="0">
                  <a:solidFill>
                    <a:schemeClr val="bg1"/>
                  </a:solidFill>
                  <a:latin typeface="HelveticaNeue" panose="00000400000000000000" pitchFamily="2" charset="0"/>
                </a:rPr>
                <a:t>When people in relationships seem happy in the photos and comments they share, that means their relationship is healthy</a:t>
              </a:r>
            </a:p>
          </p:txBody>
        </p:sp>
      </p:grpSp>
      <p:grpSp>
        <p:nvGrpSpPr>
          <p:cNvPr id="7" name="Group 6">
            <a:extLst>
              <a:ext uri="{FF2B5EF4-FFF2-40B4-BE49-F238E27FC236}">
                <a16:creationId xmlns:a16="http://schemas.microsoft.com/office/drawing/2014/main" id="{082F07CB-A13B-4BBD-BFD3-E1A8D8E44DFF}"/>
              </a:ext>
            </a:extLst>
          </p:cNvPr>
          <p:cNvGrpSpPr/>
          <p:nvPr/>
        </p:nvGrpSpPr>
        <p:grpSpPr>
          <a:xfrm>
            <a:off x="38444" y="3168224"/>
            <a:ext cx="2793809" cy="639438"/>
            <a:chOff x="93671" y="2542267"/>
            <a:chExt cx="2793809" cy="639438"/>
          </a:xfrm>
        </p:grpSpPr>
        <p:pic>
          <p:nvPicPr>
            <p:cNvPr id="114" name="Picture 113">
              <a:extLst>
                <a:ext uri="{FF2B5EF4-FFF2-40B4-BE49-F238E27FC236}">
                  <a16:creationId xmlns:a16="http://schemas.microsoft.com/office/drawing/2014/main" id="{7517387B-D1A1-4B62-842E-AAF34A4BFF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71" y="2542267"/>
              <a:ext cx="2793809" cy="639438"/>
            </a:xfrm>
            <a:prstGeom prst="rect">
              <a:avLst/>
            </a:prstGeom>
          </p:spPr>
        </p:pic>
        <p:sp>
          <p:nvSpPr>
            <p:cNvPr id="115" name="Rectangle 114">
              <a:extLst>
                <a:ext uri="{FF2B5EF4-FFF2-40B4-BE49-F238E27FC236}">
                  <a16:creationId xmlns:a16="http://schemas.microsoft.com/office/drawing/2014/main" id="{FFEC1A6A-FC96-4819-B031-2ADDF171E7D9}"/>
                </a:ext>
              </a:extLst>
            </p:cNvPr>
            <p:cNvSpPr/>
            <p:nvPr/>
          </p:nvSpPr>
          <p:spPr>
            <a:xfrm>
              <a:off x="154598" y="2542267"/>
              <a:ext cx="2732882" cy="600164"/>
            </a:xfrm>
            <a:prstGeom prst="rect">
              <a:avLst/>
            </a:prstGeom>
          </p:spPr>
          <p:txBody>
            <a:bodyPr wrap="square">
              <a:spAutoFit/>
            </a:bodyPr>
            <a:lstStyle/>
            <a:p>
              <a:r>
                <a:rPr lang="en-GB" sz="1100" dirty="0">
                  <a:solidFill>
                    <a:schemeClr val="bg1"/>
                  </a:solidFill>
                  <a:latin typeface="HelveticaNeue" panose="00000400000000000000" pitchFamily="2" charset="0"/>
                </a:rPr>
                <a:t>Other people have better friendships than you if they are always liking and commenting on each other’s posts</a:t>
              </a:r>
            </a:p>
          </p:txBody>
        </p:sp>
      </p:grpSp>
      <p:grpSp>
        <p:nvGrpSpPr>
          <p:cNvPr id="8" name="Group 7">
            <a:extLst>
              <a:ext uri="{FF2B5EF4-FFF2-40B4-BE49-F238E27FC236}">
                <a16:creationId xmlns:a16="http://schemas.microsoft.com/office/drawing/2014/main" id="{D6C724B6-AACF-4361-A2B4-09BBC903061F}"/>
              </a:ext>
            </a:extLst>
          </p:cNvPr>
          <p:cNvGrpSpPr/>
          <p:nvPr/>
        </p:nvGrpSpPr>
        <p:grpSpPr>
          <a:xfrm>
            <a:off x="50245" y="3922611"/>
            <a:ext cx="2784565" cy="511042"/>
            <a:chOff x="185306" y="3415999"/>
            <a:chExt cx="2784565" cy="511042"/>
          </a:xfrm>
        </p:grpSpPr>
        <p:pic>
          <p:nvPicPr>
            <p:cNvPr id="117" name="Picture 116">
              <a:extLst>
                <a:ext uri="{FF2B5EF4-FFF2-40B4-BE49-F238E27FC236}">
                  <a16:creationId xmlns:a16="http://schemas.microsoft.com/office/drawing/2014/main" id="{D4A5799C-C5EF-4FF6-86A1-02E05F0F4F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6123">
              <a:off x="185306" y="3415999"/>
              <a:ext cx="2784565" cy="511042"/>
            </a:xfrm>
            <a:prstGeom prst="rect">
              <a:avLst/>
            </a:prstGeom>
          </p:spPr>
        </p:pic>
        <p:sp>
          <p:nvSpPr>
            <p:cNvPr id="118" name="Rectangle 117">
              <a:extLst>
                <a:ext uri="{FF2B5EF4-FFF2-40B4-BE49-F238E27FC236}">
                  <a16:creationId xmlns:a16="http://schemas.microsoft.com/office/drawing/2014/main" id="{C063FFB2-101A-4896-8DE8-0C12816AA0CA}"/>
                </a:ext>
              </a:extLst>
            </p:cNvPr>
            <p:cNvSpPr/>
            <p:nvPr/>
          </p:nvSpPr>
          <p:spPr>
            <a:xfrm rot="156123">
              <a:off x="216953" y="3429982"/>
              <a:ext cx="2722801" cy="430887"/>
            </a:xfrm>
            <a:prstGeom prst="rect">
              <a:avLst/>
            </a:prstGeom>
          </p:spPr>
          <p:txBody>
            <a:bodyPr wrap="square">
              <a:spAutoFit/>
            </a:bodyPr>
            <a:lstStyle/>
            <a:p>
              <a:r>
                <a:rPr lang="en-GB" sz="1100" dirty="0">
                  <a:solidFill>
                    <a:schemeClr val="bg1"/>
                  </a:solidFill>
                  <a:latin typeface="HelveticaNeue" panose="00000400000000000000" pitchFamily="2" charset="0"/>
                </a:rPr>
                <a:t>If you break up with someone, you can say whatever you want about them online</a:t>
              </a:r>
            </a:p>
          </p:txBody>
        </p:sp>
      </p:grpSp>
      <p:grpSp>
        <p:nvGrpSpPr>
          <p:cNvPr id="119" name="Group 118">
            <a:extLst>
              <a:ext uri="{FF2B5EF4-FFF2-40B4-BE49-F238E27FC236}">
                <a16:creationId xmlns:a16="http://schemas.microsoft.com/office/drawing/2014/main" id="{995B747F-44DE-4B39-A5D8-4881F03DE37F}"/>
              </a:ext>
            </a:extLst>
          </p:cNvPr>
          <p:cNvGrpSpPr/>
          <p:nvPr/>
        </p:nvGrpSpPr>
        <p:grpSpPr>
          <a:xfrm rot="21447461">
            <a:off x="2315975" y="3491053"/>
            <a:ext cx="2435388" cy="430887"/>
            <a:chOff x="93671" y="87246"/>
            <a:chExt cx="2603899" cy="430887"/>
          </a:xfrm>
        </p:grpSpPr>
        <p:pic>
          <p:nvPicPr>
            <p:cNvPr id="120" name="Picture 119">
              <a:extLst>
                <a:ext uri="{FF2B5EF4-FFF2-40B4-BE49-F238E27FC236}">
                  <a16:creationId xmlns:a16="http://schemas.microsoft.com/office/drawing/2014/main" id="{968FBEFA-F255-4355-828A-59BD8EEDE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71" y="87246"/>
              <a:ext cx="2603899" cy="430887"/>
            </a:xfrm>
            <a:prstGeom prst="rect">
              <a:avLst/>
            </a:prstGeom>
          </p:spPr>
        </p:pic>
        <p:sp>
          <p:nvSpPr>
            <p:cNvPr id="121" name="Rectangle 120">
              <a:extLst>
                <a:ext uri="{FF2B5EF4-FFF2-40B4-BE49-F238E27FC236}">
                  <a16:creationId xmlns:a16="http://schemas.microsoft.com/office/drawing/2014/main" id="{33F764E2-C8C3-467C-9A93-4FB914CAFDCC}"/>
                </a:ext>
              </a:extLst>
            </p:cNvPr>
            <p:cNvSpPr/>
            <p:nvPr/>
          </p:nvSpPr>
          <p:spPr>
            <a:xfrm>
              <a:off x="154598" y="87246"/>
              <a:ext cx="2542972" cy="430887"/>
            </a:xfrm>
            <a:prstGeom prst="rect">
              <a:avLst/>
            </a:prstGeom>
          </p:spPr>
          <p:txBody>
            <a:bodyPr wrap="square">
              <a:spAutoFit/>
            </a:bodyPr>
            <a:lstStyle/>
            <a:p>
              <a:r>
                <a:rPr lang="en-GB" sz="1100" dirty="0">
                  <a:solidFill>
                    <a:schemeClr val="bg1"/>
                  </a:solidFill>
                  <a:latin typeface="HelveticaNeue" panose="00000400000000000000" pitchFamily="2" charset="0"/>
                </a:rPr>
                <a:t>The internet shows us what other people are really thinking and feeling</a:t>
              </a:r>
            </a:p>
          </p:txBody>
        </p:sp>
      </p:grpSp>
      <p:grpSp>
        <p:nvGrpSpPr>
          <p:cNvPr id="122" name="Group 121">
            <a:extLst>
              <a:ext uri="{FF2B5EF4-FFF2-40B4-BE49-F238E27FC236}">
                <a16:creationId xmlns:a16="http://schemas.microsoft.com/office/drawing/2014/main" id="{AC765BA0-751E-47A5-AE96-99E9E40C2FB6}"/>
              </a:ext>
            </a:extLst>
          </p:cNvPr>
          <p:cNvGrpSpPr/>
          <p:nvPr/>
        </p:nvGrpSpPr>
        <p:grpSpPr>
          <a:xfrm rot="21312648">
            <a:off x="99580" y="4571922"/>
            <a:ext cx="2608242" cy="733493"/>
            <a:chOff x="89328" y="87246"/>
            <a:chExt cx="2608242" cy="430887"/>
          </a:xfrm>
        </p:grpSpPr>
        <p:pic>
          <p:nvPicPr>
            <p:cNvPr id="123" name="Picture 122">
              <a:extLst>
                <a:ext uri="{FF2B5EF4-FFF2-40B4-BE49-F238E27FC236}">
                  <a16:creationId xmlns:a16="http://schemas.microsoft.com/office/drawing/2014/main" id="{4E50D7F9-70C2-4608-84B0-00D79B4E4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71" y="87246"/>
              <a:ext cx="2603899" cy="430887"/>
            </a:xfrm>
            <a:prstGeom prst="rect">
              <a:avLst/>
            </a:prstGeom>
          </p:spPr>
        </p:pic>
        <p:sp>
          <p:nvSpPr>
            <p:cNvPr id="124" name="Rectangle 123">
              <a:extLst>
                <a:ext uri="{FF2B5EF4-FFF2-40B4-BE49-F238E27FC236}">
                  <a16:creationId xmlns:a16="http://schemas.microsoft.com/office/drawing/2014/main" id="{14EDAED5-2BE6-4C08-90E9-71707629753D}"/>
                </a:ext>
              </a:extLst>
            </p:cNvPr>
            <p:cNvSpPr/>
            <p:nvPr/>
          </p:nvSpPr>
          <p:spPr>
            <a:xfrm>
              <a:off x="89328" y="126409"/>
              <a:ext cx="2608241" cy="352564"/>
            </a:xfrm>
            <a:prstGeom prst="rect">
              <a:avLst/>
            </a:prstGeom>
          </p:spPr>
          <p:txBody>
            <a:bodyPr wrap="square">
              <a:spAutoFit/>
            </a:bodyPr>
            <a:lstStyle/>
            <a:p>
              <a:r>
                <a:rPr lang="en-GB" sz="1100" dirty="0">
                  <a:solidFill>
                    <a:schemeClr val="bg1"/>
                  </a:solidFill>
                  <a:latin typeface="HelveticaNeue" panose="00000400000000000000" pitchFamily="2" charset="0"/>
                </a:rPr>
                <a:t>When you are in a new relationship, you need to update your online status to make your boyfriend/ girlfriend happy</a:t>
              </a:r>
            </a:p>
          </p:txBody>
        </p:sp>
      </p:grpSp>
      <p:grpSp>
        <p:nvGrpSpPr>
          <p:cNvPr id="125" name="Group 124">
            <a:extLst>
              <a:ext uri="{FF2B5EF4-FFF2-40B4-BE49-F238E27FC236}">
                <a16:creationId xmlns:a16="http://schemas.microsoft.com/office/drawing/2014/main" id="{8EB9BEE6-98F3-4E6D-BFD8-33A1B21B7F4D}"/>
              </a:ext>
            </a:extLst>
          </p:cNvPr>
          <p:cNvGrpSpPr/>
          <p:nvPr/>
        </p:nvGrpSpPr>
        <p:grpSpPr>
          <a:xfrm rot="156123">
            <a:off x="2461212" y="4810075"/>
            <a:ext cx="2414036" cy="973511"/>
            <a:chOff x="93671" y="87246"/>
            <a:chExt cx="2604458" cy="608993"/>
          </a:xfrm>
        </p:grpSpPr>
        <p:pic>
          <p:nvPicPr>
            <p:cNvPr id="126" name="Picture 125">
              <a:extLst>
                <a:ext uri="{FF2B5EF4-FFF2-40B4-BE49-F238E27FC236}">
                  <a16:creationId xmlns:a16="http://schemas.microsoft.com/office/drawing/2014/main" id="{455E0060-F32D-454D-9D6A-0736355CD6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71" y="87246"/>
              <a:ext cx="2603899" cy="430887"/>
            </a:xfrm>
            <a:prstGeom prst="rect">
              <a:avLst/>
            </a:prstGeom>
          </p:spPr>
        </p:pic>
        <p:sp>
          <p:nvSpPr>
            <p:cNvPr id="127" name="Rectangle 126">
              <a:extLst>
                <a:ext uri="{FF2B5EF4-FFF2-40B4-BE49-F238E27FC236}">
                  <a16:creationId xmlns:a16="http://schemas.microsoft.com/office/drawing/2014/main" id="{BFF04300-4EDB-4D80-B14F-9E5AD6095F80}"/>
                </a:ext>
              </a:extLst>
            </p:cNvPr>
            <p:cNvSpPr/>
            <p:nvPr/>
          </p:nvSpPr>
          <p:spPr>
            <a:xfrm>
              <a:off x="155157" y="96075"/>
              <a:ext cx="2542972" cy="600164"/>
            </a:xfrm>
            <a:prstGeom prst="rect">
              <a:avLst/>
            </a:prstGeom>
          </p:spPr>
          <p:txBody>
            <a:bodyPr wrap="square">
              <a:spAutoFit/>
            </a:bodyPr>
            <a:lstStyle/>
            <a:p>
              <a:r>
                <a:rPr lang="en-GB" sz="1100" dirty="0">
                  <a:solidFill>
                    <a:schemeClr val="bg1"/>
                  </a:solidFill>
                  <a:latin typeface="HelveticaNeue" panose="00000400000000000000" pitchFamily="2" charset="0"/>
                </a:rPr>
                <a:t>It’s OK to screenshot a message and share it publicly if you are good friends with someone </a:t>
              </a:r>
            </a:p>
          </p:txBody>
        </p:sp>
      </p:grpSp>
      <p:grpSp>
        <p:nvGrpSpPr>
          <p:cNvPr id="128" name="Group 127">
            <a:extLst>
              <a:ext uri="{FF2B5EF4-FFF2-40B4-BE49-F238E27FC236}">
                <a16:creationId xmlns:a16="http://schemas.microsoft.com/office/drawing/2014/main" id="{5750E5E8-A858-4605-A3EF-18ABA1CE906F}"/>
              </a:ext>
            </a:extLst>
          </p:cNvPr>
          <p:cNvGrpSpPr/>
          <p:nvPr/>
        </p:nvGrpSpPr>
        <p:grpSpPr>
          <a:xfrm rot="21447461">
            <a:off x="2657978" y="3994589"/>
            <a:ext cx="2279400" cy="895799"/>
            <a:chOff x="93671" y="85520"/>
            <a:chExt cx="2603899" cy="600164"/>
          </a:xfrm>
        </p:grpSpPr>
        <p:pic>
          <p:nvPicPr>
            <p:cNvPr id="129" name="Picture 128">
              <a:extLst>
                <a:ext uri="{FF2B5EF4-FFF2-40B4-BE49-F238E27FC236}">
                  <a16:creationId xmlns:a16="http://schemas.microsoft.com/office/drawing/2014/main" id="{FB869192-4CB6-4228-8FCB-4878F00C9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71" y="87246"/>
              <a:ext cx="2603899" cy="430887"/>
            </a:xfrm>
            <a:prstGeom prst="rect">
              <a:avLst/>
            </a:prstGeom>
          </p:spPr>
        </p:pic>
        <p:sp>
          <p:nvSpPr>
            <p:cNvPr id="130" name="Rectangle 129">
              <a:extLst>
                <a:ext uri="{FF2B5EF4-FFF2-40B4-BE49-F238E27FC236}">
                  <a16:creationId xmlns:a16="http://schemas.microsoft.com/office/drawing/2014/main" id="{9E25DF24-12E5-4691-8648-207BC18040E7}"/>
                </a:ext>
              </a:extLst>
            </p:cNvPr>
            <p:cNvSpPr/>
            <p:nvPr/>
          </p:nvSpPr>
          <p:spPr>
            <a:xfrm>
              <a:off x="143494" y="85520"/>
              <a:ext cx="2542972" cy="600164"/>
            </a:xfrm>
            <a:prstGeom prst="rect">
              <a:avLst/>
            </a:prstGeom>
          </p:spPr>
          <p:txBody>
            <a:bodyPr wrap="square">
              <a:spAutoFit/>
            </a:bodyPr>
            <a:lstStyle/>
            <a:p>
              <a:r>
                <a:rPr lang="en-GB" sz="1100" dirty="0">
                  <a:solidFill>
                    <a:schemeClr val="bg1"/>
                  </a:solidFill>
                  <a:latin typeface="HelveticaNeue" panose="00000400000000000000" pitchFamily="2" charset="0"/>
                </a:rPr>
                <a:t>When you are in a new relationship, you need to update your online status to prove it</a:t>
              </a:r>
            </a:p>
          </p:txBody>
        </p:sp>
      </p:grpSp>
      <p:grpSp>
        <p:nvGrpSpPr>
          <p:cNvPr id="131" name="Group 130">
            <a:extLst>
              <a:ext uri="{FF2B5EF4-FFF2-40B4-BE49-F238E27FC236}">
                <a16:creationId xmlns:a16="http://schemas.microsoft.com/office/drawing/2014/main" id="{0F55BF7C-7FB2-4FE4-959B-2B298704B0E8}"/>
              </a:ext>
            </a:extLst>
          </p:cNvPr>
          <p:cNvGrpSpPr/>
          <p:nvPr/>
        </p:nvGrpSpPr>
        <p:grpSpPr>
          <a:xfrm>
            <a:off x="92365" y="5482093"/>
            <a:ext cx="2603899" cy="430887"/>
            <a:chOff x="93671" y="87246"/>
            <a:chExt cx="2603899" cy="430887"/>
          </a:xfrm>
        </p:grpSpPr>
        <p:pic>
          <p:nvPicPr>
            <p:cNvPr id="132" name="Picture 131">
              <a:extLst>
                <a:ext uri="{FF2B5EF4-FFF2-40B4-BE49-F238E27FC236}">
                  <a16:creationId xmlns:a16="http://schemas.microsoft.com/office/drawing/2014/main" id="{03140ABF-3FAC-4762-81C6-63A9D5D02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71" y="87246"/>
              <a:ext cx="2603899" cy="430887"/>
            </a:xfrm>
            <a:prstGeom prst="rect">
              <a:avLst/>
            </a:prstGeom>
          </p:spPr>
        </p:pic>
        <p:sp>
          <p:nvSpPr>
            <p:cNvPr id="133" name="Rectangle 132">
              <a:extLst>
                <a:ext uri="{FF2B5EF4-FFF2-40B4-BE49-F238E27FC236}">
                  <a16:creationId xmlns:a16="http://schemas.microsoft.com/office/drawing/2014/main" id="{5CA26A5C-4322-4043-B17C-DF13B09488D9}"/>
                </a:ext>
              </a:extLst>
            </p:cNvPr>
            <p:cNvSpPr/>
            <p:nvPr/>
          </p:nvSpPr>
          <p:spPr>
            <a:xfrm>
              <a:off x="154598" y="87246"/>
              <a:ext cx="2542972" cy="430887"/>
            </a:xfrm>
            <a:prstGeom prst="rect">
              <a:avLst/>
            </a:prstGeom>
          </p:spPr>
          <p:txBody>
            <a:bodyPr wrap="square">
              <a:spAutoFit/>
            </a:bodyPr>
            <a:lstStyle/>
            <a:p>
              <a:r>
                <a:rPr lang="en-GB" sz="1100" dirty="0">
                  <a:solidFill>
                    <a:schemeClr val="bg1"/>
                  </a:solidFill>
                  <a:latin typeface="HelveticaNeue" panose="00000400000000000000" pitchFamily="2" charset="0"/>
                </a:rPr>
                <a:t>It’s OK to tag someone in a silly picture or meme when it is really funny</a:t>
              </a:r>
            </a:p>
          </p:txBody>
        </p:sp>
      </p:grpSp>
      <p:grpSp>
        <p:nvGrpSpPr>
          <p:cNvPr id="134" name="Group 133">
            <a:extLst>
              <a:ext uri="{FF2B5EF4-FFF2-40B4-BE49-F238E27FC236}">
                <a16:creationId xmlns:a16="http://schemas.microsoft.com/office/drawing/2014/main" id="{2B57B3D5-D1A1-49FA-BD78-F41645843050}"/>
              </a:ext>
            </a:extLst>
          </p:cNvPr>
          <p:cNvGrpSpPr/>
          <p:nvPr/>
        </p:nvGrpSpPr>
        <p:grpSpPr>
          <a:xfrm rot="156123">
            <a:off x="22732" y="6098207"/>
            <a:ext cx="2603899" cy="912517"/>
            <a:chOff x="93671" y="87246"/>
            <a:chExt cx="2603899" cy="617830"/>
          </a:xfrm>
        </p:grpSpPr>
        <p:pic>
          <p:nvPicPr>
            <p:cNvPr id="135" name="Picture 134">
              <a:extLst>
                <a:ext uri="{FF2B5EF4-FFF2-40B4-BE49-F238E27FC236}">
                  <a16:creationId xmlns:a16="http://schemas.microsoft.com/office/drawing/2014/main" id="{DF5D2EB2-650C-4F94-8FB1-51C960F9D8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71" y="87246"/>
              <a:ext cx="2603899" cy="430887"/>
            </a:xfrm>
            <a:prstGeom prst="rect">
              <a:avLst/>
            </a:prstGeom>
          </p:spPr>
        </p:pic>
        <p:sp>
          <p:nvSpPr>
            <p:cNvPr id="136" name="Rectangle 135">
              <a:extLst>
                <a:ext uri="{FF2B5EF4-FFF2-40B4-BE49-F238E27FC236}">
                  <a16:creationId xmlns:a16="http://schemas.microsoft.com/office/drawing/2014/main" id="{9C90B4A8-2E62-4396-A445-408C2604D203}"/>
                </a:ext>
              </a:extLst>
            </p:cNvPr>
            <p:cNvSpPr/>
            <p:nvPr/>
          </p:nvSpPr>
          <p:spPr>
            <a:xfrm>
              <a:off x="149651" y="104912"/>
              <a:ext cx="2542972" cy="600164"/>
            </a:xfrm>
            <a:prstGeom prst="rect">
              <a:avLst/>
            </a:prstGeom>
          </p:spPr>
          <p:txBody>
            <a:bodyPr wrap="square">
              <a:spAutoFit/>
            </a:bodyPr>
            <a:lstStyle/>
            <a:p>
              <a:r>
                <a:rPr lang="en-GB" sz="1100" dirty="0">
                  <a:solidFill>
                    <a:schemeClr val="bg1"/>
                  </a:solidFill>
                  <a:latin typeface="HelveticaNeue" panose="00000400000000000000" pitchFamily="2" charset="0"/>
                </a:rPr>
                <a:t>Followers online are really important and if you don’t have that many then you aren’t appreciated </a:t>
              </a:r>
            </a:p>
          </p:txBody>
        </p:sp>
      </p:grpSp>
      <p:grpSp>
        <p:nvGrpSpPr>
          <p:cNvPr id="137" name="Group 136">
            <a:extLst>
              <a:ext uri="{FF2B5EF4-FFF2-40B4-BE49-F238E27FC236}">
                <a16:creationId xmlns:a16="http://schemas.microsoft.com/office/drawing/2014/main" id="{0ACA327A-6C15-474E-BAE1-70ACB55ED088}"/>
              </a:ext>
            </a:extLst>
          </p:cNvPr>
          <p:cNvGrpSpPr/>
          <p:nvPr/>
        </p:nvGrpSpPr>
        <p:grpSpPr>
          <a:xfrm rot="21447461">
            <a:off x="2292792" y="5675784"/>
            <a:ext cx="2564461" cy="966967"/>
            <a:chOff x="93671" y="87246"/>
            <a:chExt cx="2603899" cy="618255"/>
          </a:xfrm>
        </p:grpSpPr>
        <p:pic>
          <p:nvPicPr>
            <p:cNvPr id="138" name="Picture 137">
              <a:extLst>
                <a:ext uri="{FF2B5EF4-FFF2-40B4-BE49-F238E27FC236}">
                  <a16:creationId xmlns:a16="http://schemas.microsoft.com/office/drawing/2014/main" id="{718255F5-BD0A-4E91-84A6-3AD801078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71" y="87246"/>
              <a:ext cx="2603899" cy="430887"/>
            </a:xfrm>
            <a:prstGeom prst="rect">
              <a:avLst/>
            </a:prstGeom>
          </p:spPr>
        </p:pic>
        <p:sp>
          <p:nvSpPr>
            <p:cNvPr id="139" name="Rectangle 138">
              <a:extLst>
                <a:ext uri="{FF2B5EF4-FFF2-40B4-BE49-F238E27FC236}">
                  <a16:creationId xmlns:a16="http://schemas.microsoft.com/office/drawing/2014/main" id="{BD1FBEE8-059E-4B8D-9E3C-64ED20D7AC76}"/>
                </a:ext>
              </a:extLst>
            </p:cNvPr>
            <p:cNvSpPr/>
            <p:nvPr/>
          </p:nvSpPr>
          <p:spPr>
            <a:xfrm>
              <a:off x="137766" y="105337"/>
              <a:ext cx="2542972" cy="600164"/>
            </a:xfrm>
            <a:prstGeom prst="rect">
              <a:avLst/>
            </a:prstGeom>
          </p:spPr>
          <p:txBody>
            <a:bodyPr wrap="square">
              <a:spAutoFit/>
            </a:bodyPr>
            <a:lstStyle/>
            <a:p>
              <a:r>
                <a:rPr lang="en-GB" sz="1100" dirty="0">
                  <a:solidFill>
                    <a:schemeClr val="bg1"/>
                  </a:solidFill>
                  <a:latin typeface="HelveticaNeue" panose="00000400000000000000" pitchFamily="2" charset="0"/>
                </a:rPr>
                <a:t>If someone is annoyed you won’t share your password with them, you need to share it to make them happy </a:t>
              </a:r>
            </a:p>
          </p:txBody>
        </p:sp>
      </p:grpSp>
      <p:grpSp>
        <p:nvGrpSpPr>
          <p:cNvPr id="32" name="Group 31">
            <a:extLst>
              <a:ext uri="{FF2B5EF4-FFF2-40B4-BE49-F238E27FC236}">
                <a16:creationId xmlns:a16="http://schemas.microsoft.com/office/drawing/2014/main" id="{FBC498E4-5741-49E9-BE1A-3ABAC6CA9FF7}"/>
              </a:ext>
            </a:extLst>
          </p:cNvPr>
          <p:cNvGrpSpPr/>
          <p:nvPr/>
        </p:nvGrpSpPr>
        <p:grpSpPr>
          <a:xfrm rot="156123">
            <a:off x="92594" y="1628003"/>
            <a:ext cx="2941194" cy="464878"/>
            <a:chOff x="93671" y="19012"/>
            <a:chExt cx="2759284" cy="569874"/>
          </a:xfrm>
        </p:grpSpPr>
        <p:pic>
          <p:nvPicPr>
            <p:cNvPr id="37" name="Picture 36">
              <a:extLst>
                <a:ext uri="{FF2B5EF4-FFF2-40B4-BE49-F238E27FC236}">
                  <a16:creationId xmlns:a16="http://schemas.microsoft.com/office/drawing/2014/main" id="{75061B87-4F8D-439C-808C-B65435AB18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71" y="19012"/>
              <a:ext cx="2603899" cy="569874"/>
            </a:xfrm>
            <a:prstGeom prst="rect">
              <a:avLst/>
            </a:prstGeom>
          </p:spPr>
        </p:pic>
        <p:sp>
          <p:nvSpPr>
            <p:cNvPr id="38" name="Rectangle 37">
              <a:extLst>
                <a:ext uri="{FF2B5EF4-FFF2-40B4-BE49-F238E27FC236}">
                  <a16:creationId xmlns:a16="http://schemas.microsoft.com/office/drawing/2014/main" id="{2FCB729A-94C1-4B69-B4F9-FA0BE6BF0D33}"/>
                </a:ext>
              </a:extLst>
            </p:cNvPr>
            <p:cNvSpPr/>
            <p:nvPr/>
          </p:nvSpPr>
          <p:spPr>
            <a:xfrm>
              <a:off x="97684" y="35560"/>
              <a:ext cx="2755271" cy="430888"/>
            </a:xfrm>
            <a:prstGeom prst="rect">
              <a:avLst/>
            </a:prstGeom>
          </p:spPr>
          <p:txBody>
            <a:bodyPr wrap="square">
              <a:spAutoFit/>
            </a:bodyPr>
            <a:lstStyle/>
            <a:p>
              <a:r>
                <a:rPr lang="en-GB" sz="1100" dirty="0">
                  <a:solidFill>
                    <a:schemeClr val="bg1"/>
                  </a:solidFill>
                  <a:latin typeface="HelveticaNeue" panose="00000400000000000000" pitchFamily="2" charset="0"/>
                </a:rPr>
                <a:t>It’s a worrying sign if you see someone has read your message but hasn’t replied</a:t>
              </a:r>
            </a:p>
          </p:txBody>
        </p:sp>
      </p:grpSp>
      <p:grpSp>
        <p:nvGrpSpPr>
          <p:cNvPr id="110" name="Group 109">
            <a:extLst>
              <a:ext uri="{FF2B5EF4-FFF2-40B4-BE49-F238E27FC236}">
                <a16:creationId xmlns:a16="http://schemas.microsoft.com/office/drawing/2014/main" id="{253D11E8-74E3-4301-A8B3-B6771915DD4C}"/>
              </a:ext>
            </a:extLst>
          </p:cNvPr>
          <p:cNvGrpSpPr/>
          <p:nvPr/>
        </p:nvGrpSpPr>
        <p:grpSpPr>
          <a:xfrm rot="21447461">
            <a:off x="2410875" y="1844235"/>
            <a:ext cx="2333067" cy="657968"/>
            <a:chOff x="93671" y="87246"/>
            <a:chExt cx="2610870" cy="430887"/>
          </a:xfrm>
        </p:grpSpPr>
        <p:pic>
          <p:nvPicPr>
            <p:cNvPr id="111" name="Picture 110">
              <a:extLst>
                <a:ext uri="{FF2B5EF4-FFF2-40B4-BE49-F238E27FC236}">
                  <a16:creationId xmlns:a16="http://schemas.microsoft.com/office/drawing/2014/main" id="{C2EBD3D9-414B-4E45-8E5C-B03D28A4B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71" y="87246"/>
              <a:ext cx="2603899" cy="430887"/>
            </a:xfrm>
            <a:prstGeom prst="rect">
              <a:avLst/>
            </a:prstGeom>
          </p:spPr>
        </p:pic>
        <p:sp>
          <p:nvSpPr>
            <p:cNvPr id="112" name="Rectangle 111">
              <a:extLst>
                <a:ext uri="{FF2B5EF4-FFF2-40B4-BE49-F238E27FC236}">
                  <a16:creationId xmlns:a16="http://schemas.microsoft.com/office/drawing/2014/main" id="{A5276C18-0FF9-468A-99E7-75829FCE5BAF}"/>
                </a:ext>
              </a:extLst>
            </p:cNvPr>
            <p:cNvSpPr/>
            <p:nvPr/>
          </p:nvSpPr>
          <p:spPr>
            <a:xfrm>
              <a:off x="161569" y="106188"/>
              <a:ext cx="2542972" cy="393033"/>
            </a:xfrm>
            <a:prstGeom prst="rect">
              <a:avLst/>
            </a:prstGeom>
          </p:spPr>
          <p:txBody>
            <a:bodyPr wrap="square">
              <a:spAutoFit/>
            </a:bodyPr>
            <a:lstStyle/>
            <a:p>
              <a:r>
                <a:rPr lang="en-GB" sz="1100" dirty="0">
                  <a:solidFill>
                    <a:schemeClr val="bg1"/>
                  </a:solidFill>
                  <a:latin typeface="HelveticaNeue" panose="00000400000000000000" pitchFamily="2" charset="0"/>
                </a:rPr>
                <a:t>It’s acceptable to get angry at someone if they take a long time to reply to you</a:t>
              </a:r>
            </a:p>
          </p:txBody>
        </p:sp>
      </p:grpSp>
      <p:grpSp>
        <p:nvGrpSpPr>
          <p:cNvPr id="140" name="Group 139">
            <a:extLst>
              <a:ext uri="{FF2B5EF4-FFF2-40B4-BE49-F238E27FC236}">
                <a16:creationId xmlns:a16="http://schemas.microsoft.com/office/drawing/2014/main" id="{56BC71CF-EEDC-42F4-8395-5B049DF96C99}"/>
              </a:ext>
            </a:extLst>
          </p:cNvPr>
          <p:cNvGrpSpPr/>
          <p:nvPr/>
        </p:nvGrpSpPr>
        <p:grpSpPr>
          <a:xfrm>
            <a:off x="6462737" y="213396"/>
            <a:ext cx="2629609" cy="646021"/>
            <a:chOff x="363204" y="2459935"/>
            <a:chExt cx="8492647" cy="1938130"/>
          </a:xfrm>
        </p:grpSpPr>
        <p:pic>
          <p:nvPicPr>
            <p:cNvPr id="141" name="Picture 140">
              <a:extLst>
                <a:ext uri="{FF2B5EF4-FFF2-40B4-BE49-F238E27FC236}">
                  <a16:creationId xmlns:a16="http://schemas.microsoft.com/office/drawing/2014/main" id="{31DF83D0-38A1-4B37-B0F1-F172531D8816}"/>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3414" y="2459935"/>
              <a:ext cx="8452339" cy="1938130"/>
            </a:xfrm>
            <a:prstGeom prst="rect">
              <a:avLst/>
            </a:prstGeom>
          </p:spPr>
        </p:pic>
        <p:sp>
          <p:nvSpPr>
            <p:cNvPr id="142" name="Rectangle 141">
              <a:extLst>
                <a:ext uri="{FF2B5EF4-FFF2-40B4-BE49-F238E27FC236}">
                  <a16:creationId xmlns:a16="http://schemas.microsoft.com/office/drawing/2014/main" id="{7BADB90D-16A1-4B16-94B9-0FE29802B3EB}"/>
                </a:ext>
              </a:extLst>
            </p:cNvPr>
            <p:cNvSpPr/>
            <p:nvPr/>
          </p:nvSpPr>
          <p:spPr>
            <a:xfrm>
              <a:off x="363204" y="2463133"/>
              <a:ext cx="8492647" cy="1800554"/>
            </a:xfrm>
            <a:prstGeom prst="rect">
              <a:avLst/>
            </a:prstGeom>
          </p:spPr>
          <p:txBody>
            <a:bodyPr wrap="square">
              <a:spAutoFit/>
            </a:bodyPr>
            <a:lstStyle/>
            <a:p>
              <a:r>
                <a:rPr lang="en-GB" sz="1100" dirty="0">
                  <a:latin typeface="HelveticaNeue" panose="00000400000000000000" pitchFamily="2" charset="0"/>
                </a:rPr>
                <a:t>You don’t have to reply immediately to messages, there are lots of reasons why people don’t/ can’t reply straight away</a:t>
              </a:r>
            </a:p>
          </p:txBody>
        </p:sp>
      </p:grpSp>
      <p:grpSp>
        <p:nvGrpSpPr>
          <p:cNvPr id="143" name="Group 142">
            <a:extLst>
              <a:ext uri="{FF2B5EF4-FFF2-40B4-BE49-F238E27FC236}">
                <a16:creationId xmlns:a16="http://schemas.microsoft.com/office/drawing/2014/main" id="{1563290C-0CBA-44AC-9C5A-4EB3A2D80012}"/>
              </a:ext>
            </a:extLst>
          </p:cNvPr>
          <p:cNvGrpSpPr/>
          <p:nvPr/>
        </p:nvGrpSpPr>
        <p:grpSpPr>
          <a:xfrm rot="21408047">
            <a:off x="4565459" y="811232"/>
            <a:ext cx="3524467" cy="646021"/>
            <a:chOff x="363414" y="2459935"/>
            <a:chExt cx="8540310" cy="1938130"/>
          </a:xfrm>
        </p:grpSpPr>
        <p:pic>
          <p:nvPicPr>
            <p:cNvPr id="144" name="Picture 143">
              <a:extLst>
                <a:ext uri="{FF2B5EF4-FFF2-40B4-BE49-F238E27FC236}">
                  <a16:creationId xmlns:a16="http://schemas.microsoft.com/office/drawing/2014/main" id="{FB7EC33A-160E-4E56-B735-762942C91E8A}"/>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3414" y="2459935"/>
              <a:ext cx="8452339" cy="1938130"/>
            </a:xfrm>
            <a:prstGeom prst="rect">
              <a:avLst/>
            </a:prstGeom>
          </p:spPr>
        </p:pic>
        <p:sp>
          <p:nvSpPr>
            <p:cNvPr id="145" name="Rectangle 144">
              <a:extLst>
                <a:ext uri="{FF2B5EF4-FFF2-40B4-BE49-F238E27FC236}">
                  <a16:creationId xmlns:a16="http://schemas.microsoft.com/office/drawing/2014/main" id="{35749CC2-2675-4F52-80AB-50DBBB36EF98}"/>
                </a:ext>
              </a:extLst>
            </p:cNvPr>
            <p:cNvSpPr/>
            <p:nvPr/>
          </p:nvSpPr>
          <p:spPr>
            <a:xfrm>
              <a:off x="411079" y="2583618"/>
              <a:ext cx="8492645" cy="1800556"/>
            </a:xfrm>
            <a:prstGeom prst="rect">
              <a:avLst/>
            </a:prstGeom>
          </p:spPr>
          <p:txBody>
            <a:bodyPr wrap="square">
              <a:spAutoFit/>
            </a:bodyPr>
            <a:lstStyle/>
            <a:p>
              <a:r>
                <a:rPr lang="en-GB" sz="1100" dirty="0">
                  <a:latin typeface="HelveticaNeue" panose="00000400000000000000" pitchFamily="2" charset="0"/>
                </a:rPr>
                <a:t>You don’t have to feel worried if someone reads your message straight away, they might be busy, or waiting for a time to give your message more attention</a:t>
              </a:r>
            </a:p>
          </p:txBody>
        </p:sp>
      </p:grpSp>
      <p:grpSp>
        <p:nvGrpSpPr>
          <p:cNvPr id="9" name="Group 8">
            <a:extLst>
              <a:ext uri="{FF2B5EF4-FFF2-40B4-BE49-F238E27FC236}">
                <a16:creationId xmlns:a16="http://schemas.microsoft.com/office/drawing/2014/main" id="{005B1FDE-82C1-4D5F-B90B-648CC0E84F36}"/>
              </a:ext>
            </a:extLst>
          </p:cNvPr>
          <p:cNvGrpSpPr/>
          <p:nvPr/>
        </p:nvGrpSpPr>
        <p:grpSpPr>
          <a:xfrm>
            <a:off x="4864320" y="2689123"/>
            <a:ext cx="2890493" cy="646021"/>
            <a:chOff x="4875532" y="3644812"/>
            <a:chExt cx="2890493" cy="646021"/>
          </a:xfrm>
        </p:grpSpPr>
        <p:pic>
          <p:nvPicPr>
            <p:cNvPr id="156" name="Picture 155">
              <a:extLst>
                <a:ext uri="{FF2B5EF4-FFF2-40B4-BE49-F238E27FC236}">
                  <a16:creationId xmlns:a16="http://schemas.microsoft.com/office/drawing/2014/main" id="{FBAD98F2-CAEF-44BF-ADA6-3249AF6BEBF9}"/>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1408047">
              <a:off x="4875532" y="3644812"/>
              <a:ext cx="2792052" cy="646021"/>
            </a:xfrm>
            <a:prstGeom prst="rect">
              <a:avLst/>
            </a:prstGeom>
          </p:spPr>
        </p:pic>
        <p:sp>
          <p:nvSpPr>
            <p:cNvPr id="157" name="Rectangle 156">
              <a:extLst>
                <a:ext uri="{FF2B5EF4-FFF2-40B4-BE49-F238E27FC236}">
                  <a16:creationId xmlns:a16="http://schemas.microsoft.com/office/drawing/2014/main" id="{4A35CDC8-26B9-4C64-B4FB-2375C65504C5}"/>
                </a:ext>
              </a:extLst>
            </p:cNvPr>
            <p:cNvSpPr/>
            <p:nvPr/>
          </p:nvSpPr>
          <p:spPr>
            <a:xfrm rot="21408047">
              <a:off x="4892126" y="3671408"/>
              <a:ext cx="2873899" cy="600164"/>
            </a:xfrm>
            <a:prstGeom prst="rect">
              <a:avLst/>
            </a:prstGeom>
          </p:spPr>
          <p:txBody>
            <a:bodyPr wrap="square">
              <a:spAutoFit/>
            </a:bodyPr>
            <a:lstStyle/>
            <a:p>
              <a:r>
                <a:rPr lang="en-GB" sz="1100" dirty="0">
                  <a:latin typeface="HelveticaNeue" panose="00000400000000000000" pitchFamily="2" charset="0"/>
                </a:rPr>
                <a:t>Even if people online like and comment on each other’s posts, it doesn’t mean they have better friendships than you do</a:t>
              </a:r>
            </a:p>
          </p:txBody>
        </p:sp>
      </p:grpSp>
      <p:grpSp>
        <p:nvGrpSpPr>
          <p:cNvPr id="158" name="Group 157">
            <a:extLst>
              <a:ext uri="{FF2B5EF4-FFF2-40B4-BE49-F238E27FC236}">
                <a16:creationId xmlns:a16="http://schemas.microsoft.com/office/drawing/2014/main" id="{89156C23-2B2B-4024-9FED-EB59E3A5E873}"/>
              </a:ext>
            </a:extLst>
          </p:cNvPr>
          <p:cNvGrpSpPr/>
          <p:nvPr/>
        </p:nvGrpSpPr>
        <p:grpSpPr>
          <a:xfrm rot="192263">
            <a:off x="6075766" y="3358289"/>
            <a:ext cx="3014092" cy="587435"/>
            <a:chOff x="363414" y="2459935"/>
            <a:chExt cx="8476631" cy="2273830"/>
          </a:xfrm>
        </p:grpSpPr>
        <p:pic>
          <p:nvPicPr>
            <p:cNvPr id="159" name="Picture 158">
              <a:extLst>
                <a:ext uri="{FF2B5EF4-FFF2-40B4-BE49-F238E27FC236}">
                  <a16:creationId xmlns:a16="http://schemas.microsoft.com/office/drawing/2014/main" id="{D99C7866-DE89-4B1C-A2B5-B783819F3BD9}"/>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3414" y="2459935"/>
              <a:ext cx="8452339" cy="1938130"/>
            </a:xfrm>
            <a:prstGeom prst="rect">
              <a:avLst/>
            </a:prstGeom>
          </p:spPr>
        </p:pic>
        <p:sp>
          <p:nvSpPr>
            <p:cNvPr id="160" name="Rectangle 159">
              <a:extLst>
                <a:ext uri="{FF2B5EF4-FFF2-40B4-BE49-F238E27FC236}">
                  <a16:creationId xmlns:a16="http://schemas.microsoft.com/office/drawing/2014/main" id="{4BFA8CE1-CB85-42EA-90E0-D00D83E54823}"/>
                </a:ext>
              </a:extLst>
            </p:cNvPr>
            <p:cNvSpPr/>
            <p:nvPr/>
          </p:nvSpPr>
          <p:spPr>
            <a:xfrm>
              <a:off x="501026" y="2484461"/>
              <a:ext cx="8339019" cy="2249304"/>
            </a:xfrm>
            <a:prstGeom prst="rect">
              <a:avLst/>
            </a:prstGeom>
          </p:spPr>
          <p:txBody>
            <a:bodyPr wrap="square">
              <a:spAutoFit/>
            </a:bodyPr>
            <a:lstStyle/>
            <a:p>
              <a:r>
                <a:rPr lang="en-GB" sz="1100" dirty="0">
                  <a:latin typeface="HelveticaNeue" panose="00000400000000000000" pitchFamily="2" charset="0"/>
                </a:rPr>
                <a:t>It’s easy to pretend about how you are feeling and what you are thinking when online </a:t>
              </a:r>
            </a:p>
          </p:txBody>
        </p:sp>
      </p:grpSp>
      <p:grpSp>
        <p:nvGrpSpPr>
          <p:cNvPr id="149" name="Group 148">
            <a:extLst>
              <a:ext uri="{FF2B5EF4-FFF2-40B4-BE49-F238E27FC236}">
                <a16:creationId xmlns:a16="http://schemas.microsoft.com/office/drawing/2014/main" id="{079F6299-081B-47FF-8E92-0CB821A69264}"/>
              </a:ext>
            </a:extLst>
          </p:cNvPr>
          <p:cNvGrpSpPr/>
          <p:nvPr/>
        </p:nvGrpSpPr>
        <p:grpSpPr>
          <a:xfrm rot="21408047">
            <a:off x="4593240" y="1861540"/>
            <a:ext cx="2045382" cy="646021"/>
            <a:chOff x="363207" y="2459935"/>
            <a:chExt cx="8452546" cy="1938130"/>
          </a:xfrm>
        </p:grpSpPr>
        <p:pic>
          <p:nvPicPr>
            <p:cNvPr id="150" name="Picture 149">
              <a:extLst>
                <a:ext uri="{FF2B5EF4-FFF2-40B4-BE49-F238E27FC236}">
                  <a16:creationId xmlns:a16="http://schemas.microsoft.com/office/drawing/2014/main" id="{90E276B5-895E-4F92-B5C0-DAF896880CFB}"/>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3414" y="2459935"/>
              <a:ext cx="8452339" cy="1938130"/>
            </a:xfrm>
            <a:prstGeom prst="rect">
              <a:avLst/>
            </a:prstGeom>
          </p:spPr>
        </p:pic>
        <p:sp>
          <p:nvSpPr>
            <p:cNvPr id="151" name="Rectangle 150">
              <a:extLst>
                <a:ext uri="{FF2B5EF4-FFF2-40B4-BE49-F238E27FC236}">
                  <a16:creationId xmlns:a16="http://schemas.microsoft.com/office/drawing/2014/main" id="{C23C9732-476F-47C9-A515-075073F3A4B6}"/>
                </a:ext>
              </a:extLst>
            </p:cNvPr>
            <p:cNvSpPr/>
            <p:nvPr/>
          </p:nvSpPr>
          <p:spPr>
            <a:xfrm>
              <a:off x="363207" y="2463136"/>
              <a:ext cx="8235267" cy="1800554"/>
            </a:xfrm>
            <a:prstGeom prst="rect">
              <a:avLst/>
            </a:prstGeom>
          </p:spPr>
          <p:txBody>
            <a:bodyPr wrap="square">
              <a:spAutoFit/>
            </a:bodyPr>
            <a:lstStyle/>
            <a:p>
              <a:r>
                <a:rPr lang="en-GB" sz="1100" dirty="0">
                  <a:latin typeface="HelveticaNeue" panose="00000400000000000000" pitchFamily="2" charset="0"/>
                </a:rPr>
                <a:t>You don’t have to post images of your relationship online to prove you are happy</a:t>
              </a:r>
            </a:p>
          </p:txBody>
        </p:sp>
      </p:grpSp>
      <p:grpSp>
        <p:nvGrpSpPr>
          <p:cNvPr id="146" name="Group 145">
            <a:extLst>
              <a:ext uri="{FF2B5EF4-FFF2-40B4-BE49-F238E27FC236}">
                <a16:creationId xmlns:a16="http://schemas.microsoft.com/office/drawing/2014/main" id="{B387FA4A-27CF-4BC8-8820-4260D9F60061}"/>
              </a:ext>
            </a:extLst>
          </p:cNvPr>
          <p:cNvGrpSpPr/>
          <p:nvPr/>
        </p:nvGrpSpPr>
        <p:grpSpPr>
          <a:xfrm>
            <a:off x="6021231" y="1419474"/>
            <a:ext cx="3030404" cy="646021"/>
            <a:chOff x="363204" y="2459935"/>
            <a:chExt cx="8492647" cy="1938130"/>
          </a:xfrm>
        </p:grpSpPr>
        <p:pic>
          <p:nvPicPr>
            <p:cNvPr id="147" name="Picture 146">
              <a:extLst>
                <a:ext uri="{FF2B5EF4-FFF2-40B4-BE49-F238E27FC236}">
                  <a16:creationId xmlns:a16="http://schemas.microsoft.com/office/drawing/2014/main" id="{C0E8424C-CB59-4380-A046-1AA35CE31369}"/>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3414" y="2459935"/>
              <a:ext cx="8452339" cy="1938130"/>
            </a:xfrm>
            <a:prstGeom prst="rect">
              <a:avLst/>
            </a:prstGeom>
          </p:spPr>
        </p:pic>
        <p:sp>
          <p:nvSpPr>
            <p:cNvPr id="148" name="Rectangle 147">
              <a:extLst>
                <a:ext uri="{FF2B5EF4-FFF2-40B4-BE49-F238E27FC236}">
                  <a16:creationId xmlns:a16="http://schemas.microsoft.com/office/drawing/2014/main" id="{49BB031B-8144-49EA-9EF1-C5CF344D1B0F}"/>
                </a:ext>
              </a:extLst>
            </p:cNvPr>
            <p:cNvSpPr/>
            <p:nvPr/>
          </p:nvSpPr>
          <p:spPr>
            <a:xfrm>
              <a:off x="363204" y="2463133"/>
              <a:ext cx="8492647" cy="1800554"/>
            </a:xfrm>
            <a:prstGeom prst="rect">
              <a:avLst/>
            </a:prstGeom>
          </p:spPr>
          <p:txBody>
            <a:bodyPr wrap="square">
              <a:spAutoFit/>
            </a:bodyPr>
            <a:lstStyle/>
            <a:p>
              <a:r>
                <a:rPr lang="en-GB" sz="1100" dirty="0">
                  <a:latin typeface="HelveticaNeue" panose="00000400000000000000" pitchFamily="2" charset="0"/>
                </a:rPr>
                <a:t>Getting angry at someone for taking a long time to reply is not helpful. Everyone is allowed space, they will reply when they are ready </a:t>
              </a:r>
            </a:p>
          </p:txBody>
        </p:sp>
      </p:grpSp>
      <p:grpSp>
        <p:nvGrpSpPr>
          <p:cNvPr id="152" name="Group 151">
            <a:extLst>
              <a:ext uri="{FF2B5EF4-FFF2-40B4-BE49-F238E27FC236}">
                <a16:creationId xmlns:a16="http://schemas.microsoft.com/office/drawing/2014/main" id="{B46BCA94-72C0-4ED1-9DE9-C00526DF7E5D}"/>
              </a:ext>
            </a:extLst>
          </p:cNvPr>
          <p:cNvGrpSpPr/>
          <p:nvPr/>
        </p:nvGrpSpPr>
        <p:grpSpPr>
          <a:xfrm>
            <a:off x="6527988" y="2094090"/>
            <a:ext cx="2459429" cy="646021"/>
            <a:chOff x="363204" y="2459935"/>
            <a:chExt cx="8492647" cy="1938130"/>
          </a:xfrm>
        </p:grpSpPr>
        <p:pic>
          <p:nvPicPr>
            <p:cNvPr id="153" name="Picture 152">
              <a:extLst>
                <a:ext uri="{FF2B5EF4-FFF2-40B4-BE49-F238E27FC236}">
                  <a16:creationId xmlns:a16="http://schemas.microsoft.com/office/drawing/2014/main" id="{1979B61C-47C1-4674-B5BB-E622842BDD7C}"/>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3414" y="2459935"/>
              <a:ext cx="8452339" cy="1938130"/>
            </a:xfrm>
            <a:prstGeom prst="rect">
              <a:avLst/>
            </a:prstGeom>
          </p:spPr>
        </p:pic>
        <p:sp>
          <p:nvSpPr>
            <p:cNvPr id="154" name="Rectangle 153">
              <a:extLst>
                <a:ext uri="{FF2B5EF4-FFF2-40B4-BE49-F238E27FC236}">
                  <a16:creationId xmlns:a16="http://schemas.microsoft.com/office/drawing/2014/main" id="{7D0B4F8B-D6F1-46A2-80F0-43E89C2EDEC7}"/>
                </a:ext>
              </a:extLst>
            </p:cNvPr>
            <p:cNvSpPr/>
            <p:nvPr/>
          </p:nvSpPr>
          <p:spPr>
            <a:xfrm>
              <a:off x="363204" y="2463133"/>
              <a:ext cx="8492647" cy="1800554"/>
            </a:xfrm>
            <a:prstGeom prst="rect">
              <a:avLst/>
            </a:prstGeom>
          </p:spPr>
          <p:txBody>
            <a:bodyPr wrap="square">
              <a:spAutoFit/>
            </a:bodyPr>
            <a:lstStyle/>
            <a:p>
              <a:r>
                <a:rPr lang="en-GB" sz="1100" dirty="0">
                  <a:latin typeface="HelveticaNeue" panose="00000400000000000000" pitchFamily="2" charset="0"/>
                </a:rPr>
                <a:t>People sometimes only share what they want people to see and not what is actually going on…</a:t>
              </a:r>
            </a:p>
          </p:txBody>
        </p:sp>
      </p:grpSp>
      <p:grpSp>
        <p:nvGrpSpPr>
          <p:cNvPr id="167" name="Group 166">
            <a:extLst>
              <a:ext uri="{FF2B5EF4-FFF2-40B4-BE49-F238E27FC236}">
                <a16:creationId xmlns:a16="http://schemas.microsoft.com/office/drawing/2014/main" id="{6ECAD215-186E-4814-827F-AD0162DAB17C}"/>
              </a:ext>
            </a:extLst>
          </p:cNvPr>
          <p:cNvGrpSpPr/>
          <p:nvPr/>
        </p:nvGrpSpPr>
        <p:grpSpPr>
          <a:xfrm>
            <a:off x="4748161" y="3783044"/>
            <a:ext cx="2890493" cy="646021"/>
            <a:chOff x="4875532" y="3644812"/>
            <a:chExt cx="2890493" cy="646021"/>
          </a:xfrm>
        </p:grpSpPr>
        <p:pic>
          <p:nvPicPr>
            <p:cNvPr id="168" name="Picture 167">
              <a:extLst>
                <a:ext uri="{FF2B5EF4-FFF2-40B4-BE49-F238E27FC236}">
                  <a16:creationId xmlns:a16="http://schemas.microsoft.com/office/drawing/2014/main" id="{BBAA7AA5-353C-4FDF-8038-E1337A1AC9C7}"/>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1408047">
              <a:off x="4875532" y="3644812"/>
              <a:ext cx="2792052" cy="646021"/>
            </a:xfrm>
            <a:prstGeom prst="rect">
              <a:avLst/>
            </a:prstGeom>
          </p:spPr>
        </p:pic>
        <p:sp>
          <p:nvSpPr>
            <p:cNvPr id="169" name="Rectangle 168">
              <a:extLst>
                <a:ext uri="{FF2B5EF4-FFF2-40B4-BE49-F238E27FC236}">
                  <a16:creationId xmlns:a16="http://schemas.microsoft.com/office/drawing/2014/main" id="{13DC817D-F9EF-4E67-BD36-713C30FF94E4}"/>
                </a:ext>
              </a:extLst>
            </p:cNvPr>
            <p:cNvSpPr/>
            <p:nvPr/>
          </p:nvSpPr>
          <p:spPr>
            <a:xfrm rot="21408047">
              <a:off x="4892126" y="3671409"/>
              <a:ext cx="2873899" cy="600164"/>
            </a:xfrm>
            <a:prstGeom prst="rect">
              <a:avLst/>
            </a:prstGeom>
          </p:spPr>
          <p:txBody>
            <a:bodyPr wrap="square">
              <a:spAutoFit/>
            </a:bodyPr>
            <a:lstStyle/>
            <a:p>
              <a:r>
                <a:rPr lang="en-GB" sz="1100" dirty="0">
                  <a:latin typeface="HelveticaNeue" panose="00000400000000000000" pitchFamily="2" charset="0"/>
                </a:rPr>
                <a:t>If you break up with someone, you still need to be respectful if you talk to them, or about them online</a:t>
              </a:r>
            </a:p>
          </p:txBody>
        </p:sp>
      </p:grpSp>
      <p:grpSp>
        <p:nvGrpSpPr>
          <p:cNvPr id="170" name="Group 169">
            <a:extLst>
              <a:ext uri="{FF2B5EF4-FFF2-40B4-BE49-F238E27FC236}">
                <a16:creationId xmlns:a16="http://schemas.microsoft.com/office/drawing/2014/main" id="{AC968DF2-BC62-42DB-9D55-B50CC03747CF}"/>
              </a:ext>
            </a:extLst>
          </p:cNvPr>
          <p:cNvGrpSpPr/>
          <p:nvPr/>
        </p:nvGrpSpPr>
        <p:grpSpPr>
          <a:xfrm rot="192263">
            <a:off x="5611918" y="4303702"/>
            <a:ext cx="3496356" cy="601917"/>
            <a:chOff x="363414" y="2459935"/>
            <a:chExt cx="8511843" cy="2304883"/>
          </a:xfrm>
        </p:grpSpPr>
        <p:pic>
          <p:nvPicPr>
            <p:cNvPr id="171" name="Picture 170">
              <a:extLst>
                <a:ext uri="{FF2B5EF4-FFF2-40B4-BE49-F238E27FC236}">
                  <a16:creationId xmlns:a16="http://schemas.microsoft.com/office/drawing/2014/main" id="{64DB2736-611D-4E14-9103-EC80DB561509}"/>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3414" y="2459935"/>
              <a:ext cx="8452339" cy="1938130"/>
            </a:xfrm>
            <a:prstGeom prst="rect">
              <a:avLst/>
            </a:prstGeom>
          </p:spPr>
        </p:pic>
        <p:sp>
          <p:nvSpPr>
            <p:cNvPr id="172" name="Rectangle 171">
              <a:extLst>
                <a:ext uri="{FF2B5EF4-FFF2-40B4-BE49-F238E27FC236}">
                  <a16:creationId xmlns:a16="http://schemas.microsoft.com/office/drawing/2014/main" id="{90C66CB2-F468-46DE-90B5-92DCB30B0966}"/>
                </a:ext>
              </a:extLst>
            </p:cNvPr>
            <p:cNvSpPr/>
            <p:nvPr/>
          </p:nvSpPr>
          <p:spPr>
            <a:xfrm>
              <a:off x="382610" y="2515514"/>
              <a:ext cx="8492647" cy="2249304"/>
            </a:xfrm>
            <a:prstGeom prst="rect">
              <a:avLst/>
            </a:prstGeom>
          </p:spPr>
          <p:txBody>
            <a:bodyPr wrap="square">
              <a:spAutoFit/>
            </a:bodyPr>
            <a:lstStyle/>
            <a:p>
              <a:r>
                <a:rPr lang="en-GB" sz="1100" dirty="0">
                  <a:latin typeface="HelveticaNeue" panose="00000400000000000000" pitchFamily="2" charset="0"/>
                </a:rPr>
                <a:t>When you are in a new relationship, you shouldn’t have to update your status to prove it if you don’t want to</a:t>
              </a:r>
            </a:p>
          </p:txBody>
        </p:sp>
      </p:grpSp>
      <p:grpSp>
        <p:nvGrpSpPr>
          <p:cNvPr id="173" name="Group 172">
            <a:extLst>
              <a:ext uri="{FF2B5EF4-FFF2-40B4-BE49-F238E27FC236}">
                <a16:creationId xmlns:a16="http://schemas.microsoft.com/office/drawing/2014/main" id="{E0F6EA00-DC57-44D4-B157-CEEB4D159DD0}"/>
              </a:ext>
            </a:extLst>
          </p:cNvPr>
          <p:cNvGrpSpPr/>
          <p:nvPr/>
        </p:nvGrpSpPr>
        <p:grpSpPr>
          <a:xfrm>
            <a:off x="4830752" y="4726475"/>
            <a:ext cx="2890493" cy="646021"/>
            <a:chOff x="4875532" y="3644812"/>
            <a:chExt cx="2890493" cy="646021"/>
          </a:xfrm>
        </p:grpSpPr>
        <p:pic>
          <p:nvPicPr>
            <p:cNvPr id="174" name="Picture 173">
              <a:extLst>
                <a:ext uri="{FF2B5EF4-FFF2-40B4-BE49-F238E27FC236}">
                  <a16:creationId xmlns:a16="http://schemas.microsoft.com/office/drawing/2014/main" id="{368B83CB-5032-4A43-857B-59B12B40FE04}"/>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1408047">
              <a:off x="4875532" y="3644812"/>
              <a:ext cx="2792052" cy="646021"/>
            </a:xfrm>
            <a:prstGeom prst="rect">
              <a:avLst/>
            </a:prstGeom>
          </p:spPr>
        </p:pic>
        <p:sp>
          <p:nvSpPr>
            <p:cNvPr id="175" name="Rectangle 174">
              <a:extLst>
                <a:ext uri="{FF2B5EF4-FFF2-40B4-BE49-F238E27FC236}">
                  <a16:creationId xmlns:a16="http://schemas.microsoft.com/office/drawing/2014/main" id="{0901FFA6-DC8C-4FB4-8E0A-99DEF0436C19}"/>
                </a:ext>
              </a:extLst>
            </p:cNvPr>
            <p:cNvSpPr/>
            <p:nvPr/>
          </p:nvSpPr>
          <p:spPr>
            <a:xfrm rot="21408047">
              <a:off x="4892126" y="3671409"/>
              <a:ext cx="2873899" cy="600164"/>
            </a:xfrm>
            <a:prstGeom prst="rect">
              <a:avLst/>
            </a:prstGeom>
          </p:spPr>
          <p:txBody>
            <a:bodyPr wrap="square">
              <a:spAutoFit/>
            </a:bodyPr>
            <a:lstStyle/>
            <a:p>
              <a:r>
                <a:rPr lang="en-GB" sz="1100" dirty="0">
                  <a:latin typeface="HelveticaNeue" panose="00000400000000000000" pitchFamily="2" charset="0"/>
                </a:rPr>
                <a:t>When you are in a new relationship, you shouldn’t have to update your online status to make a boyfriend/ girlfriend happy </a:t>
              </a:r>
            </a:p>
          </p:txBody>
        </p:sp>
      </p:grpSp>
      <p:grpSp>
        <p:nvGrpSpPr>
          <p:cNvPr id="10" name="Group 9">
            <a:extLst>
              <a:ext uri="{FF2B5EF4-FFF2-40B4-BE49-F238E27FC236}">
                <a16:creationId xmlns:a16="http://schemas.microsoft.com/office/drawing/2014/main" id="{E9933E77-D358-4130-93CE-7F4CAE994FEA}"/>
              </a:ext>
            </a:extLst>
          </p:cNvPr>
          <p:cNvGrpSpPr/>
          <p:nvPr/>
        </p:nvGrpSpPr>
        <p:grpSpPr>
          <a:xfrm>
            <a:off x="4670193" y="5673382"/>
            <a:ext cx="2534681" cy="509973"/>
            <a:chOff x="4861560" y="5780930"/>
            <a:chExt cx="2534681" cy="509973"/>
          </a:xfrm>
        </p:grpSpPr>
        <p:pic>
          <p:nvPicPr>
            <p:cNvPr id="162" name="Picture 161">
              <a:extLst>
                <a:ext uri="{FF2B5EF4-FFF2-40B4-BE49-F238E27FC236}">
                  <a16:creationId xmlns:a16="http://schemas.microsoft.com/office/drawing/2014/main" id="{A1A50510-234B-4279-8697-9D7506AAC65C}"/>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1408047">
              <a:off x="4861560" y="5780930"/>
              <a:ext cx="2534681" cy="509973"/>
            </a:xfrm>
            <a:prstGeom prst="rect">
              <a:avLst/>
            </a:prstGeom>
          </p:spPr>
        </p:pic>
        <p:sp>
          <p:nvSpPr>
            <p:cNvPr id="163" name="Rectangle 162">
              <a:extLst>
                <a:ext uri="{FF2B5EF4-FFF2-40B4-BE49-F238E27FC236}">
                  <a16:creationId xmlns:a16="http://schemas.microsoft.com/office/drawing/2014/main" id="{0354AD33-38AB-4E08-99AD-DF312C966E6A}"/>
                </a:ext>
              </a:extLst>
            </p:cNvPr>
            <p:cNvSpPr/>
            <p:nvPr/>
          </p:nvSpPr>
          <p:spPr>
            <a:xfrm rot="21408047">
              <a:off x="4886586" y="5799728"/>
              <a:ext cx="2495542" cy="430887"/>
            </a:xfrm>
            <a:prstGeom prst="rect">
              <a:avLst/>
            </a:prstGeom>
          </p:spPr>
          <p:txBody>
            <a:bodyPr wrap="square">
              <a:spAutoFit/>
            </a:bodyPr>
            <a:lstStyle/>
            <a:p>
              <a:r>
                <a:rPr lang="en-GB" sz="1100" dirty="0">
                  <a:latin typeface="HelveticaNeue" panose="00000400000000000000" pitchFamily="2" charset="0"/>
                </a:rPr>
                <a:t>Think carefully before you tag someone in a silly picture or meme…</a:t>
              </a:r>
            </a:p>
          </p:txBody>
        </p:sp>
      </p:grpSp>
      <p:grpSp>
        <p:nvGrpSpPr>
          <p:cNvPr id="176" name="Group 175">
            <a:extLst>
              <a:ext uri="{FF2B5EF4-FFF2-40B4-BE49-F238E27FC236}">
                <a16:creationId xmlns:a16="http://schemas.microsoft.com/office/drawing/2014/main" id="{0D404044-840C-47CC-B117-7336A9CFA894}"/>
              </a:ext>
            </a:extLst>
          </p:cNvPr>
          <p:cNvGrpSpPr/>
          <p:nvPr/>
        </p:nvGrpSpPr>
        <p:grpSpPr>
          <a:xfrm rot="192263">
            <a:off x="6043462" y="6100995"/>
            <a:ext cx="3176178" cy="884291"/>
            <a:chOff x="363414" y="2459935"/>
            <a:chExt cx="8528372" cy="2412647"/>
          </a:xfrm>
        </p:grpSpPr>
        <p:pic>
          <p:nvPicPr>
            <p:cNvPr id="177" name="Picture 176">
              <a:extLst>
                <a:ext uri="{FF2B5EF4-FFF2-40B4-BE49-F238E27FC236}">
                  <a16:creationId xmlns:a16="http://schemas.microsoft.com/office/drawing/2014/main" id="{AB5FBA58-E642-4D7F-B1C7-8E2E3E884289}"/>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3414" y="2459935"/>
              <a:ext cx="8452339" cy="1938130"/>
            </a:xfrm>
            <a:prstGeom prst="rect">
              <a:avLst/>
            </a:prstGeom>
          </p:spPr>
        </p:pic>
        <p:sp>
          <p:nvSpPr>
            <p:cNvPr id="178" name="Rectangle 177">
              <a:extLst>
                <a:ext uri="{FF2B5EF4-FFF2-40B4-BE49-F238E27FC236}">
                  <a16:creationId xmlns:a16="http://schemas.microsoft.com/office/drawing/2014/main" id="{84AD07A5-890A-4068-9B37-BCBAF66F983B}"/>
                </a:ext>
              </a:extLst>
            </p:cNvPr>
            <p:cNvSpPr/>
            <p:nvPr/>
          </p:nvSpPr>
          <p:spPr>
            <a:xfrm>
              <a:off x="399140" y="2623278"/>
              <a:ext cx="8492646" cy="2249304"/>
            </a:xfrm>
            <a:prstGeom prst="rect">
              <a:avLst/>
            </a:prstGeom>
          </p:spPr>
          <p:txBody>
            <a:bodyPr wrap="square">
              <a:spAutoFit/>
            </a:bodyPr>
            <a:lstStyle/>
            <a:p>
              <a:r>
                <a:rPr lang="en-GB" sz="1100" dirty="0">
                  <a:latin typeface="HelveticaNeue" panose="00000400000000000000" pitchFamily="2" charset="0"/>
                </a:rPr>
                <a:t>Although not advisable, if you do decide to share your password, it should be because you want to, not because you feel pressure to</a:t>
              </a:r>
            </a:p>
          </p:txBody>
        </p:sp>
      </p:grpSp>
      <p:grpSp>
        <p:nvGrpSpPr>
          <p:cNvPr id="164" name="Group 163">
            <a:extLst>
              <a:ext uri="{FF2B5EF4-FFF2-40B4-BE49-F238E27FC236}">
                <a16:creationId xmlns:a16="http://schemas.microsoft.com/office/drawing/2014/main" id="{2D13E0B0-7AB0-475C-BF19-D3871580A4E9}"/>
              </a:ext>
            </a:extLst>
          </p:cNvPr>
          <p:cNvGrpSpPr/>
          <p:nvPr/>
        </p:nvGrpSpPr>
        <p:grpSpPr>
          <a:xfrm rot="192263">
            <a:off x="6307816" y="5334887"/>
            <a:ext cx="2772244" cy="517136"/>
            <a:chOff x="363201" y="2459935"/>
            <a:chExt cx="8492647" cy="1938130"/>
          </a:xfrm>
        </p:grpSpPr>
        <p:pic>
          <p:nvPicPr>
            <p:cNvPr id="165" name="Picture 164">
              <a:extLst>
                <a:ext uri="{FF2B5EF4-FFF2-40B4-BE49-F238E27FC236}">
                  <a16:creationId xmlns:a16="http://schemas.microsoft.com/office/drawing/2014/main" id="{2E5BD7F1-159B-4D13-8C0F-110A6138AA88}"/>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3414" y="2459935"/>
              <a:ext cx="8452339" cy="1938130"/>
            </a:xfrm>
            <a:prstGeom prst="rect">
              <a:avLst/>
            </a:prstGeom>
          </p:spPr>
        </p:pic>
        <p:sp>
          <p:nvSpPr>
            <p:cNvPr id="166" name="Rectangle 165">
              <a:extLst>
                <a:ext uri="{FF2B5EF4-FFF2-40B4-BE49-F238E27FC236}">
                  <a16:creationId xmlns:a16="http://schemas.microsoft.com/office/drawing/2014/main" id="{F2FFF6C0-4058-45B7-8980-4EB005EFF623}"/>
                </a:ext>
              </a:extLst>
            </p:cNvPr>
            <p:cNvSpPr/>
            <p:nvPr/>
          </p:nvSpPr>
          <p:spPr>
            <a:xfrm>
              <a:off x="363201" y="2555968"/>
              <a:ext cx="8492647" cy="1614885"/>
            </a:xfrm>
            <a:prstGeom prst="rect">
              <a:avLst/>
            </a:prstGeom>
          </p:spPr>
          <p:txBody>
            <a:bodyPr wrap="square">
              <a:spAutoFit/>
            </a:bodyPr>
            <a:lstStyle/>
            <a:p>
              <a:r>
                <a:rPr lang="en-GB" sz="1100" dirty="0">
                  <a:latin typeface="HelveticaNeue" panose="00000400000000000000" pitchFamily="2" charset="0"/>
                </a:rPr>
                <a:t>You need to ask before you share a private conversation with other people…</a:t>
              </a:r>
            </a:p>
          </p:txBody>
        </p:sp>
      </p:grpSp>
      <p:sp>
        <p:nvSpPr>
          <p:cNvPr id="182" name="Rectangle 181">
            <a:extLst>
              <a:ext uri="{FF2B5EF4-FFF2-40B4-BE49-F238E27FC236}">
                <a16:creationId xmlns:a16="http://schemas.microsoft.com/office/drawing/2014/main" id="{45CC3F6A-6824-458F-8927-8D148BCD9FDA}"/>
              </a:ext>
            </a:extLst>
          </p:cNvPr>
          <p:cNvSpPr/>
          <p:nvPr/>
        </p:nvSpPr>
        <p:spPr>
          <a:xfrm>
            <a:off x="260667" y="-2216"/>
            <a:ext cx="3179075" cy="646331"/>
          </a:xfrm>
          <a:prstGeom prst="rect">
            <a:avLst/>
          </a:prstGeom>
        </p:spPr>
        <p:txBody>
          <a:bodyPr wrap="none">
            <a:spAutoFit/>
          </a:bodyPr>
          <a:lstStyle/>
          <a:p>
            <a:r>
              <a:rPr lang="en-GB" sz="3600" b="1" dirty="0">
                <a:solidFill>
                  <a:srgbClr val="5A8229"/>
                </a:solidFill>
                <a:latin typeface="HelveticaNeue" panose="00000400000000000000" pitchFamily="2" charset="0"/>
              </a:rPr>
              <a:t>Myth v</a:t>
            </a:r>
            <a:r>
              <a:rPr lang="en-GB" sz="3600" b="1" dirty="0">
                <a:latin typeface="HelveticaNeue" panose="00000400000000000000" pitchFamily="2" charset="0"/>
              </a:rPr>
              <a:t>s Reality</a:t>
            </a:r>
          </a:p>
        </p:txBody>
      </p:sp>
    </p:spTree>
    <p:extLst>
      <p:ext uri="{BB962C8B-B14F-4D97-AF65-F5344CB8AC3E}">
        <p14:creationId xmlns:p14="http://schemas.microsoft.com/office/powerpoint/2010/main" val="2438692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C91579-4624-4993-BF68-EA31AA5BF188}"/>
              </a:ext>
            </a:extLst>
          </p:cNvPr>
          <p:cNvPicPr>
            <a:picLocks noChangeAspect="1"/>
          </p:cNvPicPr>
          <p:nvPr/>
        </p:nvPicPr>
        <p:blipFill>
          <a:blip r:embed="rId2"/>
          <a:stretch>
            <a:fillRect/>
          </a:stretch>
        </p:blipFill>
        <p:spPr>
          <a:xfrm rot="5230184">
            <a:off x="-373534" y="2059209"/>
            <a:ext cx="5160446" cy="3483708"/>
          </a:xfrm>
          <a:prstGeom prst="rect">
            <a:avLst/>
          </a:prstGeom>
        </p:spPr>
      </p:pic>
      <p:pic>
        <p:nvPicPr>
          <p:cNvPr id="15" name="Picture 14">
            <a:extLst>
              <a:ext uri="{FF2B5EF4-FFF2-40B4-BE49-F238E27FC236}">
                <a16:creationId xmlns:a16="http://schemas.microsoft.com/office/drawing/2014/main" id="{6FB93B2A-72A9-4F52-910A-6390B44EBBFE}"/>
              </a:ext>
            </a:extLst>
          </p:cNvPr>
          <p:cNvPicPr>
            <a:picLocks noChangeAspect="1"/>
          </p:cNvPicPr>
          <p:nvPr/>
        </p:nvPicPr>
        <p:blipFill rotWithShape="1">
          <a:blip r:embed="rId3">
            <a:extLst>
              <a:ext uri="{28A0092B-C50C-407E-A947-70E740481C1C}">
                <a14:useLocalDpi xmlns:a14="http://schemas.microsoft.com/office/drawing/2010/main" val="0"/>
              </a:ext>
            </a:extLst>
          </a:blip>
          <a:srcRect t="9847" b="16090"/>
          <a:stretch/>
        </p:blipFill>
        <p:spPr>
          <a:xfrm>
            <a:off x="4140998" y="3623429"/>
            <a:ext cx="862003" cy="1675386"/>
          </a:xfrm>
          <a:prstGeom prst="rect">
            <a:avLst/>
          </a:prstGeom>
        </p:spPr>
      </p:pic>
      <p:pic>
        <p:nvPicPr>
          <p:cNvPr id="3" name="Picture 2">
            <a:extLst>
              <a:ext uri="{FF2B5EF4-FFF2-40B4-BE49-F238E27FC236}">
                <a16:creationId xmlns:a16="http://schemas.microsoft.com/office/drawing/2014/main" id="{1EE3E6EC-CE2A-469F-9081-8731C5724A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50970">
            <a:off x="190500" y="314330"/>
            <a:ext cx="3289300" cy="605319"/>
          </a:xfrm>
          <a:prstGeom prst="rect">
            <a:avLst/>
          </a:prstGeom>
        </p:spPr>
      </p:pic>
      <p:sp>
        <p:nvSpPr>
          <p:cNvPr id="6" name="Rectangle 5">
            <a:extLst>
              <a:ext uri="{FF2B5EF4-FFF2-40B4-BE49-F238E27FC236}">
                <a16:creationId xmlns:a16="http://schemas.microsoft.com/office/drawing/2014/main" id="{F9F121BB-6466-41DC-9502-F05AC12CB656}"/>
              </a:ext>
            </a:extLst>
          </p:cNvPr>
          <p:cNvSpPr/>
          <p:nvPr/>
        </p:nvSpPr>
        <p:spPr>
          <a:xfrm>
            <a:off x="4917131" y="3623429"/>
            <a:ext cx="4147074" cy="1200329"/>
          </a:xfrm>
          <a:prstGeom prst="rect">
            <a:avLst/>
          </a:prstGeom>
        </p:spPr>
        <p:txBody>
          <a:bodyPr wrap="square">
            <a:spAutoFit/>
          </a:bodyPr>
          <a:lstStyle/>
          <a:p>
            <a:r>
              <a:rPr lang="en-GB" sz="2400" dirty="0">
                <a:latin typeface="HelveticaNeue" panose="00000400000000000000" pitchFamily="2" charset="0"/>
              </a:rPr>
              <a:t>Write 3 ways you could keep or make relationships healthy online</a:t>
            </a:r>
          </a:p>
        </p:txBody>
      </p:sp>
      <p:grpSp>
        <p:nvGrpSpPr>
          <p:cNvPr id="11" name="Group 10">
            <a:extLst>
              <a:ext uri="{FF2B5EF4-FFF2-40B4-BE49-F238E27FC236}">
                <a16:creationId xmlns:a16="http://schemas.microsoft.com/office/drawing/2014/main" id="{9DD5E2CD-D56B-4022-B2D0-E30F5D67B0BB}"/>
              </a:ext>
            </a:extLst>
          </p:cNvPr>
          <p:cNvGrpSpPr/>
          <p:nvPr/>
        </p:nvGrpSpPr>
        <p:grpSpPr>
          <a:xfrm>
            <a:off x="4571999" y="944070"/>
            <a:ext cx="3940758" cy="2204302"/>
            <a:chOff x="4970153" y="457201"/>
            <a:chExt cx="3940758" cy="1739900"/>
          </a:xfrm>
        </p:grpSpPr>
        <p:pic>
          <p:nvPicPr>
            <p:cNvPr id="9" name="Picture 8">
              <a:extLst>
                <a:ext uri="{FF2B5EF4-FFF2-40B4-BE49-F238E27FC236}">
                  <a16:creationId xmlns:a16="http://schemas.microsoft.com/office/drawing/2014/main" id="{DD10698A-0B34-421C-9B68-4CE8ED6662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970153" y="457201"/>
              <a:ext cx="3940758" cy="1739900"/>
            </a:xfrm>
            <a:prstGeom prst="rect">
              <a:avLst/>
            </a:prstGeom>
          </p:spPr>
        </p:pic>
        <p:sp>
          <p:nvSpPr>
            <p:cNvPr id="10" name="Rectangle 9">
              <a:extLst>
                <a:ext uri="{FF2B5EF4-FFF2-40B4-BE49-F238E27FC236}">
                  <a16:creationId xmlns:a16="http://schemas.microsoft.com/office/drawing/2014/main" id="{F395DD3D-B3FC-4D2E-8F99-D4BEFDA76FA0}"/>
                </a:ext>
              </a:extLst>
            </p:cNvPr>
            <p:cNvSpPr/>
            <p:nvPr/>
          </p:nvSpPr>
          <p:spPr>
            <a:xfrm>
              <a:off x="5230584" y="616989"/>
              <a:ext cx="3680327" cy="1384995"/>
            </a:xfrm>
            <a:prstGeom prst="rect">
              <a:avLst/>
            </a:prstGeom>
          </p:spPr>
          <p:txBody>
            <a:bodyPr wrap="square">
              <a:spAutoFit/>
            </a:bodyPr>
            <a:lstStyle/>
            <a:p>
              <a:r>
                <a:rPr lang="en-GB" sz="2800" dirty="0">
                  <a:latin typeface="HelveticaNeue" panose="00000400000000000000" pitchFamily="2" charset="0"/>
                </a:rPr>
                <a:t>How do you maintain positive relationships online?</a:t>
              </a:r>
            </a:p>
          </p:txBody>
        </p:sp>
      </p:grpSp>
    </p:spTree>
    <p:extLst>
      <p:ext uri="{BB962C8B-B14F-4D97-AF65-F5344CB8AC3E}">
        <p14:creationId xmlns:p14="http://schemas.microsoft.com/office/powerpoint/2010/main" val="1797773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5A4BDDE-48D2-4172-977A-F9C4A8E4D34E}"/>
              </a:ext>
            </a:extLst>
          </p:cNvPr>
          <p:cNvGrpSpPr/>
          <p:nvPr/>
        </p:nvGrpSpPr>
        <p:grpSpPr>
          <a:xfrm>
            <a:off x="6709955" y="4423955"/>
            <a:ext cx="2434045" cy="2434045"/>
            <a:chOff x="6460331" y="4423955"/>
            <a:chExt cx="2434045" cy="2434045"/>
          </a:xfrm>
        </p:grpSpPr>
        <p:pic>
          <p:nvPicPr>
            <p:cNvPr id="7" name="Picture 6">
              <a:extLst>
                <a:ext uri="{FF2B5EF4-FFF2-40B4-BE49-F238E27FC236}">
                  <a16:creationId xmlns:a16="http://schemas.microsoft.com/office/drawing/2014/main" id="{6199FF01-6C2A-4BCC-828C-0FAE6C2FA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331" y="4423955"/>
              <a:ext cx="2434045" cy="2434045"/>
            </a:xfrm>
            <a:prstGeom prst="rect">
              <a:avLst/>
            </a:prstGeom>
          </p:spPr>
        </p:pic>
        <p:sp>
          <p:nvSpPr>
            <p:cNvPr id="2" name="TextBox 1">
              <a:extLst>
                <a:ext uri="{FF2B5EF4-FFF2-40B4-BE49-F238E27FC236}">
                  <a16:creationId xmlns:a16="http://schemas.microsoft.com/office/drawing/2014/main" id="{41715DD9-FDE5-45C7-845A-D8C6A6DC96B8}"/>
                </a:ext>
              </a:extLst>
            </p:cNvPr>
            <p:cNvSpPr txBox="1"/>
            <p:nvPr/>
          </p:nvSpPr>
          <p:spPr>
            <a:xfrm>
              <a:off x="6984297" y="4731657"/>
              <a:ext cx="1176925" cy="461665"/>
            </a:xfrm>
            <a:prstGeom prst="rect">
              <a:avLst/>
            </a:prstGeom>
            <a:noFill/>
          </p:spPr>
          <p:txBody>
            <a:bodyPr wrap="none" rtlCol="0">
              <a:spAutoFit/>
            </a:bodyPr>
            <a:lstStyle/>
            <a:p>
              <a:r>
                <a:rPr lang="en-GB" sz="2400" dirty="0">
                  <a:solidFill>
                    <a:srgbClr val="5A8229"/>
                  </a:solidFill>
                  <a:latin typeface="Helvetica Neue" pitchFamily="50" charset="0"/>
                </a:rPr>
                <a:t>Advice</a:t>
              </a:r>
            </a:p>
          </p:txBody>
        </p:sp>
        <p:sp>
          <p:nvSpPr>
            <p:cNvPr id="5" name="TextBox 4">
              <a:extLst>
                <a:ext uri="{FF2B5EF4-FFF2-40B4-BE49-F238E27FC236}">
                  <a16:creationId xmlns:a16="http://schemas.microsoft.com/office/drawing/2014/main" id="{F1F2D706-28FB-4006-9483-D5F9B7FE2F5D}"/>
                </a:ext>
              </a:extLst>
            </p:cNvPr>
            <p:cNvSpPr txBox="1"/>
            <p:nvPr/>
          </p:nvSpPr>
          <p:spPr>
            <a:xfrm>
              <a:off x="7162819" y="5633667"/>
              <a:ext cx="1213794" cy="415498"/>
            </a:xfrm>
            <a:prstGeom prst="rect">
              <a:avLst/>
            </a:prstGeom>
            <a:noFill/>
          </p:spPr>
          <p:txBody>
            <a:bodyPr wrap="none" rtlCol="0">
              <a:spAutoFit/>
            </a:bodyPr>
            <a:lstStyle/>
            <a:p>
              <a:r>
                <a:rPr lang="en-GB" sz="2100" dirty="0">
                  <a:solidFill>
                    <a:srgbClr val="5A8229"/>
                  </a:solidFill>
                  <a:latin typeface="Helvetica Neue" pitchFamily="50" charset="0"/>
                </a:rPr>
                <a:t>Support</a:t>
              </a:r>
            </a:p>
          </p:txBody>
        </p:sp>
      </p:grpSp>
      <p:grpSp>
        <p:nvGrpSpPr>
          <p:cNvPr id="10" name="Group 9">
            <a:extLst>
              <a:ext uri="{FF2B5EF4-FFF2-40B4-BE49-F238E27FC236}">
                <a16:creationId xmlns:a16="http://schemas.microsoft.com/office/drawing/2014/main" id="{B55E6B7F-964E-4891-9B37-B42706CDA43E}"/>
              </a:ext>
            </a:extLst>
          </p:cNvPr>
          <p:cNvGrpSpPr/>
          <p:nvPr/>
        </p:nvGrpSpPr>
        <p:grpSpPr>
          <a:xfrm>
            <a:off x="5848651" y="1102459"/>
            <a:ext cx="2960644" cy="1964520"/>
            <a:chOff x="278468" y="278295"/>
            <a:chExt cx="2960644" cy="1964520"/>
          </a:xfrm>
        </p:grpSpPr>
        <p:pic>
          <p:nvPicPr>
            <p:cNvPr id="8" name="Picture 7">
              <a:extLst>
                <a:ext uri="{FF2B5EF4-FFF2-40B4-BE49-F238E27FC236}">
                  <a16:creationId xmlns:a16="http://schemas.microsoft.com/office/drawing/2014/main" id="{6736A881-24B3-43C2-9D94-8FE068DC91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78468" y="278295"/>
              <a:ext cx="2960644" cy="1964520"/>
            </a:xfrm>
            <a:prstGeom prst="rect">
              <a:avLst/>
            </a:prstGeom>
          </p:spPr>
        </p:pic>
        <p:sp>
          <p:nvSpPr>
            <p:cNvPr id="9" name="Rectangle 8">
              <a:extLst>
                <a:ext uri="{FF2B5EF4-FFF2-40B4-BE49-F238E27FC236}">
                  <a16:creationId xmlns:a16="http://schemas.microsoft.com/office/drawing/2014/main" id="{E1388212-4ED5-4A93-B0D9-E6BFFADF7CD2}"/>
                </a:ext>
              </a:extLst>
            </p:cNvPr>
            <p:cNvSpPr/>
            <p:nvPr/>
          </p:nvSpPr>
          <p:spPr>
            <a:xfrm>
              <a:off x="364991" y="352806"/>
              <a:ext cx="2874121" cy="1292662"/>
            </a:xfrm>
            <a:prstGeom prst="rect">
              <a:avLst/>
            </a:prstGeom>
          </p:spPr>
          <p:txBody>
            <a:bodyPr wrap="square">
              <a:spAutoFit/>
            </a:bodyPr>
            <a:lstStyle/>
            <a:p>
              <a:r>
                <a:rPr lang="en-GB" sz="2600" dirty="0">
                  <a:latin typeface="HelveticaNeue" panose="00000400000000000000" pitchFamily="2" charset="0"/>
                </a:rPr>
                <a:t>Where can I go for advice, help and support?</a:t>
              </a:r>
            </a:p>
          </p:txBody>
        </p:sp>
      </p:grpSp>
      <p:sp>
        <p:nvSpPr>
          <p:cNvPr id="12" name="Rectangle 11">
            <a:extLst>
              <a:ext uri="{FF2B5EF4-FFF2-40B4-BE49-F238E27FC236}">
                <a16:creationId xmlns:a16="http://schemas.microsoft.com/office/drawing/2014/main" id="{4EA9A766-E273-4EED-93CA-FE7B0C1AB3F0}"/>
              </a:ext>
            </a:extLst>
          </p:cNvPr>
          <p:cNvSpPr/>
          <p:nvPr/>
        </p:nvSpPr>
        <p:spPr>
          <a:xfrm>
            <a:off x="1310807" y="5367642"/>
            <a:ext cx="5434694" cy="646331"/>
          </a:xfrm>
          <a:prstGeom prst="rect">
            <a:avLst/>
          </a:prstGeom>
        </p:spPr>
        <p:txBody>
          <a:bodyPr wrap="square">
            <a:spAutoFit/>
          </a:bodyPr>
          <a:lstStyle/>
          <a:p>
            <a:r>
              <a:rPr lang="en-GB" sz="1200" dirty="0">
                <a:latin typeface="HelveticaNeue" panose="00000400000000000000" pitchFamily="2" charset="0"/>
              </a:rPr>
              <a:t>If someone has asked you to do things online that you don’t feel comfortable with or to meet up offline, </a:t>
            </a:r>
            <a:r>
              <a:rPr lang="en-GB" sz="1200" dirty="0" err="1">
                <a:latin typeface="HelveticaNeue" panose="00000400000000000000" pitchFamily="2" charset="0"/>
              </a:rPr>
              <a:t>Thinkuknow</a:t>
            </a:r>
            <a:r>
              <a:rPr lang="en-GB" sz="1200" dirty="0">
                <a:latin typeface="HelveticaNeue" panose="00000400000000000000" pitchFamily="2" charset="0"/>
              </a:rPr>
              <a:t> offers a reporting tool and advice about staying safe online </a:t>
            </a:r>
            <a:r>
              <a:rPr lang="en-GB" sz="1200" dirty="0">
                <a:solidFill>
                  <a:srgbClr val="5A8229"/>
                </a:solidFill>
                <a:latin typeface="HelveticaNeue" panose="00000400000000000000" pitchFamily="2" charset="0"/>
                <a:hlinkClick r:id="rId4">
                  <a:extLst>
                    <a:ext uri="{A12FA001-AC4F-418D-AE19-62706E023703}">
                      <ahyp:hlinkClr xmlns:ahyp="http://schemas.microsoft.com/office/drawing/2018/hyperlinkcolor" val="tx"/>
                    </a:ext>
                  </a:extLst>
                </a:hlinkClick>
              </a:rPr>
              <a:t>www.thinkuknow.co.uk</a:t>
            </a:r>
            <a:r>
              <a:rPr lang="en-GB" sz="1200" dirty="0">
                <a:solidFill>
                  <a:srgbClr val="5A8229"/>
                </a:solidFill>
                <a:latin typeface="HelveticaNeue" panose="00000400000000000000" pitchFamily="2" charset="0"/>
              </a:rPr>
              <a:t>.</a:t>
            </a:r>
          </a:p>
        </p:txBody>
      </p:sp>
      <p:sp>
        <p:nvSpPr>
          <p:cNvPr id="14" name="Rectangle 13">
            <a:extLst>
              <a:ext uri="{FF2B5EF4-FFF2-40B4-BE49-F238E27FC236}">
                <a16:creationId xmlns:a16="http://schemas.microsoft.com/office/drawing/2014/main" id="{82FD8F03-F858-4B98-93DA-7170DDA50230}"/>
              </a:ext>
            </a:extLst>
          </p:cNvPr>
          <p:cNvSpPr/>
          <p:nvPr/>
        </p:nvSpPr>
        <p:spPr>
          <a:xfrm>
            <a:off x="291542" y="4794358"/>
            <a:ext cx="5069137" cy="461665"/>
          </a:xfrm>
          <a:prstGeom prst="rect">
            <a:avLst/>
          </a:prstGeom>
        </p:spPr>
        <p:txBody>
          <a:bodyPr wrap="square">
            <a:spAutoFit/>
          </a:bodyPr>
          <a:lstStyle/>
          <a:p>
            <a:r>
              <a:rPr lang="en-GB" sz="2400" dirty="0">
                <a:latin typeface="Helvetica Neue" pitchFamily="50" charset="0"/>
              </a:rPr>
              <a:t>Website for advice and reporting</a:t>
            </a:r>
          </a:p>
        </p:txBody>
      </p:sp>
      <p:grpSp>
        <p:nvGrpSpPr>
          <p:cNvPr id="16" name="Group 15">
            <a:extLst>
              <a:ext uri="{FF2B5EF4-FFF2-40B4-BE49-F238E27FC236}">
                <a16:creationId xmlns:a16="http://schemas.microsoft.com/office/drawing/2014/main" id="{BA60EB5D-B53C-4840-AF9B-DC64FB1C26D9}"/>
              </a:ext>
            </a:extLst>
          </p:cNvPr>
          <p:cNvGrpSpPr/>
          <p:nvPr/>
        </p:nvGrpSpPr>
        <p:grpSpPr>
          <a:xfrm>
            <a:off x="270802" y="839272"/>
            <a:ext cx="6149048" cy="3697724"/>
            <a:chOff x="3504909" y="201698"/>
            <a:chExt cx="6149048" cy="3697724"/>
          </a:xfrm>
        </p:grpSpPr>
        <p:sp>
          <p:nvSpPr>
            <p:cNvPr id="13" name="Rectangle 12">
              <a:extLst>
                <a:ext uri="{FF2B5EF4-FFF2-40B4-BE49-F238E27FC236}">
                  <a16:creationId xmlns:a16="http://schemas.microsoft.com/office/drawing/2014/main" id="{A166F9CF-0F90-44C8-AD20-E3277D5E68BF}"/>
                </a:ext>
              </a:extLst>
            </p:cNvPr>
            <p:cNvSpPr/>
            <p:nvPr/>
          </p:nvSpPr>
          <p:spPr>
            <a:xfrm>
              <a:off x="3504909" y="201698"/>
              <a:ext cx="4799961" cy="461665"/>
            </a:xfrm>
            <a:prstGeom prst="rect">
              <a:avLst/>
            </a:prstGeom>
          </p:spPr>
          <p:txBody>
            <a:bodyPr wrap="square">
              <a:spAutoFit/>
            </a:bodyPr>
            <a:lstStyle/>
            <a:p>
              <a:r>
                <a:rPr lang="en-GB" sz="2400" dirty="0">
                  <a:latin typeface="Helvetica Neue" pitchFamily="50" charset="0"/>
                </a:rPr>
                <a:t>Helplines for young people</a:t>
              </a:r>
            </a:p>
          </p:txBody>
        </p:sp>
        <p:sp>
          <p:nvSpPr>
            <p:cNvPr id="15" name="Rectangle 14">
              <a:extLst>
                <a:ext uri="{FF2B5EF4-FFF2-40B4-BE49-F238E27FC236}">
                  <a16:creationId xmlns:a16="http://schemas.microsoft.com/office/drawing/2014/main" id="{B34A77B6-45A8-4468-B3C2-55EDE66A053F}"/>
                </a:ext>
              </a:extLst>
            </p:cNvPr>
            <p:cNvSpPr/>
            <p:nvPr/>
          </p:nvSpPr>
          <p:spPr>
            <a:xfrm>
              <a:off x="3504909" y="760101"/>
              <a:ext cx="6149048" cy="3139321"/>
            </a:xfrm>
            <a:prstGeom prst="rect">
              <a:avLst/>
            </a:prstGeom>
          </p:spPr>
          <p:txBody>
            <a:bodyPr wrap="square">
              <a:spAutoFit/>
            </a:bodyPr>
            <a:lstStyle/>
            <a:p>
              <a:r>
                <a:rPr lang="en-GB" dirty="0">
                  <a:latin typeface="HelveticaNeue" panose="00000400000000000000" pitchFamily="2" charset="0"/>
                </a:rPr>
                <a:t>Services for young people to talk to someone </a:t>
              </a:r>
            </a:p>
            <a:p>
              <a:r>
                <a:rPr lang="en-GB" dirty="0">
                  <a:latin typeface="HelveticaNeue" panose="00000400000000000000" pitchFamily="2" charset="0"/>
                </a:rPr>
                <a:t>anonymously without judgement via chat, or via </a:t>
              </a:r>
            </a:p>
            <a:p>
              <a:r>
                <a:rPr lang="en-GB" dirty="0">
                  <a:latin typeface="HelveticaNeue" panose="00000400000000000000" pitchFamily="2" charset="0"/>
                </a:rPr>
                <a:t>phone, on whatever issue they would like. </a:t>
              </a:r>
            </a:p>
            <a:p>
              <a:endParaRPr lang="en-GB" dirty="0">
                <a:latin typeface="HelveticaNeue" panose="00000400000000000000" pitchFamily="2" charset="0"/>
              </a:endParaRPr>
            </a:p>
            <a:p>
              <a:r>
                <a:rPr lang="en-GB" dirty="0">
                  <a:latin typeface="HelveticaNeue" panose="00000400000000000000" pitchFamily="2" charset="0"/>
                </a:rPr>
                <a:t>                   0800 11 11 - A service for under 18s</a:t>
              </a:r>
            </a:p>
            <a:p>
              <a:endParaRPr lang="en-GB" dirty="0">
                <a:latin typeface="HelveticaNeue" panose="00000400000000000000" pitchFamily="2" charset="0"/>
              </a:endParaRPr>
            </a:p>
            <a:p>
              <a:r>
                <a:rPr lang="en-GB" dirty="0">
                  <a:latin typeface="HelveticaNeue" panose="00000400000000000000" pitchFamily="2" charset="0"/>
                </a:rPr>
                <a:t>                   0808 808 4994 – A service for 13-25s </a:t>
              </a:r>
            </a:p>
            <a:p>
              <a:endParaRPr lang="en-GB" dirty="0">
                <a:latin typeface="HelveticaNeue" panose="00000400000000000000" pitchFamily="2" charset="0"/>
              </a:endParaRPr>
            </a:p>
            <a:p>
              <a:r>
                <a:rPr lang="en-GB" dirty="0">
                  <a:latin typeface="HelveticaNeue" panose="00000400000000000000" pitchFamily="2" charset="0"/>
                </a:rPr>
                <a:t>                   0808 802 4040 – A confidential service for              		     anyone concerned about violence or abuse in a 		     relationship</a:t>
              </a:r>
            </a:p>
          </p:txBody>
        </p:sp>
      </p:grpSp>
      <p:pic>
        <p:nvPicPr>
          <p:cNvPr id="18" name="Picture 17">
            <a:extLst>
              <a:ext uri="{FF2B5EF4-FFF2-40B4-BE49-F238E27FC236}">
                <a16:creationId xmlns:a16="http://schemas.microsoft.com/office/drawing/2014/main" id="{C6B10006-8158-46B7-88CD-9BBA5689AB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59" y="2527345"/>
            <a:ext cx="1053230" cy="296504"/>
          </a:xfrm>
          <a:prstGeom prst="rect">
            <a:avLst/>
          </a:prstGeom>
        </p:spPr>
      </p:pic>
      <p:pic>
        <p:nvPicPr>
          <p:cNvPr id="20" name="Picture 19">
            <a:extLst>
              <a:ext uri="{FF2B5EF4-FFF2-40B4-BE49-F238E27FC236}">
                <a16:creationId xmlns:a16="http://schemas.microsoft.com/office/drawing/2014/main" id="{F0730F41-545F-405E-909F-0CDD605C41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950" y="3103212"/>
            <a:ext cx="1053230" cy="317079"/>
          </a:xfrm>
          <a:prstGeom prst="rect">
            <a:avLst/>
          </a:prstGeom>
        </p:spPr>
      </p:pic>
      <p:pic>
        <p:nvPicPr>
          <p:cNvPr id="19" name="Picture 18">
            <a:extLst>
              <a:ext uri="{FF2B5EF4-FFF2-40B4-BE49-F238E27FC236}">
                <a16:creationId xmlns:a16="http://schemas.microsoft.com/office/drawing/2014/main" id="{46AA9710-5940-4EDE-BDAF-A35A679917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950" y="3733007"/>
            <a:ext cx="1053230" cy="593444"/>
          </a:xfrm>
          <a:prstGeom prst="rect">
            <a:avLst/>
          </a:prstGeom>
        </p:spPr>
      </p:pic>
      <p:pic>
        <p:nvPicPr>
          <p:cNvPr id="23" name="Picture 22">
            <a:extLst>
              <a:ext uri="{FF2B5EF4-FFF2-40B4-BE49-F238E27FC236}">
                <a16:creationId xmlns:a16="http://schemas.microsoft.com/office/drawing/2014/main" id="{91D246BF-F852-492A-96D1-4EFACDF561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852" y="5303214"/>
            <a:ext cx="977955" cy="794474"/>
          </a:xfrm>
          <a:prstGeom prst="rect">
            <a:avLst/>
          </a:prstGeom>
        </p:spPr>
      </p:pic>
    </p:spTree>
    <p:extLst>
      <p:ext uri="{BB962C8B-B14F-4D97-AF65-F5344CB8AC3E}">
        <p14:creationId xmlns:p14="http://schemas.microsoft.com/office/powerpoint/2010/main" val="1355759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522063" y="3345941"/>
            <a:ext cx="4133261" cy="461665"/>
          </a:xfrm>
          <a:prstGeom prst="rect">
            <a:avLst/>
          </a:prstGeom>
          <a:noFill/>
        </p:spPr>
        <p:txBody>
          <a:bodyPr wrap="square" rtlCol="0">
            <a:spAutoFit/>
          </a:bodyPr>
          <a:lstStyle/>
          <a:p>
            <a:r>
              <a:rPr lang="en-GB" sz="2400" dirty="0">
                <a:solidFill>
                  <a:srgbClr val="EF6921"/>
                </a:solidFill>
              </a:rPr>
              <a:t>www.childnet.com/pshetoolkits </a:t>
            </a:r>
          </a:p>
        </p:txBody>
      </p:sp>
      <p:sp>
        <p:nvSpPr>
          <p:cNvPr id="14" name="TextBox 13"/>
          <p:cNvSpPr txBox="1"/>
          <p:nvPr/>
        </p:nvSpPr>
        <p:spPr>
          <a:xfrm>
            <a:off x="2829651" y="2979171"/>
            <a:ext cx="3518084" cy="461665"/>
          </a:xfrm>
          <a:prstGeom prst="rect">
            <a:avLst/>
          </a:prstGeom>
          <a:noFill/>
        </p:spPr>
        <p:txBody>
          <a:bodyPr wrap="square" rtlCol="0">
            <a:spAutoFit/>
          </a:bodyPr>
          <a:lstStyle/>
          <a:p>
            <a:r>
              <a:rPr lang="en-GB" sz="2400" dirty="0"/>
              <a:t>Available to download at:</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6477" y="1580240"/>
            <a:ext cx="4164954" cy="1140587"/>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7680" y="4593242"/>
            <a:ext cx="1931927" cy="781228"/>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8954" y="4732106"/>
            <a:ext cx="3506771" cy="488981"/>
          </a:xfrm>
          <a:prstGeom prst="rect">
            <a:avLst/>
          </a:prstGeom>
        </p:spPr>
      </p:pic>
      <p:sp>
        <p:nvSpPr>
          <p:cNvPr id="2" name="Rectangle 1"/>
          <p:cNvSpPr/>
          <p:nvPr/>
        </p:nvSpPr>
        <p:spPr>
          <a:xfrm>
            <a:off x="1720140" y="6145587"/>
            <a:ext cx="4935184" cy="415498"/>
          </a:xfrm>
          <a:prstGeom prst="rect">
            <a:avLst/>
          </a:prstGeom>
        </p:spPr>
        <p:txBody>
          <a:bodyPr wrap="square">
            <a:spAutoFit/>
          </a:bodyPr>
          <a:lstStyle/>
          <a:p>
            <a:r>
              <a:rPr lang="en-GB" sz="1050" dirty="0">
                <a:solidFill>
                  <a:srgbClr val="5C5C5C"/>
                </a:solidFill>
              </a:rPr>
              <a:t>Myth vs Reality PSHE toolkit 2019 by </a:t>
            </a:r>
            <a:r>
              <a:rPr lang="en-GB" sz="1050" dirty="0">
                <a:solidFill>
                  <a:srgbClr val="FF6600"/>
                </a:solidFill>
                <a:hlinkClick r:id="rId5"/>
              </a:rPr>
              <a:t>Childnet International</a:t>
            </a:r>
            <a:r>
              <a:rPr lang="en-GB" sz="1050" dirty="0">
                <a:solidFill>
                  <a:srgbClr val="5C5C5C"/>
                </a:solidFill>
              </a:rPr>
              <a:t> is licensed under a </a:t>
            </a:r>
            <a:r>
              <a:rPr lang="en-GB" sz="1050" dirty="0">
                <a:solidFill>
                  <a:srgbClr val="FF6600"/>
                </a:solidFill>
                <a:hlinkClick r:id="rId6"/>
              </a:rPr>
              <a:t>Creative Commons Attribution-</a:t>
            </a:r>
            <a:r>
              <a:rPr lang="en-GB" sz="1050" dirty="0" err="1">
                <a:solidFill>
                  <a:srgbClr val="FF6600"/>
                </a:solidFill>
                <a:hlinkClick r:id="rId6"/>
              </a:rPr>
              <a:t>NonCommercial</a:t>
            </a:r>
            <a:r>
              <a:rPr lang="en-GB" sz="1050" dirty="0">
                <a:solidFill>
                  <a:srgbClr val="FF6600"/>
                </a:solidFill>
                <a:hlinkClick r:id="rId6"/>
              </a:rPr>
              <a:t>-</a:t>
            </a:r>
            <a:r>
              <a:rPr lang="en-GB" sz="1050" dirty="0" err="1">
                <a:solidFill>
                  <a:srgbClr val="FF6600"/>
                </a:solidFill>
                <a:hlinkClick r:id="rId6"/>
              </a:rPr>
              <a:t>ShareAlike</a:t>
            </a:r>
            <a:r>
              <a:rPr lang="en-GB" sz="1050" dirty="0">
                <a:solidFill>
                  <a:srgbClr val="FF6600"/>
                </a:solidFill>
                <a:hlinkClick r:id="rId6"/>
              </a:rPr>
              <a:t> 4.0 International License</a:t>
            </a:r>
            <a:r>
              <a:rPr lang="en-GB" sz="1050" dirty="0">
                <a:solidFill>
                  <a:srgbClr val="5C5C5C"/>
                </a:solidFill>
              </a:rPr>
              <a:t>.</a:t>
            </a:r>
            <a:endParaRPr lang="en-GB" sz="1050" dirty="0"/>
          </a:p>
        </p:txBody>
      </p:sp>
      <p:pic>
        <p:nvPicPr>
          <p:cNvPr id="4" name="Picture 3"/>
          <p:cNvPicPr>
            <a:picLocks noChangeAspect="1"/>
          </p:cNvPicPr>
          <p:nvPr/>
        </p:nvPicPr>
        <p:blipFill>
          <a:blip r:embed="rId7"/>
          <a:stretch>
            <a:fillRect/>
          </a:stretch>
        </p:blipFill>
        <p:spPr>
          <a:xfrm>
            <a:off x="490053" y="6126821"/>
            <a:ext cx="1230087" cy="430683"/>
          </a:xfrm>
          <a:prstGeom prst="rect">
            <a:avLst/>
          </a:prstGeom>
        </p:spPr>
      </p:pic>
    </p:spTree>
    <p:extLst>
      <p:ext uri="{BB962C8B-B14F-4D97-AF65-F5344CB8AC3E}">
        <p14:creationId xmlns:p14="http://schemas.microsoft.com/office/powerpoint/2010/main" val="151617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992D69-4BCE-4E91-A874-2995F5F15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648" y="1913859"/>
            <a:ext cx="5960357" cy="446567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079" y="330774"/>
            <a:ext cx="5370418" cy="1466128"/>
          </a:xfrm>
          <a:prstGeom prst="rect">
            <a:avLst/>
          </a:prstGeom>
        </p:spPr>
      </p:pic>
      <p:sp>
        <p:nvSpPr>
          <p:cNvPr id="4" name="Rectangle 3"/>
          <p:cNvSpPr/>
          <p:nvPr/>
        </p:nvSpPr>
        <p:spPr>
          <a:xfrm>
            <a:off x="1836107" y="2376982"/>
            <a:ext cx="5221918" cy="3539430"/>
          </a:xfrm>
          <a:prstGeom prst="rect">
            <a:avLst/>
          </a:prstGeom>
        </p:spPr>
        <p:txBody>
          <a:bodyPr wrap="square">
            <a:spAutoFit/>
          </a:bodyPr>
          <a:lstStyle/>
          <a:p>
            <a:r>
              <a:rPr lang="en-GB" sz="2800" dirty="0">
                <a:solidFill>
                  <a:schemeClr val="bg1"/>
                </a:solidFill>
                <a:latin typeface="HelveticaNeue" panose="00000400000000000000" pitchFamily="2" charset="0"/>
              </a:rPr>
              <a:t>Starter discussion</a:t>
            </a:r>
          </a:p>
          <a:p>
            <a:r>
              <a:rPr lang="en-GB" sz="2800" dirty="0">
                <a:solidFill>
                  <a:schemeClr val="bg1"/>
                </a:solidFill>
                <a:latin typeface="HelveticaNeue" panose="00000400000000000000" pitchFamily="2" charset="0"/>
              </a:rPr>
              <a:t>Watch the talking heads </a:t>
            </a:r>
          </a:p>
          <a:p>
            <a:r>
              <a:rPr lang="en-GB" sz="2800" dirty="0">
                <a:solidFill>
                  <a:schemeClr val="bg1"/>
                </a:solidFill>
                <a:latin typeface="HelveticaNeue" panose="00000400000000000000" pitchFamily="2" charset="0"/>
              </a:rPr>
              <a:t>Discussion questions</a:t>
            </a:r>
          </a:p>
          <a:p>
            <a:r>
              <a:rPr lang="en-GB" sz="2800" dirty="0">
                <a:solidFill>
                  <a:schemeClr val="bg1"/>
                </a:solidFill>
                <a:latin typeface="HelveticaNeue" panose="00000400000000000000" pitchFamily="2" charset="0"/>
              </a:rPr>
              <a:t>--------------------------------------</a:t>
            </a:r>
          </a:p>
          <a:p>
            <a:r>
              <a:rPr lang="en-GB" sz="2800" dirty="0">
                <a:solidFill>
                  <a:schemeClr val="bg1"/>
                </a:solidFill>
                <a:latin typeface="HelveticaNeue" panose="00000400000000000000" pitchFamily="2" charset="0"/>
              </a:rPr>
              <a:t>Activity A: Healthy or unhealthy?</a:t>
            </a:r>
          </a:p>
          <a:p>
            <a:r>
              <a:rPr lang="en-GB" sz="2800" dirty="0">
                <a:solidFill>
                  <a:schemeClr val="bg1"/>
                </a:solidFill>
                <a:latin typeface="HelveticaNeue" panose="00000400000000000000" pitchFamily="2" charset="0"/>
              </a:rPr>
              <a:t>Activity B: Spot the signs </a:t>
            </a:r>
          </a:p>
          <a:p>
            <a:r>
              <a:rPr lang="en-GB" sz="2800" dirty="0">
                <a:solidFill>
                  <a:schemeClr val="bg1"/>
                </a:solidFill>
                <a:latin typeface="HelveticaNeue" panose="00000400000000000000" pitchFamily="2" charset="0"/>
              </a:rPr>
              <a:t>Activity C: Myth vs reality</a:t>
            </a:r>
          </a:p>
          <a:p>
            <a:r>
              <a:rPr lang="en-GB" sz="2800" dirty="0">
                <a:solidFill>
                  <a:schemeClr val="bg1"/>
                </a:solidFill>
                <a:latin typeface="HelveticaNeue" panose="00000400000000000000" pitchFamily="2" charset="0"/>
              </a:rPr>
              <a:t>Plenary: #</a:t>
            </a:r>
            <a:r>
              <a:rPr lang="en-GB" sz="2800" dirty="0" err="1">
                <a:solidFill>
                  <a:schemeClr val="bg1"/>
                </a:solidFill>
                <a:latin typeface="HelveticaNeue" panose="00000400000000000000" pitchFamily="2" charset="0"/>
              </a:rPr>
              <a:t>RealityCheck</a:t>
            </a:r>
            <a:endParaRPr lang="en-GB" sz="2800" dirty="0">
              <a:solidFill>
                <a:schemeClr val="bg1"/>
              </a:solidFill>
              <a:latin typeface="HelveticaNeue" panose="00000400000000000000" pitchFamily="2" charset="0"/>
            </a:endParaRPr>
          </a:p>
        </p:txBody>
      </p:sp>
    </p:spTree>
    <p:extLst>
      <p:ext uri="{BB962C8B-B14F-4D97-AF65-F5344CB8AC3E}">
        <p14:creationId xmlns:p14="http://schemas.microsoft.com/office/powerpoint/2010/main" val="2960810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0E7B58B-C24E-4CB2-B750-41AC9153D8BC}"/>
              </a:ext>
            </a:extLst>
          </p:cNvPr>
          <p:cNvPicPr>
            <a:picLocks noChangeAspect="1"/>
          </p:cNvPicPr>
          <p:nvPr/>
        </p:nvPicPr>
        <p:blipFill rotWithShape="1">
          <a:blip r:embed="rId3">
            <a:extLst>
              <a:ext uri="{28A0092B-C50C-407E-A947-70E740481C1C}">
                <a14:useLocalDpi xmlns:a14="http://schemas.microsoft.com/office/drawing/2010/main" val="0"/>
              </a:ext>
            </a:extLst>
          </a:blip>
          <a:srcRect r="8974"/>
          <a:stretch/>
        </p:blipFill>
        <p:spPr>
          <a:xfrm>
            <a:off x="4659086" y="6210867"/>
            <a:ext cx="4484914" cy="405369"/>
          </a:xfrm>
          <a:prstGeom prst="rect">
            <a:avLst/>
          </a:prstGeom>
        </p:spPr>
      </p:pic>
      <p:pic>
        <p:nvPicPr>
          <p:cNvPr id="18" name="Picture 17">
            <a:extLst>
              <a:ext uri="{FF2B5EF4-FFF2-40B4-BE49-F238E27FC236}">
                <a16:creationId xmlns:a16="http://schemas.microsoft.com/office/drawing/2014/main" id="{023C1842-A9F4-4143-94BC-48BB3D7E0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020" y="391886"/>
            <a:ext cx="7167449" cy="1204016"/>
          </a:xfrm>
          <a:prstGeom prst="rect">
            <a:avLst/>
          </a:prstGeom>
        </p:spPr>
      </p:pic>
      <p:sp>
        <p:nvSpPr>
          <p:cNvPr id="2" name="Rectangle 1">
            <a:extLst>
              <a:ext uri="{FF2B5EF4-FFF2-40B4-BE49-F238E27FC236}">
                <a16:creationId xmlns:a16="http://schemas.microsoft.com/office/drawing/2014/main" id="{1B700DDF-A3DF-49AB-BDA1-C115F6A2D24C}"/>
              </a:ext>
            </a:extLst>
          </p:cNvPr>
          <p:cNvSpPr/>
          <p:nvPr/>
        </p:nvSpPr>
        <p:spPr>
          <a:xfrm>
            <a:off x="1168703" y="1846755"/>
            <a:ext cx="7223959" cy="707886"/>
          </a:xfrm>
          <a:prstGeom prst="rect">
            <a:avLst/>
          </a:prstGeom>
        </p:spPr>
        <p:txBody>
          <a:bodyPr wrap="square">
            <a:spAutoFit/>
          </a:bodyPr>
          <a:lstStyle/>
          <a:p>
            <a:r>
              <a:rPr lang="en-GB" sz="2000" dirty="0">
                <a:latin typeface="Helvetica Neue" pitchFamily="50" charset="0"/>
              </a:rPr>
              <a:t>We listen and respect everyone </a:t>
            </a:r>
            <a:r>
              <a:rPr lang="en-GB" sz="2000" dirty="0">
                <a:latin typeface="HelveticaNeue" panose="00000400000000000000" pitchFamily="2" charset="0"/>
              </a:rPr>
              <a:t>when they are speaking and when we are responding. </a:t>
            </a:r>
          </a:p>
        </p:txBody>
      </p:sp>
      <p:sp>
        <p:nvSpPr>
          <p:cNvPr id="7" name="Rectangle 6">
            <a:extLst>
              <a:ext uri="{FF2B5EF4-FFF2-40B4-BE49-F238E27FC236}">
                <a16:creationId xmlns:a16="http://schemas.microsoft.com/office/drawing/2014/main" id="{484C70B0-073A-4AD5-AEED-39B50008CEF9}"/>
              </a:ext>
            </a:extLst>
          </p:cNvPr>
          <p:cNvSpPr/>
          <p:nvPr/>
        </p:nvSpPr>
        <p:spPr>
          <a:xfrm>
            <a:off x="1016531" y="500142"/>
            <a:ext cx="6793520" cy="1077218"/>
          </a:xfrm>
          <a:prstGeom prst="rect">
            <a:avLst/>
          </a:prstGeom>
        </p:spPr>
        <p:txBody>
          <a:bodyPr wrap="square">
            <a:spAutoFit/>
          </a:bodyPr>
          <a:lstStyle/>
          <a:p>
            <a:pPr algn="ctr"/>
            <a:r>
              <a:rPr lang="en-GB" sz="3200" dirty="0">
                <a:solidFill>
                  <a:schemeClr val="bg1"/>
                </a:solidFill>
                <a:latin typeface="HelveticaNeue" panose="00000400000000000000" pitchFamily="2" charset="0"/>
              </a:rPr>
              <a:t>Discuss and establish </a:t>
            </a:r>
            <a:r>
              <a:rPr lang="en-GB" sz="3200" b="1" dirty="0">
                <a:solidFill>
                  <a:schemeClr val="bg1"/>
                </a:solidFill>
                <a:latin typeface="Helvetica Neue" pitchFamily="50" charset="0"/>
              </a:rPr>
              <a:t>ground rules </a:t>
            </a:r>
          </a:p>
          <a:p>
            <a:pPr algn="ctr"/>
            <a:r>
              <a:rPr lang="en-GB" sz="3200" b="1" dirty="0">
                <a:solidFill>
                  <a:schemeClr val="bg1"/>
                </a:solidFill>
                <a:latin typeface="HelveticaNeue" panose="00000400000000000000" pitchFamily="2" charset="0"/>
              </a:rPr>
              <a:t>for the session</a:t>
            </a:r>
          </a:p>
        </p:txBody>
      </p:sp>
      <p:sp>
        <p:nvSpPr>
          <p:cNvPr id="12" name="Rectangle 11">
            <a:extLst>
              <a:ext uri="{FF2B5EF4-FFF2-40B4-BE49-F238E27FC236}">
                <a16:creationId xmlns:a16="http://schemas.microsoft.com/office/drawing/2014/main" id="{23148ED8-F377-4CDD-9D6A-5FCF18D623B7}"/>
              </a:ext>
            </a:extLst>
          </p:cNvPr>
          <p:cNvSpPr/>
          <p:nvPr/>
        </p:nvSpPr>
        <p:spPr>
          <a:xfrm>
            <a:off x="1168703" y="2816259"/>
            <a:ext cx="7223959" cy="707886"/>
          </a:xfrm>
          <a:prstGeom prst="rect">
            <a:avLst/>
          </a:prstGeom>
        </p:spPr>
        <p:txBody>
          <a:bodyPr wrap="square">
            <a:spAutoFit/>
          </a:bodyPr>
          <a:lstStyle/>
          <a:p>
            <a:r>
              <a:rPr lang="en-GB" sz="2000" dirty="0">
                <a:latin typeface="Helvetica Neue" pitchFamily="50" charset="0"/>
              </a:rPr>
              <a:t>We know that we don’t have to participate </a:t>
            </a:r>
            <a:r>
              <a:rPr lang="en-GB" sz="2000" dirty="0">
                <a:latin typeface="HelveticaNeue" panose="00000400000000000000" pitchFamily="2" charset="0"/>
              </a:rPr>
              <a:t>in any activities or questions which make us feel uncomfortable. </a:t>
            </a:r>
          </a:p>
        </p:txBody>
      </p:sp>
      <p:sp>
        <p:nvSpPr>
          <p:cNvPr id="14" name="Rectangle 13">
            <a:extLst>
              <a:ext uri="{FF2B5EF4-FFF2-40B4-BE49-F238E27FC236}">
                <a16:creationId xmlns:a16="http://schemas.microsoft.com/office/drawing/2014/main" id="{3D983284-2E37-45CD-A6EA-F99F6F97BA6E}"/>
              </a:ext>
            </a:extLst>
          </p:cNvPr>
          <p:cNvSpPr/>
          <p:nvPr/>
        </p:nvSpPr>
        <p:spPr>
          <a:xfrm>
            <a:off x="1168703" y="3896758"/>
            <a:ext cx="7392527" cy="1015663"/>
          </a:xfrm>
          <a:prstGeom prst="rect">
            <a:avLst/>
          </a:prstGeom>
        </p:spPr>
        <p:txBody>
          <a:bodyPr wrap="square">
            <a:spAutoFit/>
          </a:bodyPr>
          <a:lstStyle/>
          <a:p>
            <a:r>
              <a:rPr lang="en-GB" sz="2000" dirty="0">
                <a:latin typeface="HelveticaNeue" panose="00000400000000000000" pitchFamily="2" charset="0"/>
              </a:rPr>
              <a:t>We know that we are </a:t>
            </a:r>
            <a:r>
              <a:rPr lang="en-GB" sz="2000" dirty="0">
                <a:latin typeface="Helvetica Neue" pitchFamily="50" charset="0"/>
              </a:rPr>
              <a:t>not expected to share our own personal experiences </a:t>
            </a:r>
            <a:r>
              <a:rPr lang="en-GB" sz="2000" dirty="0">
                <a:latin typeface="HelveticaNeue" panose="00000400000000000000" pitchFamily="2" charset="0"/>
              </a:rPr>
              <a:t>but are free to do so without judgement if we want to.</a:t>
            </a:r>
          </a:p>
        </p:txBody>
      </p:sp>
      <p:sp>
        <p:nvSpPr>
          <p:cNvPr id="16" name="Rectangle 15">
            <a:extLst>
              <a:ext uri="{FF2B5EF4-FFF2-40B4-BE49-F238E27FC236}">
                <a16:creationId xmlns:a16="http://schemas.microsoft.com/office/drawing/2014/main" id="{B51C3479-DB8B-4BEF-8D0A-45C1AA23442B}"/>
              </a:ext>
            </a:extLst>
          </p:cNvPr>
          <p:cNvSpPr/>
          <p:nvPr/>
        </p:nvSpPr>
        <p:spPr>
          <a:xfrm>
            <a:off x="1168703" y="5212056"/>
            <a:ext cx="7223959" cy="707886"/>
          </a:xfrm>
          <a:prstGeom prst="rect">
            <a:avLst/>
          </a:prstGeom>
        </p:spPr>
        <p:txBody>
          <a:bodyPr wrap="square">
            <a:spAutoFit/>
          </a:bodyPr>
          <a:lstStyle/>
          <a:p>
            <a:r>
              <a:rPr lang="en-GB" sz="2000" dirty="0">
                <a:latin typeface="Helvetica Neue" pitchFamily="50" charset="0"/>
              </a:rPr>
              <a:t>We speak about a ‘friend’ or ‘someone we know’ </a:t>
            </a:r>
            <a:r>
              <a:rPr lang="en-GB" sz="2000" dirty="0">
                <a:latin typeface="HelveticaNeue" panose="00000400000000000000" pitchFamily="2" charset="0"/>
              </a:rPr>
              <a:t>instead of using real names if we share experiences or stories.</a:t>
            </a:r>
          </a:p>
        </p:txBody>
      </p:sp>
      <p:pic>
        <p:nvPicPr>
          <p:cNvPr id="8" name="Picture 7">
            <a:extLst>
              <a:ext uri="{FF2B5EF4-FFF2-40B4-BE49-F238E27FC236}">
                <a16:creationId xmlns:a16="http://schemas.microsoft.com/office/drawing/2014/main" id="{F695915B-2201-4532-BF70-9EB367E1A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903" y="1868841"/>
            <a:ext cx="685800" cy="685800"/>
          </a:xfrm>
          <a:prstGeom prst="rect">
            <a:avLst/>
          </a:prstGeom>
        </p:spPr>
      </p:pic>
      <p:pic>
        <p:nvPicPr>
          <p:cNvPr id="19" name="Picture 18">
            <a:extLst>
              <a:ext uri="{FF2B5EF4-FFF2-40B4-BE49-F238E27FC236}">
                <a16:creationId xmlns:a16="http://schemas.microsoft.com/office/drawing/2014/main" id="{6587A351-21D6-4298-BEB5-A263AA9D06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903" y="2854648"/>
            <a:ext cx="685800" cy="685800"/>
          </a:xfrm>
          <a:prstGeom prst="rect">
            <a:avLst/>
          </a:prstGeom>
        </p:spPr>
      </p:pic>
      <p:pic>
        <p:nvPicPr>
          <p:cNvPr id="20" name="Picture 19">
            <a:extLst>
              <a:ext uri="{FF2B5EF4-FFF2-40B4-BE49-F238E27FC236}">
                <a16:creationId xmlns:a16="http://schemas.microsoft.com/office/drawing/2014/main" id="{10B114E9-F73A-4B36-8343-6324F8D671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980" y="4012315"/>
            <a:ext cx="685800" cy="685800"/>
          </a:xfrm>
          <a:prstGeom prst="rect">
            <a:avLst/>
          </a:prstGeom>
        </p:spPr>
      </p:pic>
      <p:pic>
        <p:nvPicPr>
          <p:cNvPr id="21" name="Picture 20">
            <a:extLst>
              <a:ext uri="{FF2B5EF4-FFF2-40B4-BE49-F238E27FC236}">
                <a16:creationId xmlns:a16="http://schemas.microsoft.com/office/drawing/2014/main" id="{EAF55C5D-1A82-4B86-9B0E-21EB60822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903" y="5248098"/>
            <a:ext cx="685800" cy="685800"/>
          </a:xfrm>
          <a:prstGeom prst="rect">
            <a:avLst/>
          </a:prstGeom>
        </p:spPr>
      </p:pic>
      <p:sp>
        <p:nvSpPr>
          <p:cNvPr id="15" name="Rectangle 14">
            <a:extLst>
              <a:ext uri="{FF2B5EF4-FFF2-40B4-BE49-F238E27FC236}">
                <a16:creationId xmlns:a16="http://schemas.microsoft.com/office/drawing/2014/main" id="{90CAA09D-1A50-49D7-9A7D-158DE0596DCB}"/>
              </a:ext>
            </a:extLst>
          </p:cNvPr>
          <p:cNvSpPr/>
          <p:nvPr/>
        </p:nvSpPr>
        <p:spPr>
          <a:xfrm>
            <a:off x="4824546" y="6238765"/>
            <a:ext cx="4415247"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a:solidFill>
                  <a:schemeClr val="bg1"/>
                </a:solidFill>
                <a:latin typeface="HelveticaNeue" panose="00000400000000000000" pitchFamily="2" charset="0"/>
              </a:rPr>
              <a:t>Refer to page 16 of the guidance for full details</a:t>
            </a:r>
            <a:endParaRPr lang="en-GB" sz="1600" b="1" dirty="0">
              <a:solidFill>
                <a:schemeClr val="bg1"/>
              </a:solidFill>
              <a:latin typeface="Helvetica Neue" pitchFamily="50" charset="0"/>
            </a:endParaRPr>
          </a:p>
        </p:txBody>
      </p:sp>
    </p:spTree>
    <p:extLst>
      <p:ext uri="{BB962C8B-B14F-4D97-AF65-F5344CB8AC3E}">
        <p14:creationId xmlns:p14="http://schemas.microsoft.com/office/powerpoint/2010/main" val="231460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BB84689-1D89-44FC-807A-299BAD9D8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916" y="4103672"/>
            <a:ext cx="8452339" cy="1938130"/>
          </a:xfrm>
          <a:prstGeom prst="rect">
            <a:avLst/>
          </a:prstGeom>
        </p:spPr>
      </p:pic>
      <p:sp>
        <p:nvSpPr>
          <p:cNvPr id="4" name="Rectangle 3">
            <a:extLst>
              <a:ext uri="{FF2B5EF4-FFF2-40B4-BE49-F238E27FC236}">
                <a16:creationId xmlns:a16="http://schemas.microsoft.com/office/drawing/2014/main" id="{CBF3DCAE-F330-44DA-BB8F-B1C658C28290}"/>
              </a:ext>
            </a:extLst>
          </p:cNvPr>
          <p:cNvSpPr/>
          <p:nvPr/>
        </p:nvSpPr>
        <p:spPr>
          <a:xfrm>
            <a:off x="737057" y="4418556"/>
            <a:ext cx="5941682" cy="1077218"/>
          </a:xfrm>
          <a:prstGeom prst="rect">
            <a:avLst/>
          </a:prstGeom>
        </p:spPr>
        <p:txBody>
          <a:bodyPr wrap="square">
            <a:spAutoFit/>
          </a:bodyPr>
          <a:lstStyle/>
          <a:p>
            <a:r>
              <a:rPr lang="en-GB" sz="3200" dirty="0">
                <a:solidFill>
                  <a:schemeClr val="bg1"/>
                </a:solidFill>
                <a:latin typeface="HelveticaNeue" panose="00000400000000000000" pitchFamily="2" charset="0"/>
              </a:rPr>
              <a:t>Task: Generate a list of healthy and unhealthy relationship traits. </a:t>
            </a:r>
            <a:endParaRPr lang="en-GB" sz="3200" b="1" dirty="0">
              <a:solidFill>
                <a:schemeClr val="bg1"/>
              </a:solidFill>
              <a:latin typeface="HelveticaNeue" panose="00000400000000000000" pitchFamily="2" charset="0"/>
            </a:endParaRPr>
          </a:p>
        </p:txBody>
      </p:sp>
      <p:pic>
        <p:nvPicPr>
          <p:cNvPr id="9" name="Picture 8">
            <a:extLst>
              <a:ext uri="{FF2B5EF4-FFF2-40B4-BE49-F238E27FC236}">
                <a16:creationId xmlns:a16="http://schemas.microsoft.com/office/drawing/2014/main" id="{3C7D6157-FD5A-4C35-9A6D-143E9B5905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1644" y="4388371"/>
            <a:ext cx="1015985" cy="1015985"/>
          </a:xfrm>
          <a:prstGeom prst="rect">
            <a:avLst/>
          </a:prstGeom>
        </p:spPr>
      </p:pic>
      <p:sp>
        <p:nvSpPr>
          <p:cNvPr id="10" name="Rectangle 9">
            <a:extLst>
              <a:ext uri="{FF2B5EF4-FFF2-40B4-BE49-F238E27FC236}">
                <a16:creationId xmlns:a16="http://schemas.microsoft.com/office/drawing/2014/main" id="{EEF94243-5B70-4AD4-96D3-8BFAB57EC433}"/>
              </a:ext>
            </a:extLst>
          </p:cNvPr>
          <p:cNvSpPr/>
          <p:nvPr/>
        </p:nvSpPr>
        <p:spPr>
          <a:xfrm>
            <a:off x="6515833" y="5268842"/>
            <a:ext cx="1705916" cy="523220"/>
          </a:xfrm>
          <a:prstGeom prst="rect">
            <a:avLst/>
          </a:prstGeom>
        </p:spPr>
        <p:txBody>
          <a:bodyPr wrap="none">
            <a:spAutoFit/>
          </a:bodyPr>
          <a:lstStyle/>
          <a:p>
            <a:r>
              <a:rPr lang="en-GB" sz="2800" b="1" dirty="0">
                <a:latin typeface="HelveticaNeue" panose="00000400000000000000" pitchFamily="2" charset="0"/>
              </a:rPr>
              <a:t>5 minutes</a:t>
            </a:r>
          </a:p>
        </p:txBody>
      </p:sp>
      <p:grpSp>
        <p:nvGrpSpPr>
          <p:cNvPr id="14" name="Group 13">
            <a:extLst>
              <a:ext uri="{FF2B5EF4-FFF2-40B4-BE49-F238E27FC236}">
                <a16:creationId xmlns:a16="http://schemas.microsoft.com/office/drawing/2014/main" id="{4E6CA237-381F-4163-923F-0F2A7D4BEF68}"/>
              </a:ext>
            </a:extLst>
          </p:cNvPr>
          <p:cNvGrpSpPr/>
          <p:nvPr/>
        </p:nvGrpSpPr>
        <p:grpSpPr>
          <a:xfrm>
            <a:off x="4763589" y="230715"/>
            <a:ext cx="4320181" cy="2247902"/>
            <a:chOff x="4647465" y="230715"/>
            <a:chExt cx="4436305" cy="2311674"/>
          </a:xfrm>
        </p:grpSpPr>
        <p:pic>
          <p:nvPicPr>
            <p:cNvPr id="12" name="Picture 11">
              <a:extLst>
                <a:ext uri="{FF2B5EF4-FFF2-40B4-BE49-F238E27FC236}">
                  <a16:creationId xmlns:a16="http://schemas.microsoft.com/office/drawing/2014/main" id="{18B42A40-8D97-463E-A06C-ABBD0E09C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47465" y="230715"/>
              <a:ext cx="4150895" cy="2311674"/>
            </a:xfrm>
            <a:prstGeom prst="rect">
              <a:avLst/>
            </a:prstGeom>
          </p:spPr>
        </p:pic>
        <p:sp>
          <p:nvSpPr>
            <p:cNvPr id="13" name="Rectangle 12">
              <a:extLst>
                <a:ext uri="{FF2B5EF4-FFF2-40B4-BE49-F238E27FC236}">
                  <a16:creationId xmlns:a16="http://schemas.microsoft.com/office/drawing/2014/main" id="{4B11AEEE-5331-4E4A-95DF-F0FF4F99822B}"/>
                </a:ext>
              </a:extLst>
            </p:cNvPr>
            <p:cNvSpPr/>
            <p:nvPr/>
          </p:nvSpPr>
          <p:spPr>
            <a:xfrm>
              <a:off x="4932875" y="416494"/>
              <a:ext cx="4150895" cy="1384995"/>
            </a:xfrm>
            <a:prstGeom prst="rect">
              <a:avLst/>
            </a:prstGeom>
          </p:spPr>
          <p:txBody>
            <a:bodyPr wrap="square">
              <a:spAutoFit/>
            </a:bodyPr>
            <a:lstStyle/>
            <a:p>
              <a:r>
                <a:rPr lang="en-GB" sz="2800" dirty="0">
                  <a:latin typeface="HelveticaNeue" panose="00000400000000000000" pitchFamily="2" charset="0"/>
                </a:rPr>
                <a:t>What are the traits of a healthy or unhealthy relationship?</a:t>
              </a:r>
            </a:p>
          </p:txBody>
        </p:sp>
      </p:grpSp>
      <p:grpSp>
        <p:nvGrpSpPr>
          <p:cNvPr id="11" name="Group 10">
            <a:extLst>
              <a:ext uri="{FF2B5EF4-FFF2-40B4-BE49-F238E27FC236}">
                <a16:creationId xmlns:a16="http://schemas.microsoft.com/office/drawing/2014/main" id="{BE6E0E83-1C5B-44F6-B87E-9553CEB480F2}"/>
              </a:ext>
            </a:extLst>
          </p:cNvPr>
          <p:cNvGrpSpPr/>
          <p:nvPr/>
        </p:nvGrpSpPr>
        <p:grpSpPr>
          <a:xfrm>
            <a:off x="247324" y="1614751"/>
            <a:ext cx="9081124" cy="2306548"/>
            <a:chOff x="199361" y="1867127"/>
            <a:chExt cx="9081124" cy="2306548"/>
          </a:xfrm>
        </p:grpSpPr>
        <p:pic>
          <p:nvPicPr>
            <p:cNvPr id="6" name="Picture 5">
              <a:extLst>
                <a:ext uri="{FF2B5EF4-FFF2-40B4-BE49-F238E27FC236}">
                  <a16:creationId xmlns:a16="http://schemas.microsoft.com/office/drawing/2014/main" id="{4CCEEF44-3C62-4A2C-B1ED-A87A3EABA225}"/>
                </a:ext>
              </a:extLst>
            </p:cNvPr>
            <p:cNvPicPr>
              <a:picLocks noChangeAspect="1"/>
            </p:cNvPicPr>
            <p:nvPr/>
          </p:nvPicPr>
          <p:blipFill rotWithShape="1">
            <a:blip r:embed="rId5">
              <a:extLst>
                <a:ext uri="{28A0092B-C50C-407E-A947-70E740481C1C}">
                  <a14:useLocalDpi xmlns:a14="http://schemas.microsoft.com/office/drawing/2010/main" val="0"/>
                </a:ext>
              </a:extLst>
            </a:blip>
            <a:srcRect t="6791" b="17917"/>
            <a:stretch/>
          </p:blipFill>
          <p:spPr>
            <a:xfrm>
              <a:off x="199361" y="1925773"/>
              <a:ext cx="1137691" cy="2247902"/>
            </a:xfrm>
            <a:prstGeom prst="rect">
              <a:avLst/>
            </a:prstGeom>
          </p:spPr>
        </p:pic>
        <p:sp>
          <p:nvSpPr>
            <p:cNvPr id="7" name="TextBox 6">
              <a:extLst>
                <a:ext uri="{FF2B5EF4-FFF2-40B4-BE49-F238E27FC236}">
                  <a16:creationId xmlns:a16="http://schemas.microsoft.com/office/drawing/2014/main" id="{8FCE1739-1951-4514-800A-20D672106BC2}"/>
                </a:ext>
              </a:extLst>
            </p:cNvPr>
            <p:cNvSpPr txBox="1"/>
            <p:nvPr/>
          </p:nvSpPr>
          <p:spPr>
            <a:xfrm>
              <a:off x="1231268" y="2590318"/>
              <a:ext cx="8049217" cy="830997"/>
            </a:xfrm>
            <a:prstGeom prst="rect">
              <a:avLst/>
            </a:prstGeom>
            <a:noFill/>
          </p:spPr>
          <p:txBody>
            <a:bodyPr wrap="square" rtlCol="0">
              <a:spAutoFit/>
            </a:bodyPr>
            <a:lstStyle/>
            <a:p>
              <a:r>
                <a:rPr lang="en-GB" sz="4800" dirty="0">
                  <a:latin typeface="HelveticaNeue" panose="00000400000000000000" pitchFamily="2" charset="0"/>
                </a:rPr>
                <a:t>communicate most </a:t>
              </a:r>
            </a:p>
          </p:txBody>
        </p:sp>
        <p:sp>
          <p:nvSpPr>
            <p:cNvPr id="8" name="Rectangle 7">
              <a:extLst>
                <a:ext uri="{FF2B5EF4-FFF2-40B4-BE49-F238E27FC236}">
                  <a16:creationId xmlns:a16="http://schemas.microsoft.com/office/drawing/2014/main" id="{02B1B458-89E0-47C2-B505-D28863DC2FEE}"/>
                </a:ext>
              </a:extLst>
            </p:cNvPr>
            <p:cNvSpPr/>
            <p:nvPr/>
          </p:nvSpPr>
          <p:spPr>
            <a:xfrm>
              <a:off x="873377" y="1867127"/>
              <a:ext cx="8049218" cy="830997"/>
            </a:xfrm>
            <a:prstGeom prst="rect">
              <a:avLst/>
            </a:prstGeom>
          </p:spPr>
          <p:txBody>
            <a:bodyPr wrap="square">
              <a:spAutoFit/>
            </a:bodyPr>
            <a:lstStyle/>
            <a:p>
              <a:r>
                <a:rPr lang="en-GB" sz="4800" dirty="0">
                  <a:latin typeface="HelveticaNeue" panose="00000400000000000000" pitchFamily="2" charset="0"/>
                </a:rPr>
                <a:t>Who do you</a:t>
              </a:r>
            </a:p>
          </p:txBody>
        </p:sp>
      </p:grpSp>
      <p:pic>
        <p:nvPicPr>
          <p:cNvPr id="15" name="Picture 14">
            <a:extLst>
              <a:ext uri="{FF2B5EF4-FFF2-40B4-BE49-F238E27FC236}">
                <a16:creationId xmlns:a16="http://schemas.microsoft.com/office/drawing/2014/main" id="{12E2E1B1-FCB0-42EC-A75F-04C9DABCF5CF}"/>
              </a:ext>
            </a:extLst>
          </p:cNvPr>
          <p:cNvPicPr>
            <a:picLocks noChangeAspect="1"/>
          </p:cNvPicPr>
          <p:nvPr/>
        </p:nvPicPr>
        <p:blipFill rotWithShape="1">
          <a:blip r:embed="rId6">
            <a:extLst>
              <a:ext uri="{28A0092B-C50C-407E-A947-70E740481C1C}">
                <a14:useLocalDpi xmlns:a14="http://schemas.microsoft.com/office/drawing/2010/main" val="0"/>
              </a:ext>
            </a:extLst>
          </a:blip>
          <a:srcRect r="8974"/>
          <a:stretch/>
        </p:blipFill>
        <p:spPr>
          <a:xfrm>
            <a:off x="4659086" y="6210867"/>
            <a:ext cx="4484914" cy="405369"/>
          </a:xfrm>
          <a:prstGeom prst="rect">
            <a:avLst/>
          </a:prstGeom>
        </p:spPr>
      </p:pic>
      <p:sp>
        <p:nvSpPr>
          <p:cNvPr id="16" name="Rectangle 15">
            <a:extLst>
              <a:ext uri="{FF2B5EF4-FFF2-40B4-BE49-F238E27FC236}">
                <a16:creationId xmlns:a16="http://schemas.microsoft.com/office/drawing/2014/main" id="{BC3C8359-4DC8-4F8E-B75A-28A6EFE78DEC}"/>
              </a:ext>
            </a:extLst>
          </p:cNvPr>
          <p:cNvSpPr/>
          <p:nvPr/>
        </p:nvSpPr>
        <p:spPr>
          <a:xfrm>
            <a:off x="4824546" y="6238765"/>
            <a:ext cx="4415247"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a:solidFill>
                  <a:schemeClr val="bg1"/>
                </a:solidFill>
                <a:latin typeface="HelveticaNeue" panose="00000400000000000000" pitchFamily="2" charset="0"/>
              </a:rPr>
              <a:t>Refer to page 38 of the guidance for full details</a:t>
            </a:r>
            <a:endParaRPr lang="en-GB" sz="1600" b="1" dirty="0">
              <a:solidFill>
                <a:schemeClr val="bg1"/>
              </a:solidFill>
              <a:latin typeface="Helvetica Neue" pitchFamily="50" charset="0"/>
            </a:endParaRPr>
          </a:p>
        </p:txBody>
      </p:sp>
      <p:sp>
        <p:nvSpPr>
          <p:cNvPr id="2" name="Rectangle 1">
            <a:extLst>
              <a:ext uri="{FF2B5EF4-FFF2-40B4-BE49-F238E27FC236}">
                <a16:creationId xmlns:a16="http://schemas.microsoft.com/office/drawing/2014/main" id="{BC7EFEDB-C873-4061-8AE9-192803A79F3F}"/>
              </a:ext>
            </a:extLst>
          </p:cNvPr>
          <p:cNvSpPr/>
          <p:nvPr/>
        </p:nvSpPr>
        <p:spPr>
          <a:xfrm>
            <a:off x="1504406" y="3049953"/>
            <a:ext cx="3320140" cy="830997"/>
          </a:xfrm>
          <a:prstGeom prst="rect">
            <a:avLst/>
          </a:prstGeom>
        </p:spPr>
        <p:txBody>
          <a:bodyPr wrap="none">
            <a:spAutoFit/>
          </a:bodyPr>
          <a:lstStyle/>
          <a:p>
            <a:r>
              <a:rPr lang="en-GB" sz="4800" dirty="0">
                <a:latin typeface="HelveticaNeue" panose="00000400000000000000" pitchFamily="2" charset="0"/>
              </a:rPr>
              <a:t>with online?</a:t>
            </a:r>
          </a:p>
        </p:txBody>
      </p:sp>
    </p:spTree>
    <p:extLst>
      <p:ext uri="{BB962C8B-B14F-4D97-AF65-F5344CB8AC3E}">
        <p14:creationId xmlns:p14="http://schemas.microsoft.com/office/powerpoint/2010/main" val="232494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FC4FC2B-D115-4F25-9EBE-7110D81F3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41" y="230386"/>
            <a:ext cx="6367615" cy="669055"/>
          </a:xfrm>
          <a:prstGeom prst="rect">
            <a:avLst/>
          </a:prstGeom>
        </p:spPr>
      </p:pic>
      <p:sp>
        <p:nvSpPr>
          <p:cNvPr id="3" name="Rectangle 2">
            <a:extLst>
              <a:ext uri="{FF2B5EF4-FFF2-40B4-BE49-F238E27FC236}">
                <a16:creationId xmlns:a16="http://schemas.microsoft.com/office/drawing/2014/main" id="{CF38E8B6-3312-46D1-A8C6-109C88CC5A69}"/>
              </a:ext>
            </a:extLst>
          </p:cNvPr>
          <p:cNvSpPr/>
          <p:nvPr/>
        </p:nvSpPr>
        <p:spPr>
          <a:xfrm>
            <a:off x="290070" y="235821"/>
            <a:ext cx="6125243" cy="584775"/>
          </a:xfrm>
          <a:prstGeom prst="rect">
            <a:avLst/>
          </a:prstGeom>
        </p:spPr>
        <p:txBody>
          <a:bodyPr wrap="square">
            <a:spAutoFit/>
          </a:bodyPr>
          <a:lstStyle/>
          <a:p>
            <a:pPr algn="ctr"/>
            <a:r>
              <a:rPr lang="en-GB" sz="3200" dirty="0">
                <a:solidFill>
                  <a:schemeClr val="bg1"/>
                </a:solidFill>
                <a:latin typeface="HelveticaNeue" panose="00000400000000000000" pitchFamily="2" charset="0"/>
              </a:rPr>
              <a:t>Talking heads </a:t>
            </a:r>
            <a:r>
              <a:rPr lang="en-GB" sz="3200" dirty="0">
                <a:solidFill>
                  <a:schemeClr val="bg1"/>
                </a:solidFill>
                <a:latin typeface="Helvetica Neue" pitchFamily="50" charset="0"/>
              </a:rPr>
              <a:t>starter questions</a:t>
            </a:r>
          </a:p>
        </p:txBody>
      </p:sp>
      <p:sp>
        <p:nvSpPr>
          <p:cNvPr id="11" name="TextBox 10">
            <a:extLst>
              <a:ext uri="{FF2B5EF4-FFF2-40B4-BE49-F238E27FC236}">
                <a16:creationId xmlns:a16="http://schemas.microsoft.com/office/drawing/2014/main" id="{C578F0D9-5E53-4E21-A81A-9EAE18861FC4}"/>
              </a:ext>
            </a:extLst>
          </p:cNvPr>
          <p:cNvSpPr txBox="1"/>
          <p:nvPr/>
        </p:nvSpPr>
        <p:spPr>
          <a:xfrm>
            <a:off x="1582057" y="1830042"/>
            <a:ext cx="7561943" cy="646331"/>
          </a:xfrm>
          <a:prstGeom prst="rect">
            <a:avLst/>
          </a:prstGeom>
          <a:noFill/>
        </p:spPr>
        <p:txBody>
          <a:bodyPr wrap="square" rtlCol="0">
            <a:spAutoFit/>
          </a:bodyPr>
          <a:lstStyle/>
          <a:p>
            <a:r>
              <a:rPr lang="en-GB" sz="3600" dirty="0">
                <a:latin typeface="HelveticaNeue" panose="00000400000000000000" pitchFamily="2" charset="0"/>
              </a:rPr>
              <a:t>What makes a healthy relationship?</a:t>
            </a:r>
          </a:p>
        </p:txBody>
      </p:sp>
      <p:sp>
        <p:nvSpPr>
          <p:cNvPr id="12" name="TextBox 11">
            <a:extLst>
              <a:ext uri="{FF2B5EF4-FFF2-40B4-BE49-F238E27FC236}">
                <a16:creationId xmlns:a16="http://schemas.microsoft.com/office/drawing/2014/main" id="{4AEDB1FC-EEDD-4A65-BAAD-EFD801702269}"/>
              </a:ext>
            </a:extLst>
          </p:cNvPr>
          <p:cNvSpPr txBox="1"/>
          <p:nvPr/>
        </p:nvSpPr>
        <p:spPr>
          <a:xfrm>
            <a:off x="1582057" y="3107207"/>
            <a:ext cx="4020458" cy="646331"/>
          </a:xfrm>
          <a:prstGeom prst="rect">
            <a:avLst/>
          </a:prstGeom>
          <a:noFill/>
        </p:spPr>
        <p:txBody>
          <a:bodyPr wrap="square" rtlCol="0">
            <a:spAutoFit/>
          </a:bodyPr>
          <a:lstStyle/>
          <a:p>
            <a:r>
              <a:rPr lang="en-GB" sz="3600" dirty="0">
                <a:latin typeface="HelveticaNeue" panose="00000400000000000000" pitchFamily="2" charset="0"/>
              </a:rPr>
              <a:t>What is consent?</a:t>
            </a:r>
          </a:p>
        </p:txBody>
      </p:sp>
      <p:sp>
        <p:nvSpPr>
          <p:cNvPr id="13" name="TextBox 12">
            <a:extLst>
              <a:ext uri="{FF2B5EF4-FFF2-40B4-BE49-F238E27FC236}">
                <a16:creationId xmlns:a16="http://schemas.microsoft.com/office/drawing/2014/main" id="{9E6A5C0A-FDD4-4D2D-AAD9-68A06ED64661}"/>
              </a:ext>
            </a:extLst>
          </p:cNvPr>
          <p:cNvSpPr txBox="1"/>
          <p:nvPr/>
        </p:nvSpPr>
        <p:spPr>
          <a:xfrm>
            <a:off x="1582057" y="4494743"/>
            <a:ext cx="5138058" cy="1200329"/>
          </a:xfrm>
          <a:prstGeom prst="rect">
            <a:avLst/>
          </a:prstGeom>
          <a:noFill/>
        </p:spPr>
        <p:txBody>
          <a:bodyPr wrap="square" rtlCol="0">
            <a:spAutoFit/>
          </a:bodyPr>
          <a:lstStyle/>
          <a:p>
            <a:r>
              <a:rPr lang="en-GB" sz="3600" dirty="0">
                <a:latin typeface="HelveticaNeue" panose="00000400000000000000" pitchFamily="2" charset="0"/>
              </a:rPr>
              <a:t>How is consent given online and offline?</a:t>
            </a:r>
          </a:p>
        </p:txBody>
      </p:sp>
      <p:pic>
        <p:nvPicPr>
          <p:cNvPr id="15" name="Picture 14">
            <a:extLst>
              <a:ext uri="{FF2B5EF4-FFF2-40B4-BE49-F238E27FC236}">
                <a16:creationId xmlns:a16="http://schemas.microsoft.com/office/drawing/2014/main" id="{1BB859AC-7632-4FE8-9986-9F4FDE9FD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719" y="1783015"/>
            <a:ext cx="1007384" cy="881236"/>
          </a:xfrm>
          <a:prstGeom prst="rect">
            <a:avLst/>
          </a:prstGeom>
        </p:spPr>
      </p:pic>
      <p:pic>
        <p:nvPicPr>
          <p:cNvPr id="16" name="Picture 15">
            <a:extLst>
              <a:ext uri="{FF2B5EF4-FFF2-40B4-BE49-F238E27FC236}">
                <a16:creationId xmlns:a16="http://schemas.microsoft.com/office/drawing/2014/main" id="{4C80FB09-C42E-43BF-9EAF-F20FD6081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719" y="3107207"/>
            <a:ext cx="1007384" cy="881236"/>
          </a:xfrm>
          <a:prstGeom prst="rect">
            <a:avLst/>
          </a:prstGeom>
        </p:spPr>
      </p:pic>
      <p:pic>
        <p:nvPicPr>
          <p:cNvPr id="17" name="Picture 16">
            <a:extLst>
              <a:ext uri="{FF2B5EF4-FFF2-40B4-BE49-F238E27FC236}">
                <a16:creationId xmlns:a16="http://schemas.microsoft.com/office/drawing/2014/main" id="{D7531E2A-DE50-408E-8305-A0D528A86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719" y="4494743"/>
            <a:ext cx="1007384" cy="881236"/>
          </a:xfrm>
          <a:prstGeom prst="rect">
            <a:avLst/>
          </a:prstGeom>
        </p:spPr>
      </p:pic>
    </p:spTree>
    <p:extLst>
      <p:ext uri="{BB962C8B-B14F-4D97-AF65-F5344CB8AC3E}">
        <p14:creationId xmlns:p14="http://schemas.microsoft.com/office/powerpoint/2010/main" val="1260803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FC4FC2B-D115-4F25-9EBE-7110D81F3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41" y="230386"/>
            <a:ext cx="4988759" cy="669055"/>
          </a:xfrm>
          <a:prstGeom prst="rect">
            <a:avLst/>
          </a:prstGeom>
        </p:spPr>
      </p:pic>
      <p:pic>
        <p:nvPicPr>
          <p:cNvPr id="8" name="Picture 7">
            <a:extLst>
              <a:ext uri="{FF2B5EF4-FFF2-40B4-BE49-F238E27FC236}">
                <a16:creationId xmlns:a16="http://schemas.microsoft.com/office/drawing/2014/main" id="{ECA4A8C7-4428-482E-BDBE-2E0DDD5EE26E}"/>
              </a:ext>
            </a:extLst>
          </p:cNvPr>
          <p:cNvPicPr>
            <a:picLocks noChangeAspect="1"/>
          </p:cNvPicPr>
          <p:nvPr/>
        </p:nvPicPr>
        <p:blipFill rotWithShape="1">
          <a:blip r:embed="rId3">
            <a:extLst>
              <a:ext uri="{28A0092B-C50C-407E-A947-70E740481C1C}">
                <a14:useLocalDpi xmlns:a14="http://schemas.microsoft.com/office/drawing/2010/main" val="0"/>
              </a:ext>
            </a:extLst>
          </a:blip>
          <a:srcRect l="18517" r="11006" b="5626"/>
          <a:stretch/>
        </p:blipFill>
        <p:spPr>
          <a:xfrm>
            <a:off x="504886" y="1317355"/>
            <a:ext cx="1424330" cy="143048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3" name="Rectangle 2">
            <a:extLst>
              <a:ext uri="{FF2B5EF4-FFF2-40B4-BE49-F238E27FC236}">
                <a16:creationId xmlns:a16="http://schemas.microsoft.com/office/drawing/2014/main" id="{CF38E8B6-3312-46D1-A8C6-109C88CC5A69}"/>
              </a:ext>
            </a:extLst>
          </p:cNvPr>
          <p:cNvSpPr/>
          <p:nvPr/>
        </p:nvSpPr>
        <p:spPr>
          <a:xfrm>
            <a:off x="290071" y="235821"/>
            <a:ext cx="4691504" cy="584775"/>
          </a:xfrm>
          <a:prstGeom prst="rect">
            <a:avLst/>
          </a:prstGeom>
        </p:spPr>
        <p:txBody>
          <a:bodyPr wrap="square">
            <a:spAutoFit/>
          </a:bodyPr>
          <a:lstStyle/>
          <a:p>
            <a:pPr algn="ctr"/>
            <a:r>
              <a:rPr lang="en-GB" sz="3200" dirty="0">
                <a:solidFill>
                  <a:schemeClr val="bg1"/>
                </a:solidFill>
                <a:latin typeface="HelveticaNeue" panose="00000400000000000000" pitchFamily="2" charset="0"/>
              </a:rPr>
              <a:t>Watch the </a:t>
            </a:r>
            <a:r>
              <a:rPr lang="en-GB" sz="3200" b="1" dirty="0">
                <a:solidFill>
                  <a:schemeClr val="bg1"/>
                </a:solidFill>
                <a:latin typeface="Helvetica Neue" pitchFamily="50" charset="0"/>
              </a:rPr>
              <a:t>talking heads</a:t>
            </a:r>
          </a:p>
        </p:txBody>
      </p:sp>
      <p:pic>
        <p:nvPicPr>
          <p:cNvPr id="6" name="Picture 5">
            <a:extLst>
              <a:ext uri="{FF2B5EF4-FFF2-40B4-BE49-F238E27FC236}">
                <a16:creationId xmlns:a16="http://schemas.microsoft.com/office/drawing/2014/main" id="{9F16DAE5-2BE3-40D8-9C7B-089F7C533DB5}"/>
              </a:ext>
            </a:extLst>
          </p:cNvPr>
          <p:cNvPicPr>
            <a:picLocks noChangeAspect="1"/>
          </p:cNvPicPr>
          <p:nvPr/>
        </p:nvPicPr>
        <p:blipFill rotWithShape="1">
          <a:blip r:embed="rId4">
            <a:extLst>
              <a:ext uri="{28A0092B-C50C-407E-A947-70E740481C1C}">
                <a14:useLocalDpi xmlns:a14="http://schemas.microsoft.com/office/drawing/2010/main" val="0"/>
              </a:ext>
            </a:extLst>
          </a:blip>
          <a:srcRect l="17016" r="8921"/>
          <a:stretch/>
        </p:blipFill>
        <p:spPr>
          <a:xfrm>
            <a:off x="522514" y="3108718"/>
            <a:ext cx="1407888" cy="142571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41A0B7A5-B33D-43C5-BCB6-86C6A581BABA}"/>
              </a:ext>
            </a:extLst>
          </p:cNvPr>
          <p:cNvPicPr>
            <a:picLocks noChangeAspect="1"/>
          </p:cNvPicPr>
          <p:nvPr/>
        </p:nvPicPr>
        <p:blipFill rotWithShape="1">
          <a:blip r:embed="rId5">
            <a:extLst>
              <a:ext uri="{28A0092B-C50C-407E-A947-70E740481C1C}">
                <a14:useLocalDpi xmlns:a14="http://schemas.microsoft.com/office/drawing/2010/main" val="0"/>
              </a:ext>
            </a:extLst>
          </a:blip>
          <a:srcRect l="15678" r="10259"/>
          <a:stretch/>
        </p:blipFill>
        <p:spPr>
          <a:xfrm>
            <a:off x="522514" y="4894965"/>
            <a:ext cx="1407888" cy="142571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C578F0D9-5E53-4E21-A81A-9EAE18861FC4}"/>
              </a:ext>
            </a:extLst>
          </p:cNvPr>
          <p:cNvSpPr txBox="1"/>
          <p:nvPr/>
        </p:nvSpPr>
        <p:spPr>
          <a:xfrm>
            <a:off x="2020664" y="1260323"/>
            <a:ext cx="5138058" cy="1200329"/>
          </a:xfrm>
          <a:prstGeom prst="rect">
            <a:avLst/>
          </a:prstGeom>
          <a:noFill/>
        </p:spPr>
        <p:txBody>
          <a:bodyPr wrap="square" rtlCol="0">
            <a:spAutoFit/>
          </a:bodyPr>
          <a:lstStyle/>
          <a:p>
            <a:r>
              <a:rPr lang="en-GB" sz="3600" b="1" dirty="0">
                <a:latin typeface="Helvetica Neue" pitchFamily="50" charset="0"/>
              </a:rPr>
              <a:t>Ryan</a:t>
            </a:r>
          </a:p>
          <a:p>
            <a:r>
              <a:rPr lang="en-GB" sz="3600" dirty="0">
                <a:latin typeface="HelveticaNeue" panose="00000400000000000000" pitchFamily="2" charset="0"/>
              </a:rPr>
              <a:t>“It’s what I expect.”</a:t>
            </a:r>
          </a:p>
        </p:txBody>
      </p:sp>
      <p:sp>
        <p:nvSpPr>
          <p:cNvPr id="12" name="TextBox 11">
            <a:extLst>
              <a:ext uri="{FF2B5EF4-FFF2-40B4-BE49-F238E27FC236}">
                <a16:creationId xmlns:a16="http://schemas.microsoft.com/office/drawing/2014/main" id="{4AEDB1FC-EEDD-4A65-BAAD-EFD801702269}"/>
              </a:ext>
            </a:extLst>
          </p:cNvPr>
          <p:cNvSpPr txBox="1"/>
          <p:nvPr/>
        </p:nvSpPr>
        <p:spPr>
          <a:xfrm>
            <a:off x="2020663" y="3177347"/>
            <a:ext cx="7399111" cy="1200329"/>
          </a:xfrm>
          <a:prstGeom prst="rect">
            <a:avLst/>
          </a:prstGeom>
          <a:noFill/>
        </p:spPr>
        <p:txBody>
          <a:bodyPr wrap="square" rtlCol="0">
            <a:spAutoFit/>
          </a:bodyPr>
          <a:lstStyle/>
          <a:p>
            <a:r>
              <a:rPr lang="en-GB" sz="3600" dirty="0">
                <a:latin typeface="Helvetica Neue" pitchFamily="50" charset="0"/>
              </a:rPr>
              <a:t>Beth</a:t>
            </a:r>
          </a:p>
          <a:p>
            <a:r>
              <a:rPr lang="en-GB" sz="3600" dirty="0">
                <a:latin typeface="HelveticaNeue" panose="00000400000000000000" pitchFamily="2" charset="0"/>
              </a:rPr>
              <a:t>“Is this what I should do?”</a:t>
            </a:r>
          </a:p>
        </p:txBody>
      </p:sp>
      <p:sp>
        <p:nvSpPr>
          <p:cNvPr id="13" name="TextBox 12">
            <a:extLst>
              <a:ext uri="{FF2B5EF4-FFF2-40B4-BE49-F238E27FC236}">
                <a16:creationId xmlns:a16="http://schemas.microsoft.com/office/drawing/2014/main" id="{9E6A5C0A-FDD4-4D2D-AAD9-68A06ED64661}"/>
              </a:ext>
            </a:extLst>
          </p:cNvPr>
          <p:cNvSpPr txBox="1"/>
          <p:nvPr/>
        </p:nvSpPr>
        <p:spPr>
          <a:xfrm>
            <a:off x="2020663" y="4992625"/>
            <a:ext cx="6252479" cy="1200329"/>
          </a:xfrm>
          <a:prstGeom prst="rect">
            <a:avLst/>
          </a:prstGeom>
          <a:noFill/>
        </p:spPr>
        <p:txBody>
          <a:bodyPr wrap="square" rtlCol="0">
            <a:spAutoFit/>
          </a:bodyPr>
          <a:lstStyle/>
          <a:p>
            <a:r>
              <a:rPr lang="en-GB" sz="3600" dirty="0">
                <a:latin typeface="Helvetica Neue" pitchFamily="50" charset="0"/>
              </a:rPr>
              <a:t>Sadie</a:t>
            </a:r>
          </a:p>
          <a:p>
            <a:r>
              <a:rPr lang="en-GB" sz="3600" dirty="0">
                <a:latin typeface="HelveticaNeue" panose="00000400000000000000" pitchFamily="2" charset="0"/>
              </a:rPr>
              <a:t>“What’s the right thing to do?”</a:t>
            </a:r>
          </a:p>
        </p:txBody>
      </p:sp>
    </p:spTree>
    <p:extLst>
      <p:ext uri="{BB962C8B-B14F-4D97-AF65-F5344CB8AC3E}">
        <p14:creationId xmlns:p14="http://schemas.microsoft.com/office/powerpoint/2010/main" val="272126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A4A8C7-4428-482E-BDBE-2E0DDD5EE26E}"/>
              </a:ext>
            </a:extLst>
          </p:cNvPr>
          <p:cNvPicPr>
            <a:picLocks noChangeAspect="1"/>
          </p:cNvPicPr>
          <p:nvPr/>
        </p:nvPicPr>
        <p:blipFill rotWithShape="1">
          <a:blip r:embed="rId2">
            <a:extLst>
              <a:ext uri="{28A0092B-C50C-407E-A947-70E740481C1C}">
                <a14:useLocalDpi xmlns:a14="http://schemas.microsoft.com/office/drawing/2010/main" val="0"/>
              </a:ext>
            </a:extLst>
          </a:blip>
          <a:srcRect l="18517" r="11006" b="5626"/>
          <a:stretch/>
        </p:blipFill>
        <p:spPr>
          <a:xfrm>
            <a:off x="156543" y="170727"/>
            <a:ext cx="1424330" cy="143048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C578F0D9-5E53-4E21-A81A-9EAE18861FC4}"/>
              </a:ext>
            </a:extLst>
          </p:cNvPr>
          <p:cNvSpPr txBox="1"/>
          <p:nvPr/>
        </p:nvSpPr>
        <p:spPr>
          <a:xfrm>
            <a:off x="1672321" y="113695"/>
            <a:ext cx="5138058" cy="1200329"/>
          </a:xfrm>
          <a:prstGeom prst="rect">
            <a:avLst/>
          </a:prstGeom>
          <a:noFill/>
        </p:spPr>
        <p:txBody>
          <a:bodyPr wrap="square" rtlCol="0">
            <a:spAutoFit/>
          </a:bodyPr>
          <a:lstStyle/>
          <a:p>
            <a:r>
              <a:rPr lang="en-GB" sz="3600" b="1" dirty="0">
                <a:latin typeface="Helvetica Neue" pitchFamily="50" charset="0"/>
              </a:rPr>
              <a:t>Ryan</a:t>
            </a:r>
          </a:p>
          <a:p>
            <a:r>
              <a:rPr lang="en-GB" sz="3600" dirty="0">
                <a:latin typeface="HelveticaNeue" panose="00000400000000000000" pitchFamily="2" charset="0"/>
              </a:rPr>
              <a:t>“It’s what I expect.”</a:t>
            </a:r>
          </a:p>
        </p:txBody>
      </p:sp>
      <p:grpSp>
        <p:nvGrpSpPr>
          <p:cNvPr id="3" name="Group 2">
            <a:extLst>
              <a:ext uri="{FF2B5EF4-FFF2-40B4-BE49-F238E27FC236}">
                <a16:creationId xmlns:a16="http://schemas.microsoft.com/office/drawing/2014/main" id="{95E85D42-7EDE-4B74-9A40-E48B57542B33}"/>
              </a:ext>
            </a:extLst>
          </p:cNvPr>
          <p:cNvGrpSpPr/>
          <p:nvPr/>
        </p:nvGrpSpPr>
        <p:grpSpPr>
          <a:xfrm>
            <a:off x="344188" y="1999926"/>
            <a:ext cx="4260593" cy="2041080"/>
            <a:chOff x="284908" y="1836375"/>
            <a:chExt cx="4260593" cy="2041080"/>
          </a:xfrm>
        </p:grpSpPr>
        <p:pic>
          <p:nvPicPr>
            <p:cNvPr id="28" name="Picture 27">
              <a:extLst>
                <a:ext uri="{FF2B5EF4-FFF2-40B4-BE49-F238E27FC236}">
                  <a16:creationId xmlns:a16="http://schemas.microsoft.com/office/drawing/2014/main" id="{7941E6A2-E4C0-4BE5-8642-C0F80451B4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4908" y="1836375"/>
              <a:ext cx="4260593" cy="2041080"/>
            </a:xfrm>
            <a:prstGeom prst="rect">
              <a:avLst/>
            </a:prstGeom>
          </p:spPr>
        </p:pic>
        <p:sp>
          <p:nvSpPr>
            <p:cNvPr id="2" name="Rectangle 1">
              <a:extLst>
                <a:ext uri="{FF2B5EF4-FFF2-40B4-BE49-F238E27FC236}">
                  <a16:creationId xmlns:a16="http://schemas.microsoft.com/office/drawing/2014/main" id="{C408A943-183E-436E-975E-3A0B40109722}"/>
                </a:ext>
              </a:extLst>
            </p:cNvPr>
            <p:cNvSpPr/>
            <p:nvPr/>
          </p:nvSpPr>
          <p:spPr>
            <a:xfrm>
              <a:off x="330106" y="1980886"/>
              <a:ext cx="4015574" cy="1323439"/>
            </a:xfrm>
            <a:prstGeom prst="rect">
              <a:avLst/>
            </a:prstGeom>
          </p:spPr>
          <p:txBody>
            <a:bodyPr wrap="square">
              <a:spAutoFit/>
            </a:bodyPr>
            <a:lstStyle/>
            <a:p>
              <a:r>
                <a:rPr lang="en-GB" sz="1600" dirty="0">
                  <a:solidFill>
                    <a:schemeClr val="bg1"/>
                  </a:solidFill>
                  <a:latin typeface="HelveticaNeue" panose="00000400000000000000" pitchFamily="2" charset="0"/>
                </a:rPr>
                <a:t>Ryan states that he broke up with someone because they didn’t reply to his message within 10 minutes. Do you think this is fair? What do you think is an acceptable amount of time to reply to a message?</a:t>
              </a:r>
            </a:p>
          </p:txBody>
        </p:sp>
      </p:grpSp>
      <p:grpSp>
        <p:nvGrpSpPr>
          <p:cNvPr id="6" name="Group 5">
            <a:extLst>
              <a:ext uri="{FF2B5EF4-FFF2-40B4-BE49-F238E27FC236}">
                <a16:creationId xmlns:a16="http://schemas.microsoft.com/office/drawing/2014/main" id="{07F9E537-2517-41A3-B17C-87488E8F8237}"/>
              </a:ext>
            </a:extLst>
          </p:cNvPr>
          <p:cNvGrpSpPr/>
          <p:nvPr/>
        </p:nvGrpSpPr>
        <p:grpSpPr>
          <a:xfrm rot="21446759">
            <a:off x="5047889" y="2052661"/>
            <a:ext cx="3706725" cy="2041080"/>
            <a:chOff x="4814529" y="1427071"/>
            <a:chExt cx="3706725" cy="2041080"/>
          </a:xfrm>
        </p:grpSpPr>
        <p:pic>
          <p:nvPicPr>
            <p:cNvPr id="24" name="Picture 23">
              <a:extLst>
                <a:ext uri="{FF2B5EF4-FFF2-40B4-BE49-F238E27FC236}">
                  <a16:creationId xmlns:a16="http://schemas.microsoft.com/office/drawing/2014/main" id="{6A16D96C-2260-41DA-9C3F-71D731B515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814529" y="1427071"/>
              <a:ext cx="3706725" cy="2041080"/>
            </a:xfrm>
            <a:prstGeom prst="rect">
              <a:avLst/>
            </a:prstGeom>
          </p:spPr>
        </p:pic>
        <p:sp>
          <p:nvSpPr>
            <p:cNvPr id="4" name="Rectangle 3">
              <a:extLst>
                <a:ext uri="{FF2B5EF4-FFF2-40B4-BE49-F238E27FC236}">
                  <a16:creationId xmlns:a16="http://schemas.microsoft.com/office/drawing/2014/main" id="{EBC99C05-C47C-4DE7-BE73-6B99F6782BED}"/>
                </a:ext>
              </a:extLst>
            </p:cNvPr>
            <p:cNvSpPr/>
            <p:nvPr/>
          </p:nvSpPr>
          <p:spPr>
            <a:xfrm>
              <a:off x="4971142" y="1612046"/>
              <a:ext cx="3519715" cy="1077218"/>
            </a:xfrm>
            <a:prstGeom prst="rect">
              <a:avLst/>
            </a:prstGeom>
          </p:spPr>
          <p:txBody>
            <a:bodyPr wrap="square">
              <a:spAutoFit/>
            </a:bodyPr>
            <a:lstStyle/>
            <a:p>
              <a:r>
                <a:rPr lang="en-GB" sz="1600" dirty="0">
                  <a:latin typeface="HelveticaNeue" panose="00000400000000000000" pitchFamily="2" charset="0"/>
                </a:rPr>
                <a:t>What do you think about the comment Ryan makes when he says that it’s up to him what he shares or posts online when in a relationship?</a:t>
              </a:r>
            </a:p>
          </p:txBody>
        </p:sp>
      </p:grpSp>
      <p:grpSp>
        <p:nvGrpSpPr>
          <p:cNvPr id="12" name="Group 11">
            <a:extLst>
              <a:ext uri="{FF2B5EF4-FFF2-40B4-BE49-F238E27FC236}">
                <a16:creationId xmlns:a16="http://schemas.microsoft.com/office/drawing/2014/main" id="{084F0DB4-F2AB-4E08-B69C-7AA055D14880}"/>
              </a:ext>
            </a:extLst>
          </p:cNvPr>
          <p:cNvGrpSpPr/>
          <p:nvPr/>
        </p:nvGrpSpPr>
        <p:grpSpPr>
          <a:xfrm>
            <a:off x="588919" y="4185517"/>
            <a:ext cx="3102216" cy="2156006"/>
            <a:chOff x="850176" y="4431243"/>
            <a:chExt cx="3102216" cy="2156006"/>
          </a:xfrm>
        </p:grpSpPr>
        <p:pic>
          <p:nvPicPr>
            <p:cNvPr id="15" name="Picture 14">
              <a:extLst>
                <a:ext uri="{FF2B5EF4-FFF2-40B4-BE49-F238E27FC236}">
                  <a16:creationId xmlns:a16="http://schemas.microsoft.com/office/drawing/2014/main" id="{1D5F468E-4831-40A5-9B3C-A0F753335D5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21238008">
              <a:off x="850176" y="4431243"/>
              <a:ext cx="3102216" cy="2156006"/>
            </a:xfrm>
            <a:prstGeom prst="rect">
              <a:avLst/>
            </a:prstGeom>
          </p:spPr>
        </p:pic>
        <p:sp>
          <p:nvSpPr>
            <p:cNvPr id="10" name="Rectangle 9">
              <a:extLst>
                <a:ext uri="{FF2B5EF4-FFF2-40B4-BE49-F238E27FC236}">
                  <a16:creationId xmlns:a16="http://schemas.microsoft.com/office/drawing/2014/main" id="{4BEC9F92-2E17-4A72-853E-D2617C4555E7}"/>
                </a:ext>
              </a:extLst>
            </p:cNvPr>
            <p:cNvSpPr/>
            <p:nvPr/>
          </p:nvSpPr>
          <p:spPr>
            <a:xfrm rot="21244353">
              <a:off x="903618" y="4597020"/>
              <a:ext cx="2992034" cy="1077218"/>
            </a:xfrm>
            <a:prstGeom prst="rect">
              <a:avLst/>
            </a:prstGeom>
          </p:spPr>
          <p:txBody>
            <a:bodyPr wrap="square">
              <a:spAutoFit/>
            </a:bodyPr>
            <a:lstStyle/>
            <a:p>
              <a:r>
                <a:rPr lang="en-GB" sz="1600" dirty="0">
                  <a:latin typeface="HelveticaNeue" panose="00000400000000000000" pitchFamily="2" charset="0"/>
                </a:rPr>
                <a:t>Is it ever okay to share pictures or information of someone online without their consent or knowledge?</a:t>
              </a:r>
            </a:p>
          </p:txBody>
        </p:sp>
      </p:grpSp>
      <p:grpSp>
        <p:nvGrpSpPr>
          <p:cNvPr id="14" name="Group 13">
            <a:extLst>
              <a:ext uri="{FF2B5EF4-FFF2-40B4-BE49-F238E27FC236}">
                <a16:creationId xmlns:a16="http://schemas.microsoft.com/office/drawing/2014/main" id="{48005661-C433-4713-ABE0-5F1015F72C9A}"/>
              </a:ext>
            </a:extLst>
          </p:cNvPr>
          <p:cNvGrpSpPr/>
          <p:nvPr/>
        </p:nvGrpSpPr>
        <p:grpSpPr>
          <a:xfrm>
            <a:off x="4777018" y="4576158"/>
            <a:ext cx="3670296" cy="1389956"/>
            <a:chOff x="9784447" y="-736812"/>
            <a:chExt cx="3670296" cy="1389956"/>
          </a:xfrm>
        </p:grpSpPr>
        <p:pic>
          <p:nvPicPr>
            <p:cNvPr id="20" name="Picture 19">
              <a:extLst>
                <a:ext uri="{FF2B5EF4-FFF2-40B4-BE49-F238E27FC236}">
                  <a16:creationId xmlns:a16="http://schemas.microsoft.com/office/drawing/2014/main" id="{1AFD147A-7967-4204-BBC2-8E1A184F43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784447" y="-736812"/>
              <a:ext cx="3670295" cy="1389956"/>
            </a:xfrm>
            <a:prstGeom prst="rect">
              <a:avLst/>
            </a:prstGeom>
          </p:spPr>
        </p:pic>
        <p:sp>
          <p:nvSpPr>
            <p:cNvPr id="13" name="Rectangle 12">
              <a:extLst>
                <a:ext uri="{FF2B5EF4-FFF2-40B4-BE49-F238E27FC236}">
                  <a16:creationId xmlns:a16="http://schemas.microsoft.com/office/drawing/2014/main" id="{2C0FFD0A-8217-4E3F-8AB2-6A3E94C8EA17}"/>
                </a:ext>
              </a:extLst>
            </p:cNvPr>
            <p:cNvSpPr/>
            <p:nvPr/>
          </p:nvSpPr>
          <p:spPr>
            <a:xfrm>
              <a:off x="9916415" y="-660270"/>
              <a:ext cx="3538328" cy="830997"/>
            </a:xfrm>
            <a:prstGeom prst="rect">
              <a:avLst/>
            </a:prstGeom>
          </p:spPr>
          <p:txBody>
            <a:bodyPr wrap="square">
              <a:spAutoFit/>
            </a:bodyPr>
            <a:lstStyle/>
            <a:p>
              <a:r>
                <a:rPr lang="en-GB" sz="1600" dirty="0">
                  <a:solidFill>
                    <a:schemeClr val="bg1"/>
                  </a:solidFill>
                  <a:latin typeface="HelveticaNeue" panose="00000400000000000000" pitchFamily="2" charset="0"/>
                </a:rPr>
                <a:t>What should happen to posts and messages shared during a relationship once it comes to an end? </a:t>
              </a:r>
            </a:p>
          </p:txBody>
        </p:sp>
      </p:grpSp>
    </p:spTree>
    <p:extLst>
      <p:ext uri="{BB962C8B-B14F-4D97-AF65-F5344CB8AC3E}">
        <p14:creationId xmlns:p14="http://schemas.microsoft.com/office/powerpoint/2010/main" val="2131368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D227B50-5EB5-4B08-AB99-CE7B029C12DD}"/>
              </a:ext>
            </a:extLst>
          </p:cNvPr>
          <p:cNvPicPr>
            <a:picLocks noChangeAspect="1"/>
          </p:cNvPicPr>
          <p:nvPr/>
        </p:nvPicPr>
        <p:blipFill rotWithShape="1">
          <a:blip r:embed="rId2">
            <a:extLst>
              <a:ext uri="{28A0092B-C50C-407E-A947-70E740481C1C}">
                <a14:useLocalDpi xmlns:a14="http://schemas.microsoft.com/office/drawing/2010/main" val="0"/>
              </a:ext>
            </a:extLst>
          </a:blip>
          <a:srcRect l="17016" r="8921"/>
          <a:stretch/>
        </p:blipFill>
        <p:spPr>
          <a:xfrm>
            <a:off x="172985" y="175499"/>
            <a:ext cx="1407888" cy="142571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0" name="TextBox 19">
            <a:extLst>
              <a:ext uri="{FF2B5EF4-FFF2-40B4-BE49-F238E27FC236}">
                <a16:creationId xmlns:a16="http://schemas.microsoft.com/office/drawing/2014/main" id="{5D89A7FF-E931-4A82-AFF4-A1036B053ACC}"/>
              </a:ext>
            </a:extLst>
          </p:cNvPr>
          <p:cNvSpPr txBox="1"/>
          <p:nvPr/>
        </p:nvSpPr>
        <p:spPr>
          <a:xfrm>
            <a:off x="1671134" y="193328"/>
            <a:ext cx="7399111" cy="1200329"/>
          </a:xfrm>
          <a:prstGeom prst="rect">
            <a:avLst/>
          </a:prstGeom>
          <a:noFill/>
        </p:spPr>
        <p:txBody>
          <a:bodyPr wrap="square" rtlCol="0">
            <a:spAutoFit/>
          </a:bodyPr>
          <a:lstStyle/>
          <a:p>
            <a:r>
              <a:rPr lang="en-GB" sz="3600" dirty="0">
                <a:latin typeface="Helvetica Neue" pitchFamily="50" charset="0"/>
              </a:rPr>
              <a:t>Beth</a:t>
            </a:r>
          </a:p>
          <a:p>
            <a:r>
              <a:rPr lang="en-GB" sz="3600" dirty="0">
                <a:latin typeface="HelveticaNeue" panose="00000400000000000000" pitchFamily="2" charset="0"/>
              </a:rPr>
              <a:t>“Is this what I should do?”</a:t>
            </a:r>
          </a:p>
        </p:txBody>
      </p:sp>
      <p:grpSp>
        <p:nvGrpSpPr>
          <p:cNvPr id="5" name="Group 4">
            <a:extLst>
              <a:ext uri="{FF2B5EF4-FFF2-40B4-BE49-F238E27FC236}">
                <a16:creationId xmlns:a16="http://schemas.microsoft.com/office/drawing/2014/main" id="{2478EDB6-2B06-4363-9FF0-9119D5982965}"/>
              </a:ext>
            </a:extLst>
          </p:cNvPr>
          <p:cNvGrpSpPr/>
          <p:nvPr/>
        </p:nvGrpSpPr>
        <p:grpSpPr>
          <a:xfrm>
            <a:off x="427663" y="1858838"/>
            <a:ext cx="3881244" cy="2041080"/>
            <a:chOff x="427663" y="1858838"/>
            <a:chExt cx="3881244" cy="2041080"/>
          </a:xfrm>
        </p:grpSpPr>
        <p:pic>
          <p:nvPicPr>
            <p:cNvPr id="24" name="Picture 23">
              <a:extLst>
                <a:ext uri="{FF2B5EF4-FFF2-40B4-BE49-F238E27FC236}">
                  <a16:creationId xmlns:a16="http://schemas.microsoft.com/office/drawing/2014/main" id="{6A16D96C-2260-41DA-9C3F-71D731B515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27663" y="1858838"/>
              <a:ext cx="3881244" cy="2041080"/>
            </a:xfrm>
            <a:prstGeom prst="rect">
              <a:avLst/>
            </a:prstGeom>
          </p:spPr>
        </p:pic>
        <p:sp>
          <p:nvSpPr>
            <p:cNvPr id="4" name="Rectangle 3">
              <a:extLst>
                <a:ext uri="{FF2B5EF4-FFF2-40B4-BE49-F238E27FC236}">
                  <a16:creationId xmlns:a16="http://schemas.microsoft.com/office/drawing/2014/main" id="{A8F6B5A8-46FE-49E4-B609-C4D0F037D678}"/>
                </a:ext>
              </a:extLst>
            </p:cNvPr>
            <p:cNvSpPr/>
            <p:nvPr/>
          </p:nvSpPr>
          <p:spPr>
            <a:xfrm>
              <a:off x="596816" y="2036212"/>
              <a:ext cx="3700438" cy="1077218"/>
            </a:xfrm>
            <a:prstGeom prst="rect">
              <a:avLst/>
            </a:prstGeom>
          </p:spPr>
          <p:txBody>
            <a:bodyPr wrap="square">
              <a:spAutoFit/>
            </a:bodyPr>
            <a:lstStyle/>
            <a:p>
              <a:r>
                <a:rPr lang="en-GB" sz="1600" dirty="0">
                  <a:latin typeface="HelveticaNeue" panose="00000400000000000000" pitchFamily="2" charset="0"/>
                </a:rPr>
                <a:t>Do you think you find out more about what’s going on in people’s relationships from what you read online or what you see in real life? Why?</a:t>
              </a:r>
            </a:p>
          </p:txBody>
        </p:sp>
      </p:grpSp>
      <p:grpSp>
        <p:nvGrpSpPr>
          <p:cNvPr id="7" name="Group 6">
            <a:extLst>
              <a:ext uri="{FF2B5EF4-FFF2-40B4-BE49-F238E27FC236}">
                <a16:creationId xmlns:a16="http://schemas.microsoft.com/office/drawing/2014/main" id="{39DE1E4F-7337-41E5-B577-3350074B7BE9}"/>
              </a:ext>
            </a:extLst>
          </p:cNvPr>
          <p:cNvGrpSpPr/>
          <p:nvPr/>
        </p:nvGrpSpPr>
        <p:grpSpPr>
          <a:xfrm>
            <a:off x="4624664" y="1444455"/>
            <a:ext cx="4260593" cy="1632805"/>
            <a:chOff x="9595435" y="403407"/>
            <a:chExt cx="4260593" cy="1632805"/>
          </a:xfrm>
        </p:grpSpPr>
        <p:pic>
          <p:nvPicPr>
            <p:cNvPr id="29" name="Picture 28">
              <a:extLst>
                <a:ext uri="{FF2B5EF4-FFF2-40B4-BE49-F238E27FC236}">
                  <a16:creationId xmlns:a16="http://schemas.microsoft.com/office/drawing/2014/main" id="{EC1697B1-8ED9-47CF-B2FA-56022C5FB3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5435" y="403407"/>
              <a:ext cx="4033479" cy="1632805"/>
            </a:xfrm>
            <a:prstGeom prst="rect">
              <a:avLst/>
            </a:prstGeom>
          </p:spPr>
        </p:pic>
        <p:sp>
          <p:nvSpPr>
            <p:cNvPr id="6" name="Rectangle 5">
              <a:extLst>
                <a:ext uri="{FF2B5EF4-FFF2-40B4-BE49-F238E27FC236}">
                  <a16:creationId xmlns:a16="http://schemas.microsoft.com/office/drawing/2014/main" id="{64BF027D-39D5-4703-B11A-445C2D9522C7}"/>
                </a:ext>
              </a:extLst>
            </p:cNvPr>
            <p:cNvSpPr/>
            <p:nvPr/>
          </p:nvSpPr>
          <p:spPr>
            <a:xfrm>
              <a:off x="9717314" y="562660"/>
              <a:ext cx="4138714" cy="830997"/>
            </a:xfrm>
            <a:prstGeom prst="rect">
              <a:avLst/>
            </a:prstGeom>
          </p:spPr>
          <p:txBody>
            <a:bodyPr wrap="square">
              <a:spAutoFit/>
            </a:bodyPr>
            <a:lstStyle/>
            <a:p>
              <a:r>
                <a:rPr lang="en-GB" sz="1600" dirty="0">
                  <a:solidFill>
                    <a:schemeClr val="bg1"/>
                  </a:solidFill>
                  <a:latin typeface="HelveticaNeue" panose="00000400000000000000" pitchFamily="2" charset="0"/>
                </a:rPr>
                <a:t>She comments that her friend posted too much information about her relationship online. How much is too much?</a:t>
              </a:r>
            </a:p>
          </p:txBody>
        </p:sp>
      </p:grpSp>
      <p:grpSp>
        <p:nvGrpSpPr>
          <p:cNvPr id="10" name="Group 9">
            <a:extLst>
              <a:ext uri="{FF2B5EF4-FFF2-40B4-BE49-F238E27FC236}">
                <a16:creationId xmlns:a16="http://schemas.microsoft.com/office/drawing/2014/main" id="{3F12BC52-A8D3-4469-9684-A59190336374}"/>
              </a:ext>
            </a:extLst>
          </p:cNvPr>
          <p:cNvGrpSpPr/>
          <p:nvPr/>
        </p:nvGrpSpPr>
        <p:grpSpPr>
          <a:xfrm>
            <a:off x="427663" y="4365099"/>
            <a:ext cx="4066516" cy="1550302"/>
            <a:chOff x="-5677602" y="-1550302"/>
            <a:chExt cx="4066516" cy="1550302"/>
          </a:xfrm>
        </p:grpSpPr>
        <p:pic>
          <p:nvPicPr>
            <p:cNvPr id="27" name="Picture 26">
              <a:extLst>
                <a:ext uri="{FF2B5EF4-FFF2-40B4-BE49-F238E27FC236}">
                  <a16:creationId xmlns:a16="http://schemas.microsoft.com/office/drawing/2014/main" id="{458A5F28-528F-42F6-AD25-CAE7C2D5C2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677602" y="-1550302"/>
              <a:ext cx="4066516" cy="1550302"/>
            </a:xfrm>
            <a:prstGeom prst="rect">
              <a:avLst/>
            </a:prstGeom>
          </p:spPr>
        </p:pic>
        <p:sp>
          <p:nvSpPr>
            <p:cNvPr id="8" name="Rectangle 7">
              <a:extLst>
                <a:ext uri="{FF2B5EF4-FFF2-40B4-BE49-F238E27FC236}">
                  <a16:creationId xmlns:a16="http://schemas.microsoft.com/office/drawing/2014/main" id="{250C597B-32E0-43A6-B0DE-AF79020378E1}"/>
                </a:ext>
              </a:extLst>
            </p:cNvPr>
            <p:cNvSpPr/>
            <p:nvPr/>
          </p:nvSpPr>
          <p:spPr>
            <a:xfrm>
              <a:off x="-5568094" y="-1447843"/>
              <a:ext cx="3957008" cy="1077218"/>
            </a:xfrm>
            <a:prstGeom prst="rect">
              <a:avLst/>
            </a:prstGeom>
          </p:spPr>
          <p:txBody>
            <a:bodyPr wrap="square">
              <a:spAutoFit/>
            </a:bodyPr>
            <a:lstStyle/>
            <a:p>
              <a:r>
                <a:rPr lang="en-GB" sz="1600" dirty="0">
                  <a:solidFill>
                    <a:schemeClr val="bg1"/>
                  </a:solidFill>
                  <a:latin typeface="HelveticaNeue" panose="00000400000000000000" pitchFamily="2" charset="0"/>
                </a:rPr>
                <a:t>Beth thinks that it would be okay to share her password. Is this a wise move and what could be the repercussions of doing this?</a:t>
              </a:r>
            </a:p>
          </p:txBody>
        </p:sp>
      </p:grpSp>
      <p:grpSp>
        <p:nvGrpSpPr>
          <p:cNvPr id="12" name="Group 11">
            <a:extLst>
              <a:ext uri="{FF2B5EF4-FFF2-40B4-BE49-F238E27FC236}">
                <a16:creationId xmlns:a16="http://schemas.microsoft.com/office/drawing/2014/main" id="{C9DB103C-093E-40DD-B732-1AF95D08AB83}"/>
              </a:ext>
            </a:extLst>
          </p:cNvPr>
          <p:cNvGrpSpPr/>
          <p:nvPr/>
        </p:nvGrpSpPr>
        <p:grpSpPr>
          <a:xfrm>
            <a:off x="4649823" y="3293256"/>
            <a:ext cx="3630782" cy="1874558"/>
            <a:chOff x="4976441" y="3665089"/>
            <a:chExt cx="3630782" cy="1874558"/>
          </a:xfrm>
        </p:grpSpPr>
        <p:pic>
          <p:nvPicPr>
            <p:cNvPr id="15" name="Picture 14">
              <a:extLst>
                <a:ext uri="{FF2B5EF4-FFF2-40B4-BE49-F238E27FC236}">
                  <a16:creationId xmlns:a16="http://schemas.microsoft.com/office/drawing/2014/main" id="{1D5F468E-4831-40A5-9B3C-A0F753335D5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21238008">
              <a:off x="4976441" y="3665089"/>
              <a:ext cx="3630782" cy="1874558"/>
            </a:xfrm>
            <a:prstGeom prst="rect">
              <a:avLst/>
            </a:prstGeom>
          </p:spPr>
        </p:pic>
        <p:sp>
          <p:nvSpPr>
            <p:cNvPr id="11" name="Rectangle 10">
              <a:extLst>
                <a:ext uri="{FF2B5EF4-FFF2-40B4-BE49-F238E27FC236}">
                  <a16:creationId xmlns:a16="http://schemas.microsoft.com/office/drawing/2014/main" id="{E42C045F-656A-4A1E-A74C-CAD86D86D558}"/>
                </a:ext>
              </a:extLst>
            </p:cNvPr>
            <p:cNvSpPr/>
            <p:nvPr/>
          </p:nvSpPr>
          <p:spPr>
            <a:xfrm rot="21176306">
              <a:off x="5111868" y="3891545"/>
              <a:ext cx="3286974" cy="830997"/>
            </a:xfrm>
            <a:prstGeom prst="rect">
              <a:avLst/>
            </a:prstGeom>
          </p:spPr>
          <p:txBody>
            <a:bodyPr wrap="square">
              <a:spAutoFit/>
            </a:bodyPr>
            <a:lstStyle/>
            <a:p>
              <a:r>
                <a:rPr lang="en-GB" sz="1600" dirty="0">
                  <a:latin typeface="HelveticaNeue" panose="00000400000000000000" pitchFamily="2" charset="0"/>
                </a:rPr>
                <a:t>Are there any other unwritten rules of relationships and if so, what are they? </a:t>
              </a:r>
            </a:p>
          </p:txBody>
        </p:sp>
      </p:grpSp>
      <p:grpSp>
        <p:nvGrpSpPr>
          <p:cNvPr id="30" name="Group 29">
            <a:extLst>
              <a:ext uri="{FF2B5EF4-FFF2-40B4-BE49-F238E27FC236}">
                <a16:creationId xmlns:a16="http://schemas.microsoft.com/office/drawing/2014/main" id="{21FD5784-903B-47E5-AE70-D730C36A7CEA}"/>
              </a:ext>
            </a:extLst>
          </p:cNvPr>
          <p:cNvGrpSpPr/>
          <p:nvPr/>
        </p:nvGrpSpPr>
        <p:grpSpPr>
          <a:xfrm>
            <a:off x="4889035" y="5376791"/>
            <a:ext cx="3827302" cy="1077219"/>
            <a:chOff x="9595435" y="403407"/>
            <a:chExt cx="4033479" cy="1632805"/>
          </a:xfrm>
        </p:grpSpPr>
        <p:pic>
          <p:nvPicPr>
            <p:cNvPr id="31" name="Picture 30">
              <a:extLst>
                <a:ext uri="{FF2B5EF4-FFF2-40B4-BE49-F238E27FC236}">
                  <a16:creationId xmlns:a16="http://schemas.microsoft.com/office/drawing/2014/main" id="{2C4C6178-997A-4FD3-93C7-2B363BB656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5435" y="403407"/>
              <a:ext cx="4033479" cy="1632805"/>
            </a:xfrm>
            <a:prstGeom prst="rect">
              <a:avLst/>
            </a:prstGeom>
          </p:spPr>
        </p:pic>
        <p:sp>
          <p:nvSpPr>
            <p:cNvPr id="32" name="Rectangle 31">
              <a:extLst>
                <a:ext uri="{FF2B5EF4-FFF2-40B4-BE49-F238E27FC236}">
                  <a16:creationId xmlns:a16="http://schemas.microsoft.com/office/drawing/2014/main" id="{FC0201C6-BCA3-4562-B985-D9631472B680}"/>
                </a:ext>
              </a:extLst>
            </p:cNvPr>
            <p:cNvSpPr/>
            <p:nvPr/>
          </p:nvSpPr>
          <p:spPr>
            <a:xfrm>
              <a:off x="9717314" y="562660"/>
              <a:ext cx="3814932" cy="584775"/>
            </a:xfrm>
            <a:prstGeom prst="rect">
              <a:avLst/>
            </a:prstGeom>
          </p:spPr>
          <p:txBody>
            <a:bodyPr wrap="square">
              <a:spAutoFit/>
            </a:bodyPr>
            <a:lstStyle/>
            <a:p>
              <a:r>
                <a:rPr lang="en-GB" sz="1600" dirty="0">
                  <a:solidFill>
                    <a:schemeClr val="bg1"/>
                  </a:solidFill>
                  <a:latin typeface="HelveticaNeue" panose="00000400000000000000" pitchFamily="2" charset="0"/>
                </a:rPr>
                <a:t>What would happen if someone didn’t follow these unwritten rules?</a:t>
              </a:r>
            </a:p>
          </p:txBody>
        </p:sp>
      </p:grpSp>
    </p:spTree>
    <p:extLst>
      <p:ext uri="{BB962C8B-B14F-4D97-AF65-F5344CB8AC3E}">
        <p14:creationId xmlns:p14="http://schemas.microsoft.com/office/powerpoint/2010/main" val="32200872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4274</TotalTime>
  <Words>1900</Words>
  <Application>Microsoft Office PowerPoint</Application>
  <PresentationFormat>On-screen Show (4:3)</PresentationFormat>
  <Paragraphs>173</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Helvetica Neue</vt:lpstr>
      <vt:lpstr>HelveticaNeue</vt:lpstr>
      <vt:lpstr>Calibri</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Edwards</dc:creator>
  <cp:lastModifiedBy>Kate Edwards</cp:lastModifiedBy>
  <cp:revision>55</cp:revision>
  <dcterms:created xsi:type="dcterms:W3CDTF">2019-03-19T14:06:24Z</dcterms:created>
  <dcterms:modified xsi:type="dcterms:W3CDTF">2019-04-23T09:19:25Z</dcterms:modified>
</cp:coreProperties>
</file>