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7" r:id="rId4"/>
    <p:sldId id="283" r:id="rId5"/>
    <p:sldId id="258" r:id="rId6"/>
    <p:sldId id="296" r:id="rId7"/>
    <p:sldId id="278" r:id="rId8"/>
    <p:sldId id="279" r:id="rId9"/>
    <p:sldId id="280" r:id="rId10"/>
    <p:sldId id="281" r:id="rId11"/>
    <p:sldId id="282" r:id="rId12"/>
    <p:sldId id="284" r:id="rId13"/>
    <p:sldId id="285" r:id="rId14"/>
    <p:sldId id="286" r:id="rId15"/>
    <p:sldId id="287" r:id="rId16"/>
    <p:sldId id="288" r:id="rId17"/>
    <p:sldId id="291" r:id="rId18"/>
    <p:sldId id="292" r:id="rId19"/>
    <p:sldId id="293" r:id="rId20"/>
    <p:sldId id="295" r:id="rId21"/>
    <p:sldId id="294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HelveticaNeue" panose="00000400000000000000" pitchFamily="2" charset="0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921"/>
    <a:srgbClr val="528231"/>
    <a:srgbClr val="5A8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17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57C03-6CC1-447D-8B16-001D0646C1C8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5B0D9-905F-466F-9530-EE85D4887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84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 - You may wish to establish these rules as a group and use these as a guide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B0D9-905F-466F-9530-EE85D48874B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51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F217-3A62-4D1D-9C25-1511BF6F07ED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35A-56E1-4ACB-8CF2-1C27F4119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F217-3A62-4D1D-9C25-1511BF6F07ED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35A-56E1-4ACB-8CF2-1C27F4119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1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F217-3A62-4D1D-9C25-1511BF6F07ED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35A-56E1-4ACB-8CF2-1C27F4119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50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F217-3A62-4D1D-9C25-1511BF6F07ED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35A-56E1-4ACB-8CF2-1C27F4119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2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F217-3A62-4D1D-9C25-1511BF6F07ED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35A-56E1-4ACB-8CF2-1C27F4119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14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F217-3A62-4D1D-9C25-1511BF6F07ED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35A-56E1-4ACB-8CF2-1C27F4119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67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F217-3A62-4D1D-9C25-1511BF6F07ED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35A-56E1-4ACB-8CF2-1C27F4119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18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F217-3A62-4D1D-9C25-1511BF6F07ED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35A-56E1-4ACB-8CF2-1C27F4119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7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F217-3A62-4D1D-9C25-1511BF6F07ED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35A-56E1-4ACB-8CF2-1C27F4119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38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F217-3A62-4D1D-9C25-1511BF6F07ED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35A-56E1-4ACB-8CF2-1C27F4119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2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F217-3A62-4D1D-9C25-1511BF6F07ED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B35A-56E1-4ACB-8CF2-1C27F4119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34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F217-3A62-4D1D-9C25-1511BF6F07ED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B35A-56E1-4ACB-8CF2-1C27F4119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6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hyperlink" Target="http://www.stonewall.org.uk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12" Type="http://schemas.openxmlformats.org/officeDocument/2006/relationships/hyperlink" Target="http://www.youngminds.org.uk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hyperlink" Target="http://www.fpa.org.uk/" TargetMode="External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hyperlink" Target="http://www.brook.org.uk/" TargetMode="External"/><Relationship Id="rId9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http://www.childnet.com/resources/www.childnet.com/star" TargetMode="Externa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A9B521-CDF2-4371-A0B7-F58686F51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00" y="6028757"/>
            <a:ext cx="2425180" cy="6641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813EE1-D757-4AED-9BA1-83C35FB11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77781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1CDACA2-F9C0-426E-8AC4-E244AD236910}"/>
              </a:ext>
            </a:extLst>
          </p:cNvPr>
          <p:cNvSpPr txBox="1"/>
          <p:nvPr/>
        </p:nvSpPr>
        <p:spPr>
          <a:xfrm>
            <a:off x="4365863" y="165099"/>
            <a:ext cx="3156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EF6921"/>
                </a:solidFill>
                <a:latin typeface="Helvetica Neue" pitchFamily="50" charset="0"/>
              </a:rPr>
              <a:t>MYTH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E30DFB-CF08-4134-986F-332E628FC406}"/>
              </a:ext>
            </a:extLst>
          </p:cNvPr>
          <p:cNvSpPr txBox="1"/>
          <p:nvPr/>
        </p:nvSpPr>
        <p:spPr>
          <a:xfrm>
            <a:off x="4719320" y="1010841"/>
            <a:ext cx="1437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EF6921"/>
                </a:solidFill>
                <a:latin typeface="Helvetica Neue" pitchFamily="50" charset="0"/>
              </a:rPr>
              <a:t>VS</a:t>
            </a:r>
            <a:endParaRPr lang="en-GB" sz="7200" dirty="0">
              <a:solidFill>
                <a:srgbClr val="EF6921"/>
              </a:solidFill>
              <a:latin typeface="Helvetica Neue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95FAD4-1F7E-43DE-A1D2-3BCC455F5DE1}"/>
              </a:ext>
            </a:extLst>
          </p:cNvPr>
          <p:cNvSpPr txBox="1"/>
          <p:nvPr/>
        </p:nvSpPr>
        <p:spPr>
          <a:xfrm>
            <a:off x="5000183" y="1856583"/>
            <a:ext cx="3552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EF6921"/>
                </a:solidFill>
                <a:latin typeface="Helvetica Neue" pitchFamily="50" charset="0"/>
              </a:rPr>
              <a:t>REALITY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1E543D-0AC0-43A6-BD34-2E9B5759C4E1}"/>
              </a:ext>
            </a:extLst>
          </p:cNvPr>
          <p:cNvSpPr txBox="1"/>
          <p:nvPr/>
        </p:nvSpPr>
        <p:spPr>
          <a:xfrm>
            <a:off x="5298564" y="2881274"/>
            <a:ext cx="3664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Helvetica Neue" pitchFamily="50" charset="0"/>
              </a:rPr>
              <a:t>Online Pornography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F0F880-6C3B-4D76-A28A-A24A8CCD0088}"/>
              </a:ext>
            </a:extLst>
          </p:cNvPr>
          <p:cNvSpPr txBox="1"/>
          <p:nvPr/>
        </p:nvSpPr>
        <p:spPr>
          <a:xfrm>
            <a:off x="5462980" y="3373717"/>
            <a:ext cx="2425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Helvetica Neue" pitchFamily="50" charset="0"/>
              </a:rPr>
              <a:t>Lesson Plan</a:t>
            </a:r>
          </a:p>
        </p:txBody>
      </p:sp>
    </p:spTree>
    <p:extLst>
      <p:ext uri="{BB962C8B-B14F-4D97-AF65-F5344CB8AC3E}">
        <p14:creationId xmlns:p14="http://schemas.microsoft.com/office/powerpoint/2010/main" val="2381082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041C76B-60C5-4D3E-B9C2-F6403037D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r="10259"/>
          <a:stretch/>
        </p:blipFill>
        <p:spPr>
          <a:xfrm>
            <a:off x="172985" y="157803"/>
            <a:ext cx="1407888" cy="142571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4246520-52BE-4118-884D-F19C7A33B780}"/>
              </a:ext>
            </a:extLst>
          </p:cNvPr>
          <p:cNvSpPr txBox="1"/>
          <p:nvPr/>
        </p:nvSpPr>
        <p:spPr>
          <a:xfrm>
            <a:off x="1671135" y="255463"/>
            <a:ext cx="5138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Helvetica Neue" pitchFamily="50" charset="0"/>
              </a:rPr>
              <a:t>Sadie</a:t>
            </a:r>
          </a:p>
          <a:p>
            <a:r>
              <a:rPr lang="en-GB" sz="3600" dirty="0">
                <a:latin typeface="HelveticaNeue" panose="00000400000000000000" pitchFamily="2" charset="0"/>
              </a:rPr>
              <a:t>“Let’s get real.”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1FD980-1310-45B5-9C2C-0BF7FBFFCFF9}"/>
              </a:ext>
            </a:extLst>
          </p:cNvPr>
          <p:cNvGrpSpPr/>
          <p:nvPr/>
        </p:nvGrpSpPr>
        <p:grpSpPr>
          <a:xfrm>
            <a:off x="172985" y="3742763"/>
            <a:ext cx="4836310" cy="2362841"/>
            <a:chOff x="232786" y="3612273"/>
            <a:chExt cx="4836310" cy="306096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A289614-933E-4A11-B5E8-764D7E475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8008">
              <a:off x="232786" y="3612273"/>
              <a:ext cx="4836310" cy="3060964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8E5E0A0-216D-4AC9-8A7B-49F0DFAA05EF}"/>
                </a:ext>
              </a:extLst>
            </p:cNvPr>
            <p:cNvSpPr/>
            <p:nvPr/>
          </p:nvSpPr>
          <p:spPr>
            <a:xfrm rot="21238008">
              <a:off x="340441" y="4034475"/>
              <a:ext cx="455739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>
                  <a:latin typeface="HelveticaNeue" panose="00000400000000000000" pitchFamily="2" charset="0"/>
                </a:rPr>
                <a:t>Sadie talks about her friend who is trying to figure out their sexuality and watches gay porn. Why might someone see pornography as the best place to explore sexuality?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EA99D0-45B9-45FC-B7C2-514BBA2289BF}"/>
              </a:ext>
            </a:extLst>
          </p:cNvPr>
          <p:cNvGrpSpPr/>
          <p:nvPr/>
        </p:nvGrpSpPr>
        <p:grpSpPr>
          <a:xfrm>
            <a:off x="359304" y="1874472"/>
            <a:ext cx="3880860" cy="1628128"/>
            <a:chOff x="160942" y="1654848"/>
            <a:chExt cx="3880860" cy="296999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2C2DC97-8097-48C5-9056-E1672354D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734">
              <a:off x="160942" y="1654848"/>
              <a:ext cx="3880860" cy="2969995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4F36F1C-0B88-4296-9938-B208DE97285F}"/>
                </a:ext>
              </a:extLst>
            </p:cNvPr>
            <p:cNvSpPr/>
            <p:nvPr/>
          </p:nvSpPr>
          <p:spPr>
            <a:xfrm>
              <a:off x="312996" y="2075914"/>
              <a:ext cx="3576751" cy="1515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Sadie says that, ‘Everyone goes along with it and watches pornography.’ Do you think this is true and if so, why?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D80687-FA9C-42A6-8D53-56B7BC9CA646}"/>
              </a:ext>
            </a:extLst>
          </p:cNvPr>
          <p:cNvGrpSpPr/>
          <p:nvPr/>
        </p:nvGrpSpPr>
        <p:grpSpPr>
          <a:xfrm>
            <a:off x="5229167" y="4114800"/>
            <a:ext cx="3797928" cy="1880580"/>
            <a:chOff x="4894219" y="3890494"/>
            <a:chExt cx="3797928" cy="228803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44382BE-ECD6-4F79-8579-3111629A9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4003" flipH="1">
              <a:off x="4894219" y="3890494"/>
              <a:ext cx="3752304" cy="2288033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153F13-7DA9-4C4D-9938-AF99EACE4DAF}"/>
                </a:ext>
              </a:extLst>
            </p:cNvPr>
            <p:cNvSpPr/>
            <p:nvPr/>
          </p:nvSpPr>
          <p:spPr>
            <a:xfrm rot="936399">
              <a:off x="5198739" y="4097654"/>
              <a:ext cx="349340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Unlike Sadie, many people might be confused and think that pornography is real. What could be the impact of this belief?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59E3C93-209B-4772-A0D4-B6E2877CC86E}"/>
              </a:ext>
            </a:extLst>
          </p:cNvPr>
          <p:cNvGrpSpPr/>
          <p:nvPr/>
        </p:nvGrpSpPr>
        <p:grpSpPr>
          <a:xfrm>
            <a:off x="4954867" y="1687365"/>
            <a:ext cx="3881244" cy="1736679"/>
            <a:chOff x="3686010" y="1695645"/>
            <a:chExt cx="4452123" cy="238305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ABD60B2-5FB2-41E3-BAF6-A0DA8B20C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86010" y="1695645"/>
              <a:ext cx="4452123" cy="2383059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5F9F38-C58C-4414-8E7B-772CD05B8763}"/>
                </a:ext>
              </a:extLst>
            </p:cNvPr>
            <p:cNvSpPr/>
            <p:nvPr/>
          </p:nvSpPr>
          <p:spPr>
            <a:xfrm>
              <a:off x="3952370" y="1918599"/>
              <a:ext cx="4150895" cy="133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latin typeface="HelveticaNeue" panose="00000400000000000000" pitchFamily="2" charset="0"/>
                </a:rPr>
                <a:t>Sadie’s not afraid to speak her mind but gets called ‘frigid’ as a result. Do you think it’s fair that she gets called this? </a:t>
              </a:r>
            </a:p>
            <a:p>
              <a:endParaRPr lang="en-GB" sz="1600" dirty="0">
                <a:latin typeface="HelveticaNeu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8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AEF632-7F98-4A39-8546-7CBFCE2A33E2}"/>
              </a:ext>
            </a:extLst>
          </p:cNvPr>
          <p:cNvGrpSpPr/>
          <p:nvPr/>
        </p:nvGrpSpPr>
        <p:grpSpPr>
          <a:xfrm>
            <a:off x="576244" y="4050943"/>
            <a:ext cx="8452339" cy="1938130"/>
            <a:chOff x="363414" y="2459935"/>
            <a:chExt cx="8452339" cy="19381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AE5A5A-0C6C-44CD-A1C6-DA70C56F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F3DCAE-F330-44DA-BB8F-B1C658C28290}"/>
                </a:ext>
              </a:extLst>
            </p:cNvPr>
            <p:cNvSpPr/>
            <p:nvPr/>
          </p:nvSpPr>
          <p:spPr>
            <a:xfrm>
              <a:off x="709583" y="2726035"/>
              <a:ext cx="580471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Task: Sort the statements on worksheet 1.2 into two piles; myth and reality. </a:t>
              </a:r>
              <a:endParaRPr lang="en-GB" sz="2800" b="1" dirty="0">
                <a:solidFill>
                  <a:schemeClr val="bg1"/>
                </a:solidFill>
                <a:latin typeface="HelveticaNeue" panose="000004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C7D6157-FD5A-4C35-9A6D-143E9B590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70" y="4374509"/>
            <a:ext cx="1015985" cy="10159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F94243-5B70-4AD4-96D3-8BFAB57EC433}"/>
              </a:ext>
            </a:extLst>
          </p:cNvPr>
          <p:cNvSpPr/>
          <p:nvPr/>
        </p:nvSpPr>
        <p:spPr>
          <a:xfrm>
            <a:off x="6541959" y="5254980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HelveticaNeue" panose="00000400000000000000" pitchFamily="2" charset="0"/>
              </a:rPr>
              <a:t>10 minutes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26B41C-6004-4B11-B183-E43266AC5C26}"/>
              </a:ext>
            </a:extLst>
          </p:cNvPr>
          <p:cNvGrpSpPr/>
          <p:nvPr/>
        </p:nvGrpSpPr>
        <p:grpSpPr>
          <a:xfrm>
            <a:off x="4899994" y="170536"/>
            <a:ext cx="4179391" cy="3191004"/>
            <a:chOff x="4482010" y="339596"/>
            <a:chExt cx="4179391" cy="319100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B42A40-8D97-463E-A06C-ABBD0E09C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82010" y="339596"/>
              <a:ext cx="4128589" cy="319100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11AEEE-5331-4E4A-95DF-F0FF4F99822B}"/>
                </a:ext>
              </a:extLst>
            </p:cNvPr>
            <p:cNvSpPr/>
            <p:nvPr/>
          </p:nvSpPr>
          <p:spPr>
            <a:xfrm>
              <a:off x="4722749" y="615847"/>
              <a:ext cx="393865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HelveticaNeue" panose="00000400000000000000" pitchFamily="2" charset="0"/>
                </a:rPr>
                <a:t>How close to reality do you think the portrayal of relationships are in pornography?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FF864B-28F8-4776-A098-1149B0FE42E9}"/>
              </a:ext>
            </a:extLst>
          </p:cNvPr>
          <p:cNvGrpSpPr/>
          <p:nvPr/>
        </p:nvGrpSpPr>
        <p:grpSpPr>
          <a:xfrm>
            <a:off x="115417" y="1782608"/>
            <a:ext cx="7136975" cy="2247901"/>
            <a:chOff x="0" y="1918665"/>
            <a:chExt cx="7136975" cy="224790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CE1739-1951-4514-800A-20D672106BC2}"/>
                </a:ext>
              </a:extLst>
            </p:cNvPr>
            <p:cNvSpPr txBox="1"/>
            <p:nvPr/>
          </p:nvSpPr>
          <p:spPr>
            <a:xfrm>
              <a:off x="1073541" y="2779757"/>
              <a:ext cx="60634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latin typeface="HelveticaNeue" panose="00000400000000000000" pitchFamily="2" charset="0"/>
                </a:rPr>
                <a:t>Myth or Reality?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1B458-89E0-47C2-B505-D28863DC2FEE}"/>
                </a:ext>
              </a:extLst>
            </p:cNvPr>
            <p:cNvSpPr/>
            <p:nvPr/>
          </p:nvSpPr>
          <p:spPr>
            <a:xfrm>
              <a:off x="940450" y="2090354"/>
              <a:ext cx="241123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HelveticaNeue" panose="00000400000000000000" pitchFamily="2" charset="0"/>
                </a:rPr>
                <a:t>Activity A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65BA486-52AC-4289-ADDD-9D1C60133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6" b="15504"/>
            <a:stretch/>
          </p:blipFill>
          <p:spPr>
            <a:xfrm>
              <a:off x="0" y="1918665"/>
              <a:ext cx="1109610" cy="224790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96B159B-D6B3-4DFD-ACCC-F6E959FB8D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3" r="4806"/>
          <a:stretch/>
        </p:blipFill>
        <p:spPr>
          <a:xfrm>
            <a:off x="4659087" y="6238764"/>
            <a:ext cx="4484914" cy="3774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11BC5B7-32F2-4691-8BA0-E1AB02E05201}"/>
              </a:ext>
            </a:extLst>
          </p:cNvPr>
          <p:cNvSpPr/>
          <p:nvPr/>
        </p:nvSpPr>
        <p:spPr>
          <a:xfrm>
            <a:off x="4824546" y="6238765"/>
            <a:ext cx="441524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  <a:latin typeface="HelveticaNeue" panose="00000400000000000000" pitchFamily="2" charset="0"/>
              </a:rPr>
              <a:t>Refer to page 26 of the guidance for full details</a:t>
            </a:r>
            <a:endParaRPr lang="en-GB" sz="1600" b="1" dirty="0">
              <a:solidFill>
                <a:schemeClr val="bg1"/>
              </a:solidFill>
              <a:latin typeface="Helvetica Neu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51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AEF632-7F98-4A39-8546-7CBFCE2A33E2}"/>
              </a:ext>
            </a:extLst>
          </p:cNvPr>
          <p:cNvGrpSpPr/>
          <p:nvPr/>
        </p:nvGrpSpPr>
        <p:grpSpPr>
          <a:xfrm>
            <a:off x="179997" y="357380"/>
            <a:ext cx="2664803" cy="861817"/>
            <a:chOff x="363414" y="2459935"/>
            <a:chExt cx="8452339" cy="19381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AE5A5A-0C6C-44CD-A1C6-DA70C56F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F3DCAE-F330-44DA-BB8F-B1C658C28290}"/>
                </a:ext>
              </a:extLst>
            </p:cNvPr>
            <p:cNvSpPr/>
            <p:nvPr/>
          </p:nvSpPr>
          <p:spPr>
            <a:xfrm>
              <a:off x="403690" y="2470797"/>
              <a:ext cx="8170368" cy="176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dirty="0">
                  <a:latin typeface="HelveticaNeue" panose="00000400000000000000" pitchFamily="2" charset="0"/>
                </a:rPr>
                <a:t>Watching pornography is a good way to learn about sex and relationships </a:t>
              </a:r>
              <a:endParaRPr lang="en-GB" sz="1500" b="1" dirty="0">
                <a:latin typeface="HelveticaNeue" panose="000004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E39473-37CD-4A0B-B924-DD663562D05D}"/>
              </a:ext>
            </a:extLst>
          </p:cNvPr>
          <p:cNvGrpSpPr/>
          <p:nvPr/>
        </p:nvGrpSpPr>
        <p:grpSpPr>
          <a:xfrm>
            <a:off x="179997" y="1680426"/>
            <a:ext cx="2664803" cy="861819"/>
            <a:chOff x="363414" y="2459935"/>
            <a:chExt cx="8452339" cy="193813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4A7F963-2F2A-463F-AD04-B721CEB13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8FA369D-97A5-46A0-B0A4-C1174F451F58}"/>
                </a:ext>
              </a:extLst>
            </p:cNvPr>
            <p:cNvSpPr/>
            <p:nvPr/>
          </p:nvSpPr>
          <p:spPr>
            <a:xfrm>
              <a:off x="403690" y="2518829"/>
              <a:ext cx="8291216" cy="1661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The bodies shown in pornography are what you can expect from future partners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74E5D9-E888-4AB4-B57C-1327DF8F8330}"/>
              </a:ext>
            </a:extLst>
          </p:cNvPr>
          <p:cNvGrpSpPr/>
          <p:nvPr/>
        </p:nvGrpSpPr>
        <p:grpSpPr>
          <a:xfrm>
            <a:off x="179997" y="2978068"/>
            <a:ext cx="2664803" cy="861818"/>
            <a:chOff x="363414" y="2459935"/>
            <a:chExt cx="8452339" cy="193813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E5F1106-296C-4E2F-A4E9-FF57FAF1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F3F9DF-E05E-40F1-A725-9E1F14346F47}"/>
                </a:ext>
              </a:extLst>
            </p:cNvPr>
            <p:cNvSpPr/>
            <p:nvPr/>
          </p:nvSpPr>
          <p:spPr>
            <a:xfrm>
              <a:off x="709583" y="2726034"/>
              <a:ext cx="7864476" cy="1245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dirty="0">
                  <a:latin typeface="HelveticaNeue" panose="00000400000000000000" pitchFamily="2" charset="0"/>
                </a:rPr>
                <a:t>Women are ‘always up for it’ just like in pornography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E9E15F-C560-4536-9C06-E016A210BD6E}"/>
              </a:ext>
            </a:extLst>
          </p:cNvPr>
          <p:cNvGrpSpPr/>
          <p:nvPr/>
        </p:nvGrpSpPr>
        <p:grpSpPr>
          <a:xfrm>
            <a:off x="192697" y="4301111"/>
            <a:ext cx="2664803" cy="861818"/>
            <a:chOff x="363414" y="2459935"/>
            <a:chExt cx="8452339" cy="193813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2555D0A-8CC2-432C-9CC4-ABE9A37C9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9C60C3-329F-4FF0-BF44-CCA0BD83E83B}"/>
                </a:ext>
              </a:extLst>
            </p:cNvPr>
            <p:cNvSpPr/>
            <p:nvPr/>
          </p:nvSpPr>
          <p:spPr>
            <a:xfrm>
              <a:off x="508180" y="2517057"/>
              <a:ext cx="8146443" cy="1764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Pornography degrades women as it shows them as sex objects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1F8716-09E6-4429-97D8-7CE8EE318A3F}"/>
              </a:ext>
            </a:extLst>
          </p:cNvPr>
          <p:cNvGrpSpPr/>
          <p:nvPr/>
        </p:nvGrpSpPr>
        <p:grpSpPr>
          <a:xfrm>
            <a:off x="192697" y="5649554"/>
            <a:ext cx="2664803" cy="861818"/>
            <a:chOff x="363414" y="2459935"/>
            <a:chExt cx="8452339" cy="193813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43399C8-F067-46CF-AC04-4E1105A3A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ED7DC6-C517-46A8-8F5F-94D530AFC852}"/>
                </a:ext>
              </a:extLst>
            </p:cNvPr>
            <p:cNvSpPr/>
            <p:nvPr/>
          </p:nvSpPr>
          <p:spPr>
            <a:xfrm>
              <a:off x="709583" y="2726034"/>
              <a:ext cx="7824193" cy="1245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dirty="0">
                  <a:latin typeface="HelveticaNeue" panose="00000400000000000000" pitchFamily="2" charset="0"/>
                </a:rPr>
                <a:t>Watching pornography is bad for you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D2B465-2597-4464-AB7A-27EB3DEB6175}"/>
              </a:ext>
            </a:extLst>
          </p:cNvPr>
          <p:cNvGrpSpPr/>
          <p:nvPr/>
        </p:nvGrpSpPr>
        <p:grpSpPr>
          <a:xfrm>
            <a:off x="3239598" y="357382"/>
            <a:ext cx="2664803" cy="861818"/>
            <a:chOff x="363414" y="2459935"/>
            <a:chExt cx="8452339" cy="193813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22653EC-EA84-41F5-9443-E2B606679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6E3CBF-D288-453B-8CEA-7A6C9531403D}"/>
                </a:ext>
              </a:extLst>
            </p:cNvPr>
            <p:cNvSpPr/>
            <p:nvPr/>
          </p:nvSpPr>
          <p:spPr>
            <a:xfrm>
              <a:off x="709583" y="2726034"/>
              <a:ext cx="7362846" cy="1245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Only weirdos watch pornography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5B5B523-45E5-4ACE-B6D1-2D3F482C6E38}"/>
              </a:ext>
            </a:extLst>
          </p:cNvPr>
          <p:cNvGrpSpPr/>
          <p:nvPr/>
        </p:nvGrpSpPr>
        <p:grpSpPr>
          <a:xfrm>
            <a:off x="3239598" y="1680425"/>
            <a:ext cx="2664803" cy="861818"/>
            <a:chOff x="363414" y="2459935"/>
            <a:chExt cx="8452339" cy="193813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C2BCD57-69C3-4910-988D-3F071ED46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616F65F-FD37-47C2-8980-84EC2569EA31}"/>
                </a:ext>
              </a:extLst>
            </p:cNvPr>
            <p:cNvSpPr/>
            <p:nvPr/>
          </p:nvSpPr>
          <p:spPr>
            <a:xfrm>
              <a:off x="709583" y="2726034"/>
              <a:ext cx="5804712" cy="1245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dirty="0">
                  <a:latin typeface="HelveticaNeue" panose="00000400000000000000" pitchFamily="2" charset="0"/>
                </a:rPr>
                <a:t>Pornography uses actors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411AC1A-DC15-49B4-8E19-233123300D4F}"/>
              </a:ext>
            </a:extLst>
          </p:cNvPr>
          <p:cNvGrpSpPr/>
          <p:nvPr/>
        </p:nvGrpSpPr>
        <p:grpSpPr>
          <a:xfrm>
            <a:off x="3239598" y="2978068"/>
            <a:ext cx="2664803" cy="861818"/>
            <a:chOff x="363414" y="2459935"/>
            <a:chExt cx="8452339" cy="193813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1C911ED-BCBB-4EEB-A753-0E806C883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5AE5AF6-0C2E-4444-A0C8-DD63E1A45177}"/>
                </a:ext>
              </a:extLst>
            </p:cNvPr>
            <p:cNvSpPr/>
            <p:nvPr/>
          </p:nvSpPr>
          <p:spPr>
            <a:xfrm>
              <a:off x="709583" y="2726034"/>
              <a:ext cx="8106170" cy="1245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Sex in pornography is the same as sex in real life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F6501D3-3DA3-4DAD-AFF2-0D6782E155C3}"/>
              </a:ext>
            </a:extLst>
          </p:cNvPr>
          <p:cNvGrpSpPr/>
          <p:nvPr/>
        </p:nvGrpSpPr>
        <p:grpSpPr>
          <a:xfrm>
            <a:off x="3252298" y="4301112"/>
            <a:ext cx="2664803" cy="861819"/>
            <a:chOff x="363414" y="2459935"/>
            <a:chExt cx="8452339" cy="193813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269D897-25E2-49AF-9D2D-A22F3DEB3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5A2E38-EC43-44B7-B2B4-8340E85573B9}"/>
                </a:ext>
              </a:extLst>
            </p:cNvPr>
            <p:cNvSpPr/>
            <p:nvPr/>
          </p:nvSpPr>
          <p:spPr>
            <a:xfrm>
              <a:off x="536495" y="2517057"/>
              <a:ext cx="8106170" cy="1764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dirty="0">
                  <a:latin typeface="HelveticaNeue" panose="00000400000000000000" pitchFamily="2" charset="0"/>
                </a:rPr>
                <a:t>Watching pornography when you are young will affect your future relationships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E0BE44F-2DDB-488C-A4DE-E7DF7D17A8AD}"/>
              </a:ext>
            </a:extLst>
          </p:cNvPr>
          <p:cNvGrpSpPr/>
          <p:nvPr/>
        </p:nvGrpSpPr>
        <p:grpSpPr>
          <a:xfrm>
            <a:off x="3252298" y="5649554"/>
            <a:ext cx="2664803" cy="861818"/>
            <a:chOff x="363414" y="2459935"/>
            <a:chExt cx="8452339" cy="193813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C5A664F-EC13-4133-99BB-FB32F81A1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6975D81-1BF0-465A-9F35-54D1335E6FB1}"/>
                </a:ext>
              </a:extLst>
            </p:cNvPr>
            <p:cNvSpPr/>
            <p:nvPr/>
          </p:nvSpPr>
          <p:spPr>
            <a:xfrm>
              <a:off x="496219" y="2598415"/>
              <a:ext cx="8279251" cy="1661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Watching pornography is just a bit of fun and helps boost your body image and self esteem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35A7A90-F90C-4741-BA18-A1D7CA48994B}"/>
              </a:ext>
            </a:extLst>
          </p:cNvPr>
          <p:cNvGrpSpPr/>
          <p:nvPr/>
        </p:nvGrpSpPr>
        <p:grpSpPr>
          <a:xfrm>
            <a:off x="6286502" y="357382"/>
            <a:ext cx="2664803" cy="861818"/>
            <a:chOff x="363414" y="2459935"/>
            <a:chExt cx="8452339" cy="193813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138FE18-FCD0-46F1-AAF6-C7A43B588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7519453-915F-4641-8321-D2607F3BD816}"/>
                </a:ext>
              </a:extLst>
            </p:cNvPr>
            <p:cNvSpPr/>
            <p:nvPr/>
          </p:nvSpPr>
          <p:spPr>
            <a:xfrm>
              <a:off x="709583" y="2726034"/>
              <a:ext cx="8106170" cy="1245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dirty="0">
                  <a:latin typeface="HelveticaNeue" panose="00000400000000000000" pitchFamily="2" charset="0"/>
                </a:rPr>
                <a:t>More males watch pornography than females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DF6036B-B602-489A-AC7C-7291C5FA85BC}"/>
              </a:ext>
            </a:extLst>
          </p:cNvPr>
          <p:cNvGrpSpPr/>
          <p:nvPr/>
        </p:nvGrpSpPr>
        <p:grpSpPr>
          <a:xfrm>
            <a:off x="6286502" y="1680425"/>
            <a:ext cx="2664803" cy="861818"/>
            <a:chOff x="363414" y="2459935"/>
            <a:chExt cx="8452339" cy="193813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B025BD0-B7A5-4207-8A22-45A77581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8551FFF-4D8C-48D6-84A2-2080729078F2}"/>
                </a:ext>
              </a:extLst>
            </p:cNvPr>
            <p:cNvSpPr/>
            <p:nvPr/>
          </p:nvSpPr>
          <p:spPr>
            <a:xfrm>
              <a:off x="709583" y="2726034"/>
              <a:ext cx="8106170" cy="1245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Pornography uses real people and real stories 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C0D09A0-910B-46D3-9D03-6F9DEE48F51C}"/>
              </a:ext>
            </a:extLst>
          </p:cNvPr>
          <p:cNvGrpSpPr/>
          <p:nvPr/>
        </p:nvGrpSpPr>
        <p:grpSpPr>
          <a:xfrm>
            <a:off x="6286502" y="2978068"/>
            <a:ext cx="2664803" cy="861818"/>
            <a:chOff x="363414" y="2459935"/>
            <a:chExt cx="8452339" cy="193813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1C56395-D15C-4A93-A8A0-4D94ED4CB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C636A5C-9883-4F9E-8CD6-1A563BD6D6E9}"/>
                </a:ext>
              </a:extLst>
            </p:cNvPr>
            <p:cNvSpPr/>
            <p:nvPr/>
          </p:nvSpPr>
          <p:spPr>
            <a:xfrm>
              <a:off x="709583" y="2726034"/>
              <a:ext cx="7800278" cy="1245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dirty="0">
                  <a:latin typeface="HelveticaNeue" panose="00000400000000000000" pitchFamily="2" charset="0"/>
                </a:rPr>
                <a:t>Pornography only shows men as dominant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AF6C53B-62D6-4938-8A70-C38FAA67299B}"/>
              </a:ext>
            </a:extLst>
          </p:cNvPr>
          <p:cNvGrpSpPr/>
          <p:nvPr/>
        </p:nvGrpSpPr>
        <p:grpSpPr>
          <a:xfrm>
            <a:off x="6299202" y="4301111"/>
            <a:ext cx="2664803" cy="861818"/>
            <a:chOff x="363414" y="2459935"/>
            <a:chExt cx="8452339" cy="193813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4E609D5-FF69-4CD1-998F-CE18F8EEB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5483D9E-C4C3-4EEA-BD02-5DC21EE7ECEA}"/>
                </a:ext>
              </a:extLst>
            </p:cNvPr>
            <p:cNvSpPr/>
            <p:nvPr/>
          </p:nvSpPr>
          <p:spPr>
            <a:xfrm>
              <a:off x="709583" y="2726034"/>
              <a:ext cx="7759995" cy="1245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Women like to be treated as they are in pornography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FA0361C-96D8-40BB-99E8-1758EF99D1ED}"/>
              </a:ext>
            </a:extLst>
          </p:cNvPr>
          <p:cNvGrpSpPr/>
          <p:nvPr/>
        </p:nvGrpSpPr>
        <p:grpSpPr>
          <a:xfrm>
            <a:off x="6299202" y="5649554"/>
            <a:ext cx="2664803" cy="861818"/>
            <a:chOff x="363414" y="2459935"/>
            <a:chExt cx="8452339" cy="1938130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C00A687-588C-4B7F-A052-32F4159E4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497B0EE-44CE-4E4E-B05A-8FAC0E6D7D05}"/>
                </a:ext>
              </a:extLst>
            </p:cNvPr>
            <p:cNvSpPr/>
            <p:nvPr/>
          </p:nvSpPr>
          <p:spPr>
            <a:xfrm>
              <a:off x="403690" y="2598415"/>
              <a:ext cx="8371777" cy="1661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latin typeface="HelveticaNeue" panose="00000400000000000000" pitchFamily="2" charset="0"/>
                </a:rPr>
                <a:t>You will only feel confident about your body if it looks similar to people in pornography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853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AEF632-7F98-4A39-8546-7CBFCE2A33E2}"/>
              </a:ext>
            </a:extLst>
          </p:cNvPr>
          <p:cNvGrpSpPr/>
          <p:nvPr/>
        </p:nvGrpSpPr>
        <p:grpSpPr>
          <a:xfrm>
            <a:off x="421297" y="4033448"/>
            <a:ext cx="8452339" cy="1938130"/>
            <a:chOff x="363414" y="2459935"/>
            <a:chExt cx="8452339" cy="19381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AE5A5A-0C6C-44CD-A1C6-DA70C56F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F3DCAE-F330-44DA-BB8F-B1C658C28290}"/>
                </a:ext>
              </a:extLst>
            </p:cNvPr>
            <p:cNvSpPr/>
            <p:nvPr/>
          </p:nvSpPr>
          <p:spPr>
            <a:xfrm>
              <a:off x="709583" y="2726035"/>
              <a:ext cx="580471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Task: Create a word cloud of what would make up a stereotypical male and female actor in pornography.</a:t>
              </a:r>
              <a:endParaRPr lang="en-GB" sz="2800" b="1" dirty="0">
                <a:solidFill>
                  <a:schemeClr val="bg1"/>
                </a:solidFill>
                <a:latin typeface="HelveticaNeue" panose="000004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C7D6157-FD5A-4C35-9A6D-143E9B590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44" y="4339731"/>
            <a:ext cx="1015985" cy="10159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F94243-5B70-4AD4-96D3-8BFAB57EC433}"/>
              </a:ext>
            </a:extLst>
          </p:cNvPr>
          <p:cNvSpPr/>
          <p:nvPr/>
        </p:nvSpPr>
        <p:spPr>
          <a:xfrm>
            <a:off x="6515833" y="5220202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HelveticaNeue" panose="00000400000000000000" pitchFamily="2" charset="0"/>
              </a:rPr>
              <a:t>10 minutes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FF864B-28F8-4776-A098-1149B0FE42E9}"/>
              </a:ext>
            </a:extLst>
          </p:cNvPr>
          <p:cNvGrpSpPr/>
          <p:nvPr/>
        </p:nvGrpSpPr>
        <p:grpSpPr>
          <a:xfrm>
            <a:off x="421297" y="1060241"/>
            <a:ext cx="6359516" cy="2533117"/>
            <a:chOff x="0" y="1633449"/>
            <a:chExt cx="6359516" cy="25331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CE1739-1951-4514-800A-20D672106BC2}"/>
                </a:ext>
              </a:extLst>
            </p:cNvPr>
            <p:cNvSpPr txBox="1"/>
            <p:nvPr/>
          </p:nvSpPr>
          <p:spPr>
            <a:xfrm>
              <a:off x="1129885" y="3142000"/>
              <a:ext cx="52296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latin typeface="HelveticaNeue" panose="00000400000000000000" pitchFamily="2" charset="0"/>
                </a:rPr>
                <a:t>Stereotypes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1B458-89E0-47C2-B505-D28863DC2FEE}"/>
                </a:ext>
              </a:extLst>
            </p:cNvPr>
            <p:cNvSpPr/>
            <p:nvPr/>
          </p:nvSpPr>
          <p:spPr>
            <a:xfrm>
              <a:off x="592305" y="1633449"/>
              <a:ext cx="241123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HelveticaNeue" panose="00000400000000000000" pitchFamily="2" charset="0"/>
                </a:rPr>
                <a:t>Activity B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65BA486-52AC-4289-ADDD-9D1C60133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6" b="15504"/>
            <a:stretch/>
          </p:blipFill>
          <p:spPr>
            <a:xfrm>
              <a:off x="0" y="1918665"/>
              <a:ext cx="1109610" cy="224790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216A9C6-1FDC-40C3-882E-E73ABD3792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8" r="27173" b="5334"/>
          <a:stretch/>
        </p:blipFill>
        <p:spPr>
          <a:xfrm>
            <a:off x="6442165" y="476923"/>
            <a:ext cx="1604088" cy="31835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E08A27-06EB-407E-AEF0-57A24756958B}"/>
              </a:ext>
            </a:extLst>
          </p:cNvPr>
          <p:cNvSpPr/>
          <p:nvPr/>
        </p:nvSpPr>
        <p:spPr>
          <a:xfrm>
            <a:off x="1186536" y="1718420"/>
            <a:ext cx="26516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latin typeface="HelveticaNeue" panose="00000400000000000000" pitchFamily="2" charset="0"/>
              </a:rPr>
              <a:t>Gender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84B4AC-FD88-4E39-9D48-3EC3E9D005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3" r="4806"/>
          <a:stretch/>
        </p:blipFill>
        <p:spPr>
          <a:xfrm>
            <a:off x="4659087" y="6238764"/>
            <a:ext cx="4484914" cy="3774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12DCAC4-DB36-4CFE-A2D8-7791ABAE756B}"/>
              </a:ext>
            </a:extLst>
          </p:cNvPr>
          <p:cNvSpPr/>
          <p:nvPr/>
        </p:nvSpPr>
        <p:spPr>
          <a:xfrm>
            <a:off x="4824546" y="6238765"/>
            <a:ext cx="441524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  <a:latin typeface="HelveticaNeue" panose="00000400000000000000" pitchFamily="2" charset="0"/>
              </a:rPr>
              <a:t>Refer to page 26 of the guidance for full details</a:t>
            </a:r>
            <a:endParaRPr lang="en-GB" sz="1600" b="1" dirty="0">
              <a:solidFill>
                <a:schemeClr val="bg1"/>
              </a:solidFill>
              <a:latin typeface="Helvetica Neu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21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16A9C6-1FDC-40C3-882E-E73ABD379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8" r="27173" b="5334"/>
          <a:stretch/>
        </p:blipFill>
        <p:spPr>
          <a:xfrm>
            <a:off x="1601500" y="1946900"/>
            <a:ext cx="2110598" cy="41888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0CA3B7A-8052-4E0C-A8A2-87FA9DF552E5}"/>
              </a:ext>
            </a:extLst>
          </p:cNvPr>
          <p:cNvGrpSpPr/>
          <p:nvPr/>
        </p:nvGrpSpPr>
        <p:grpSpPr>
          <a:xfrm>
            <a:off x="3238608" y="854814"/>
            <a:ext cx="3663090" cy="1860096"/>
            <a:chOff x="158973" y="1654939"/>
            <a:chExt cx="3880860" cy="286772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E65AF0-2A50-4923-B289-C53DEC1E1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734">
              <a:off x="158973" y="1654939"/>
              <a:ext cx="3880860" cy="286772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C77FDD4-AD3C-4DB4-922F-CEE10266EDB0}"/>
                </a:ext>
              </a:extLst>
            </p:cNvPr>
            <p:cNvSpPr/>
            <p:nvPr/>
          </p:nvSpPr>
          <p:spPr>
            <a:xfrm rot="21441752">
              <a:off x="307410" y="2003781"/>
              <a:ext cx="3576751" cy="1283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Do you think someone would be affected by seeing these stereotypes of bodies?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853985-1282-47E1-8648-68F7FC2DD052}"/>
              </a:ext>
            </a:extLst>
          </p:cNvPr>
          <p:cNvGrpSpPr/>
          <p:nvPr/>
        </p:nvGrpSpPr>
        <p:grpSpPr>
          <a:xfrm rot="21111872">
            <a:off x="3796704" y="3890934"/>
            <a:ext cx="3669522" cy="1456698"/>
            <a:chOff x="4917186" y="4211004"/>
            <a:chExt cx="3669522" cy="145669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E6AAE4-BB08-4B23-87F1-F83D85AEC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4003" flipH="1">
              <a:off x="4917186" y="4211004"/>
              <a:ext cx="3603486" cy="145669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0AE4DA-7D6B-412A-901E-452F26563AA6}"/>
                </a:ext>
              </a:extLst>
            </p:cNvPr>
            <p:cNvSpPr/>
            <p:nvPr/>
          </p:nvSpPr>
          <p:spPr>
            <a:xfrm rot="843440">
              <a:off x="5093300" y="4457776"/>
              <a:ext cx="34934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What impact could this have on someone in the future?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4166BCC-E29E-47BF-A487-717ADD043C5F}"/>
              </a:ext>
            </a:extLst>
          </p:cNvPr>
          <p:cNvGrpSpPr/>
          <p:nvPr/>
        </p:nvGrpSpPr>
        <p:grpSpPr>
          <a:xfrm>
            <a:off x="4287907" y="2432694"/>
            <a:ext cx="1258500" cy="1190042"/>
            <a:chOff x="759542" y="740740"/>
            <a:chExt cx="1258500" cy="119004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ECB96FD-7C97-4002-A542-0299AC90F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4519">
              <a:off x="759542" y="740740"/>
              <a:ext cx="1258500" cy="1190042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F798F7-22A7-4158-A2FB-696A680CE337}"/>
                </a:ext>
              </a:extLst>
            </p:cNvPr>
            <p:cNvSpPr/>
            <p:nvPr/>
          </p:nvSpPr>
          <p:spPr>
            <a:xfrm rot="21238008">
              <a:off x="799498" y="824694"/>
              <a:ext cx="11856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latin typeface="HelveticaNeue" panose="00000400000000000000" pitchFamily="2" charset="0"/>
                </a:rPr>
                <a:t>How and why?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982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AEF632-7F98-4A39-8546-7CBFCE2A33E2}"/>
              </a:ext>
            </a:extLst>
          </p:cNvPr>
          <p:cNvGrpSpPr/>
          <p:nvPr/>
        </p:nvGrpSpPr>
        <p:grpSpPr>
          <a:xfrm>
            <a:off x="345830" y="4058323"/>
            <a:ext cx="8452339" cy="1938130"/>
            <a:chOff x="363414" y="2459935"/>
            <a:chExt cx="8452339" cy="19381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AE5A5A-0C6C-44CD-A1C6-DA70C56F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F3DCAE-F330-44DA-BB8F-B1C658C28290}"/>
                </a:ext>
              </a:extLst>
            </p:cNvPr>
            <p:cNvSpPr/>
            <p:nvPr/>
          </p:nvSpPr>
          <p:spPr>
            <a:xfrm>
              <a:off x="873696" y="2600249"/>
              <a:ext cx="563337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Task: Use worksheet 1.3 to discuss different scenarios and propose strategies for resisting peer pressure each time and saying no.</a:t>
              </a:r>
              <a:endParaRPr lang="en-GB" sz="2400" b="1" dirty="0">
                <a:solidFill>
                  <a:schemeClr val="bg1"/>
                </a:solidFill>
                <a:latin typeface="HelveticaNeue" panose="000004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C7D6157-FD5A-4C35-9A6D-143E9B590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77" y="4364606"/>
            <a:ext cx="1015985" cy="10159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F94243-5B70-4AD4-96D3-8BFAB57EC433}"/>
              </a:ext>
            </a:extLst>
          </p:cNvPr>
          <p:cNvSpPr/>
          <p:nvPr/>
        </p:nvSpPr>
        <p:spPr>
          <a:xfrm>
            <a:off x="6440366" y="5245077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HelveticaNeue" panose="00000400000000000000" pitchFamily="2" charset="0"/>
              </a:rPr>
              <a:t>10 minutes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FF864B-28F8-4776-A098-1149B0FE42E9}"/>
              </a:ext>
            </a:extLst>
          </p:cNvPr>
          <p:cNvGrpSpPr/>
          <p:nvPr/>
        </p:nvGrpSpPr>
        <p:grpSpPr>
          <a:xfrm>
            <a:off x="413636" y="1374471"/>
            <a:ext cx="8000827" cy="2533117"/>
            <a:chOff x="0" y="1633449"/>
            <a:chExt cx="8000827" cy="25331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CE1739-1951-4514-800A-20D672106BC2}"/>
                </a:ext>
              </a:extLst>
            </p:cNvPr>
            <p:cNvSpPr txBox="1"/>
            <p:nvPr/>
          </p:nvSpPr>
          <p:spPr>
            <a:xfrm>
              <a:off x="1129885" y="3142000"/>
              <a:ext cx="68709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latin typeface="HelveticaNeue" panose="00000400000000000000" pitchFamily="2" charset="0"/>
                </a:rPr>
                <a:t>pressure to watch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1B458-89E0-47C2-B505-D28863DC2FEE}"/>
                </a:ext>
              </a:extLst>
            </p:cNvPr>
            <p:cNvSpPr/>
            <p:nvPr/>
          </p:nvSpPr>
          <p:spPr>
            <a:xfrm>
              <a:off x="592305" y="1633449"/>
              <a:ext cx="245291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latin typeface="HelveticaNeue" panose="00000400000000000000" pitchFamily="2" charset="0"/>
                </a:rPr>
                <a:t>Activity C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65BA486-52AC-4289-ADDD-9D1C60133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6" b="15504"/>
            <a:stretch/>
          </p:blipFill>
          <p:spPr>
            <a:xfrm>
              <a:off x="0" y="1918665"/>
              <a:ext cx="1109610" cy="2247901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3E08A27-06EB-407E-AEF0-57A24756958B}"/>
              </a:ext>
            </a:extLst>
          </p:cNvPr>
          <p:cNvSpPr/>
          <p:nvPr/>
        </p:nvSpPr>
        <p:spPr>
          <a:xfrm>
            <a:off x="1178875" y="2032650"/>
            <a:ext cx="6090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latin typeface="HelveticaNeue" panose="00000400000000000000" pitchFamily="2" charset="0"/>
              </a:rPr>
              <a:t>Resisting the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D45F8D-EA15-4552-BB74-DD44E359002F}"/>
              </a:ext>
            </a:extLst>
          </p:cNvPr>
          <p:cNvGrpSpPr/>
          <p:nvPr/>
        </p:nvGrpSpPr>
        <p:grpSpPr>
          <a:xfrm>
            <a:off x="4920136" y="511987"/>
            <a:ext cx="4121690" cy="1964520"/>
            <a:chOff x="4482008" y="339596"/>
            <a:chExt cx="4121690" cy="196452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FD73381-A4BE-4695-B3F9-2953659DD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82008" y="339596"/>
              <a:ext cx="3670177" cy="196452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F2466D-E3F1-450B-BEA8-AEB5F9CCEA1F}"/>
                </a:ext>
              </a:extLst>
            </p:cNvPr>
            <p:cNvSpPr/>
            <p:nvPr/>
          </p:nvSpPr>
          <p:spPr>
            <a:xfrm>
              <a:off x="4665046" y="562153"/>
              <a:ext cx="393865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HelveticaNeue" panose="00000400000000000000" pitchFamily="2" charset="0"/>
                </a:rPr>
                <a:t>Is it always easy for someone to say no?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290CA27-958B-4B99-B50D-5B58502D2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49" y="2017695"/>
            <a:ext cx="1181100" cy="1181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49F914-7155-4869-905B-65B6F3D209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3" r="4806"/>
          <a:stretch/>
        </p:blipFill>
        <p:spPr>
          <a:xfrm>
            <a:off x="4659087" y="6238764"/>
            <a:ext cx="4484914" cy="37747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4D5F2A6-44A0-4553-B179-5FB236D8E554}"/>
              </a:ext>
            </a:extLst>
          </p:cNvPr>
          <p:cNvSpPr/>
          <p:nvPr/>
        </p:nvSpPr>
        <p:spPr>
          <a:xfrm>
            <a:off x="4824546" y="6238764"/>
            <a:ext cx="441524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  <a:latin typeface="HelveticaNeue" panose="00000400000000000000" pitchFamily="2" charset="0"/>
              </a:rPr>
              <a:t>Refer to page 27 of the guidance for full details</a:t>
            </a:r>
            <a:endParaRPr lang="en-GB" sz="1600" b="1" dirty="0">
              <a:solidFill>
                <a:schemeClr val="bg1"/>
              </a:solidFill>
              <a:latin typeface="Helvetica Neu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5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87BC7A-605D-40E5-82FB-155442E79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4"/>
            <a:ext cx="9144000" cy="41313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0A46F-CB18-4ABE-96F1-55173DD4AB2C}"/>
              </a:ext>
            </a:extLst>
          </p:cNvPr>
          <p:cNvGrpSpPr/>
          <p:nvPr/>
        </p:nvGrpSpPr>
        <p:grpSpPr>
          <a:xfrm>
            <a:off x="853338" y="4521199"/>
            <a:ext cx="8023962" cy="1670357"/>
            <a:chOff x="429844" y="4610099"/>
            <a:chExt cx="8023962" cy="16703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6B1A7A-E98B-4989-B557-BDCCE64A592C}"/>
                </a:ext>
              </a:extLst>
            </p:cNvPr>
            <p:cNvSpPr/>
            <p:nvPr/>
          </p:nvSpPr>
          <p:spPr>
            <a:xfrm>
              <a:off x="882208" y="4610099"/>
              <a:ext cx="757159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HelveticaNeue" panose="00000400000000000000" pitchFamily="2" charset="0"/>
                </a:rPr>
                <a:t>What strategies could be used to resist peer pressure in this situation?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458065-607B-483D-B613-F20874DE83C4}"/>
                </a:ext>
              </a:extLst>
            </p:cNvPr>
            <p:cNvSpPr/>
            <p:nvPr/>
          </p:nvSpPr>
          <p:spPr>
            <a:xfrm>
              <a:off x="882208" y="5757236"/>
              <a:ext cx="75715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HelveticaNeue" panose="00000400000000000000" pitchFamily="2" charset="0"/>
                </a:rPr>
                <a:t>How could someone say no?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CA6A5E-789C-4268-9501-BD0AEE103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44" y="4826802"/>
              <a:ext cx="520700" cy="5207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807B55-DB6F-468B-B3D4-05AA7A5BB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44" y="5757236"/>
              <a:ext cx="520700" cy="52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2043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0A46F-CB18-4ABE-96F1-55173DD4AB2C}"/>
              </a:ext>
            </a:extLst>
          </p:cNvPr>
          <p:cNvGrpSpPr/>
          <p:nvPr/>
        </p:nvGrpSpPr>
        <p:grpSpPr>
          <a:xfrm>
            <a:off x="853338" y="4521199"/>
            <a:ext cx="8023962" cy="1670357"/>
            <a:chOff x="429844" y="4610099"/>
            <a:chExt cx="8023962" cy="16703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6B1A7A-E98B-4989-B557-BDCCE64A592C}"/>
                </a:ext>
              </a:extLst>
            </p:cNvPr>
            <p:cNvSpPr/>
            <p:nvPr/>
          </p:nvSpPr>
          <p:spPr>
            <a:xfrm>
              <a:off x="882208" y="4610099"/>
              <a:ext cx="757159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HelveticaNeue" panose="00000400000000000000" pitchFamily="2" charset="0"/>
                </a:rPr>
                <a:t>What strategies could be used to resist the pressure in this situation?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458065-607B-483D-B613-F20874DE83C4}"/>
                </a:ext>
              </a:extLst>
            </p:cNvPr>
            <p:cNvSpPr/>
            <p:nvPr/>
          </p:nvSpPr>
          <p:spPr>
            <a:xfrm>
              <a:off x="882208" y="5757236"/>
              <a:ext cx="75715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HelveticaNeue" panose="00000400000000000000" pitchFamily="2" charset="0"/>
                </a:rPr>
                <a:t>How could someone say no?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CA6A5E-789C-4268-9501-BD0AEE103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44" y="4826802"/>
              <a:ext cx="520700" cy="5207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807B55-DB6F-468B-B3D4-05AA7A5BB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44" y="5757236"/>
              <a:ext cx="520700" cy="5207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7A04127-4EF2-44CC-8E92-CFE6E4C12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956"/>
            <a:ext cx="9144000" cy="37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93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0A46F-CB18-4ABE-96F1-55173DD4AB2C}"/>
              </a:ext>
            </a:extLst>
          </p:cNvPr>
          <p:cNvGrpSpPr/>
          <p:nvPr/>
        </p:nvGrpSpPr>
        <p:grpSpPr>
          <a:xfrm>
            <a:off x="853338" y="4521199"/>
            <a:ext cx="8023962" cy="1670357"/>
            <a:chOff x="429844" y="4610099"/>
            <a:chExt cx="8023962" cy="16703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6B1A7A-E98B-4989-B557-BDCCE64A592C}"/>
                </a:ext>
              </a:extLst>
            </p:cNvPr>
            <p:cNvSpPr/>
            <p:nvPr/>
          </p:nvSpPr>
          <p:spPr>
            <a:xfrm>
              <a:off x="882208" y="4610099"/>
              <a:ext cx="757159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HelveticaNeue" panose="00000400000000000000" pitchFamily="2" charset="0"/>
                </a:rPr>
                <a:t>What strategies could be used to resist peer pressure in this situation?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458065-607B-483D-B613-F20874DE83C4}"/>
                </a:ext>
              </a:extLst>
            </p:cNvPr>
            <p:cNvSpPr/>
            <p:nvPr/>
          </p:nvSpPr>
          <p:spPr>
            <a:xfrm>
              <a:off x="882208" y="5757236"/>
              <a:ext cx="75715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HelveticaNeue" panose="00000400000000000000" pitchFamily="2" charset="0"/>
                </a:rPr>
                <a:t>How could someone say no?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CA6A5E-789C-4268-9501-BD0AEE103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44" y="4826802"/>
              <a:ext cx="520700" cy="5207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807B55-DB6F-468B-B3D4-05AA7A5BB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44" y="5757236"/>
              <a:ext cx="520700" cy="5207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8809559-2243-4642-9C6A-B0287D8FD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276"/>
            <a:ext cx="9144000" cy="36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79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EA5A0C4-D3FF-4D85-A4BD-74362ADC62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2" t="19526" r="24583" b="37593"/>
          <a:stretch/>
        </p:blipFill>
        <p:spPr>
          <a:xfrm>
            <a:off x="7332167" y="166998"/>
            <a:ext cx="1721552" cy="14580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A36210-7B16-4ACD-8757-6D9B196A6F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t="43704" r="34360" b="30056"/>
          <a:stretch/>
        </p:blipFill>
        <p:spPr>
          <a:xfrm>
            <a:off x="5538276" y="166998"/>
            <a:ext cx="1793891" cy="1458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360D24-AB67-4B57-AC86-8F3940EFDD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26682" r="32867" b="29128"/>
          <a:stretch/>
        </p:blipFill>
        <p:spPr>
          <a:xfrm>
            <a:off x="3741514" y="169141"/>
            <a:ext cx="1793891" cy="1455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E3E6EC-CE2A-469F-9081-8731C5724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970">
            <a:off x="190500" y="314330"/>
            <a:ext cx="3289300" cy="6053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F121BB-6466-41DC-9502-F05AC12CB656}"/>
              </a:ext>
            </a:extLst>
          </p:cNvPr>
          <p:cNvSpPr/>
          <p:nvPr/>
        </p:nvSpPr>
        <p:spPr>
          <a:xfrm>
            <a:off x="4483825" y="3221869"/>
            <a:ext cx="4517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HelveticaNeue" panose="00000400000000000000" pitchFamily="2" charset="0"/>
              </a:rPr>
              <a:t>Write your own response to the statement above thinking about: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5E9E3E-624A-4F10-A7F8-F677CDE5ED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6" b="15504"/>
          <a:stretch/>
        </p:blipFill>
        <p:spPr>
          <a:xfrm>
            <a:off x="3767547" y="3212520"/>
            <a:ext cx="1608905" cy="3259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D9282B-99AF-4CE7-9A1E-F0C296E2B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228718">
            <a:off x="-484771" y="2113822"/>
            <a:ext cx="5064128" cy="353399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17FC2DB-52D3-41D8-B525-86B34B187262}"/>
              </a:ext>
            </a:extLst>
          </p:cNvPr>
          <p:cNvGrpSpPr/>
          <p:nvPr/>
        </p:nvGrpSpPr>
        <p:grpSpPr>
          <a:xfrm rot="21338705">
            <a:off x="4473028" y="1441987"/>
            <a:ext cx="3940758" cy="1739900"/>
            <a:chOff x="5081921" y="332013"/>
            <a:chExt cx="3940758" cy="17399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BFFB6E-2899-4326-805D-2842ECC5EC94}"/>
                </a:ext>
              </a:extLst>
            </p:cNvPr>
            <p:cNvSpPr/>
            <p:nvPr/>
          </p:nvSpPr>
          <p:spPr>
            <a:xfrm>
              <a:off x="5201731" y="407973"/>
              <a:ext cx="3680225" cy="1020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DD5E2CD-D56B-4022-B2D0-E30F5D67B0BB}"/>
                </a:ext>
              </a:extLst>
            </p:cNvPr>
            <p:cNvGrpSpPr/>
            <p:nvPr/>
          </p:nvGrpSpPr>
          <p:grpSpPr>
            <a:xfrm>
              <a:off x="5081921" y="332013"/>
              <a:ext cx="3940758" cy="1739900"/>
              <a:chOff x="4970153" y="457201"/>
              <a:chExt cx="3940758" cy="17399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D10698A-0B34-421C-9B68-4CE8ED666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70153" y="457201"/>
                <a:ext cx="3940758" cy="17399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95DD3D-B3FC-4D2E-8F99-D4BEFDA76FA0}"/>
                  </a:ext>
                </a:extLst>
              </p:cNvPr>
              <p:cNvSpPr/>
              <p:nvPr/>
            </p:nvSpPr>
            <p:spPr>
              <a:xfrm>
                <a:off x="5230584" y="616989"/>
                <a:ext cx="368032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latin typeface="HelveticaNeue" panose="00000400000000000000" pitchFamily="2" charset="0"/>
                  </a:rPr>
                  <a:t>It’s OK to watch porn, everyone does it.</a:t>
                </a: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135159E-9D81-46EB-9F3B-3AB198BE5638}"/>
              </a:ext>
            </a:extLst>
          </p:cNvPr>
          <p:cNvSpPr/>
          <p:nvPr/>
        </p:nvSpPr>
        <p:spPr>
          <a:xfrm>
            <a:off x="4796607" y="4051729"/>
            <a:ext cx="23958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HelveticaNeue" panose="00000400000000000000" pitchFamily="2" charset="0"/>
              </a:rPr>
              <a:t>- Do you agree?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D009E0-C6FA-477E-9E17-03C2C64A7616}"/>
              </a:ext>
            </a:extLst>
          </p:cNvPr>
          <p:cNvSpPr/>
          <p:nvPr/>
        </p:nvSpPr>
        <p:spPr>
          <a:xfrm>
            <a:off x="5081921" y="4639242"/>
            <a:ext cx="3919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HelveticaNeue" panose="00000400000000000000" pitchFamily="2" charset="0"/>
              </a:rPr>
              <a:t>- How would you challenge the comment?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AABB86-6401-4818-9F7A-876F3A9270E5}"/>
              </a:ext>
            </a:extLst>
          </p:cNvPr>
          <p:cNvSpPr/>
          <p:nvPr/>
        </p:nvSpPr>
        <p:spPr>
          <a:xfrm>
            <a:off x="5412121" y="5596087"/>
            <a:ext cx="3558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HelveticaNeue" panose="00000400000000000000" pitchFamily="2" charset="0"/>
              </a:rPr>
              <a:t>- What advice would you give or questions would you ask?</a:t>
            </a:r>
          </a:p>
        </p:txBody>
      </p:sp>
    </p:spTree>
    <p:extLst>
      <p:ext uri="{BB962C8B-B14F-4D97-AF65-F5344CB8AC3E}">
        <p14:creationId xmlns:p14="http://schemas.microsoft.com/office/powerpoint/2010/main" val="179777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519AA6-1F74-4376-B643-A1857235D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667"/>
            <a:ext cx="4358451" cy="1093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3962C9-CA58-469F-A839-CC7C4CADA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5" y="2271984"/>
            <a:ext cx="499226" cy="651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582E9E-2566-45F6-BAF6-7930F83E78DF}"/>
              </a:ext>
            </a:extLst>
          </p:cNvPr>
          <p:cNvSpPr txBox="1"/>
          <p:nvPr/>
        </p:nvSpPr>
        <p:spPr>
          <a:xfrm>
            <a:off x="920751" y="2215759"/>
            <a:ext cx="8443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HelveticaNeue" panose="00000400000000000000" pitchFamily="2" charset="0"/>
              </a:rPr>
              <a:t>Students will understand that pornography can show a stereotypical portrayal of relationships, bodies, gender and sex.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05B1FA-303E-4DAE-B643-3D077D6F72E0}"/>
              </a:ext>
            </a:extLst>
          </p:cNvPr>
          <p:cNvGrpSpPr/>
          <p:nvPr/>
        </p:nvGrpSpPr>
        <p:grpSpPr>
          <a:xfrm>
            <a:off x="378288" y="3266807"/>
            <a:ext cx="8635083" cy="707886"/>
            <a:chOff x="612025" y="1649428"/>
            <a:chExt cx="8635083" cy="7078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11AF78-5220-4056-9A10-F86582DFC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25" y="1705653"/>
              <a:ext cx="499226" cy="65166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21BB16-A0B2-460E-AE69-7E0DC9CF7849}"/>
                </a:ext>
              </a:extLst>
            </p:cNvPr>
            <p:cNvSpPr txBox="1"/>
            <p:nvPr/>
          </p:nvSpPr>
          <p:spPr>
            <a:xfrm>
              <a:off x="1111251" y="1649428"/>
              <a:ext cx="81358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HelveticaNeue" panose="00000400000000000000" pitchFamily="2" charset="0"/>
                </a:rPr>
                <a:t>Students will discuss and develop strategies for resisting pressure to view pornography.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D8059C-A040-43CB-8351-1C999841F33D}"/>
              </a:ext>
            </a:extLst>
          </p:cNvPr>
          <p:cNvGrpSpPr/>
          <p:nvPr/>
        </p:nvGrpSpPr>
        <p:grpSpPr>
          <a:xfrm>
            <a:off x="378288" y="4325643"/>
            <a:ext cx="8942747" cy="707886"/>
            <a:chOff x="612025" y="1649428"/>
            <a:chExt cx="8942747" cy="70788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4CDECAC-5CC2-4E5A-A764-E75C0B790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25" y="1705653"/>
              <a:ext cx="499226" cy="65166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7D4DB7-092E-407F-8A92-188805CD797A}"/>
                </a:ext>
              </a:extLst>
            </p:cNvPr>
            <p:cNvSpPr txBox="1"/>
            <p:nvPr/>
          </p:nvSpPr>
          <p:spPr>
            <a:xfrm>
              <a:off x="1111251" y="1649428"/>
              <a:ext cx="84435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HelveticaNeue" panose="00000400000000000000" pitchFamily="2" charset="0"/>
                </a:rPr>
                <a:t>Students will know where they can go to find reliable information </a:t>
              </a:r>
            </a:p>
            <a:p>
              <a:r>
                <a:rPr lang="en-GB" sz="2000" dirty="0">
                  <a:latin typeface="HelveticaNeue" panose="00000400000000000000" pitchFamily="2" charset="0"/>
                </a:rPr>
                <a:t>about sex and relationships.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4800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E2067C8-B6D7-4D2C-A646-4087FA5C7670}"/>
              </a:ext>
            </a:extLst>
          </p:cNvPr>
          <p:cNvGrpSpPr/>
          <p:nvPr/>
        </p:nvGrpSpPr>
        <p:grpSpPr>
          <a:xfrm>
            <a:off x="6709954" y="4423954"/>
            <a:ext cx="2434046" cy="2434046"/>
            <a:chOff x="6709954" y="4423954"/>
            <a:chExt cx="2434046" cy="243404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AB6DCB6-59A8-4E5A-8DF4-06A650AC6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954" y="4423954"/>
              <a:ext cx="2434046" cy="243404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1715DD9-FDE5-45C7-845A-D8C6A6DC96B8}"/>
                </a:ext>
              </a:extLst>
            </p:cNvPr>
            <p:cNvSpPr txBox="1"/>
            <p:nvPr/>
          </p:nvSpPr>
          <p:spPr>
            <a:xfrm>
              <a:off x="7233920" y="4731657"/>
              <a:ext cx="1176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EF6921"/>
                  </a:solidFill>
                  <a:latin typeface="Helvetica Neue" pitchFamily="50" charset="0"/>
                </a:rPr>
                <a:t>Advice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F2D706-28FB-4006-9483-D5F9B7FE2F5D}"/>
                </a:ext>
              </a:extLst>
            </p:cNvPr>
            <p:cNvSpPr txBox="1"/>
            <p:nvPr/>
          </p:nvSpPr>
          <p:spPr>
            <a:xfrm>
              <a:off x="7412442" y="5633667"/>
              <a:ext cx="121379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100" dirty="0">
                  <a:solidFill>
                    <a:srgbClr val="EF6921"/>
                  </a:solidFill>
                  <a:latin typeface="Helvetica Neue" pitchFamily="50" charset="0"/>
                </a:rPr>
                <a:t>Support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5E6B7F-964E-4891-9B37-B42706CDA43E}"/>
              </a:ext>
            </a:extLst>
          </p:cNvPr>
          <p:cNvGrpSpPr/>
          <p:nvPr/>
        </p:nvGrpSpPr>
        <p:grpSpPr>
          <a:xfrm>
            <a:off x="278468" y="591803"/>
            <a:ext cx="2960644" cy="1964520"/>
            <a:chOff x="278468" y="278295"/>
            <a:chExt cx="2960644" cy="19645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736A881-24B3-43C2-9D94-8FE068DC9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8468" y="278295"/>
              <a:ext cx="2960644" cy="196452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388212-4ED5-4A93-B0D9-E6BFFADF7CD2}"/>
                </a:ext>
              </a:extLst>
            </p:cNvPr>
            <p:cNvSpPr/>
            <p:nvPr/>
          </p:nvSpPr>
          <p:spPr>
            <a:xfrm>
              <a:off x="364991" y="352806"/>
              <a:ext cx="2874121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600" dirty="0">
                  <a:latin typeface="HelveticaNeue" panose="00000400000000000000" pitchFamily="2" charset="0"/>
                </a:rPr>
                <a:t>Where can I go for advice, help and support?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EA9A766-E273-4EED-93CA-FE7B0C1AB3F0}"/>
              </a:ext>
            </a:extLst>
          </p:cNvPr>
          <p:cNvSpPr/>
          <p:nvPr/>
        </p:nvSpPr>
        <p:spPr>
          <a:xfrm>
            <a:off x="1236503" y="3461449"/>
            <a:ext cx="5434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HelveticaNeue" panose="00000400000000000000" pitchFamily="2" charset="0"/>
              </a:rPr>
              <a:t>A sexual health and well-being charity for under 25s which offers information, support and guidance for young people on anything from sex and relationships to gender and sexuality </a:t>
            </a:r>
            <a:r>
              <a:rPr lang="en-GB" sz="1200" dirty="0">
                <a:solidFill>
                  <a:srgbClr val="EF6921"/>
                </a:solidFill>
                <a:latin typeface="HelveticaNeue" panose="000004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www.brook.org.uk</a:t>
            </a:r>
            <a:r>
              <a:rPr lang="en-GB" sz="1200" dirty="0">
                <a:solidFill>
                  <a:srgbClr val="EF6921"/>
                </a:solidFill>
                <a:latin typeface="HelveticaNeue" panose="00000400000000000000" pitchFamily="2" charset="0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FD8F03-F858-4B98-93DA-7170DDA50230}"/>
              </a:ext>
            </a:extLst>
          </p:cNvPr>
          <p:cNvSpPr/>
          <p:nvPr/>
        </p:nvSpPr>
        <p:spPr>
          <a:xfrm>
            <a:off x="217238" y="2888165"/>
            <a:ext cx="4799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Helvetica Neue" pitchFamily="50" charset="0"/>
              </a:rPr>
              <a:t>Website for advice and support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C2A633-E43E-42F3-B4CB-E4D1D36FBF9B}"/>
              </a:ext>
            </a:extLst>
          </p:cNvPr>
          <p:cNvGrpSpPr/>
          <p:nvPr/>
        </p:nvGrpSpPr>
        <p:grpSpPr>
          <a:xfrm>
            <a:off x="3504909" y="201698"/>
            <a:ext cx="5534588" cy="2589728"/>
            <a:chOff x="3504909" y="201698"/>
            <a:chExt cx="5534588" cy="258972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60EB5D-B53C-4840-AF9B-DC64FB1C26D9}"/>
                </a:ext>
              </a:extLst>
            </p:cNvPr>
            <p:cNvGrpSpPr/>
            <p:nvPr/>
          </p:nvGrpSpPr>
          <p:grpSpPr>
            <a:xfrm>
              <a:off x="3504909" y="201698"/>
              <a:ext cx="5534588" cy="2589728"/>
              <a:chOff x="3504909" y="201698"/>
              <a:chExt cx="5534588" cy="258972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166F9CF-0F90-44C8-AD20-E3277D5E68BF}"/>
                  </a:ext>
                </a:extLst>
              </p:cNvPr>
              <p:cNvSpPr/>
              <p:nvPr/>
            </p:nvSpPr>
            <p:spPr>
              <a:xfrm>
                <a:off x="3504909" y="201698"/>
                <a:ext cx="47999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Helvetica Neue" pitchFamily="50" charset="0"/>
                  </a:rPr>
                  <a:t>Helplines for young people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34A77B6-45A8-4468-B3C2-55EDE66A053F}"/>
                  </a:ext>
                </a:extLst>
              </p:cNvPr>
              <p:cNvSpPr/>
              <p:nvPr/>
            </p:nvSpPr>
            <p:spPr>
              <a:xfrm>
                <a:off x="3504909" y="760101"/>
                <a:ext cx="5534588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HelveticaNeue" panose="00000400000000000000" pitchFamily="2" charset="0"/>
                  </a:rPr>
                  <a:t>Services for young people to talk to someone anonymously without judgement via chat, or via phone, on whatever issue they would like. </a:t>
                </a:r>
              </a:p>
              <a:p>
                <a:endParaRPr lang="en-GB" dirty="0">
                  <a:latin typeface="HelveticaNeue" panose="00000400000000000000" pitchFamily="2" charset="0"/>
                </a:endParaRPr>
              </a:p>
              <a:p>
                <a:r>
                  <a:rPr lang="en-GB" dirty="0">
                    <a:latin typeface="HelveticaNeue" panose="00000400000000000000" pitchFamily="2" charset="0"/>
                  </a:rPr>
                  <a:t>                   0800 11 11 - A service for under 18s</a:t>
                </a:r>
              </a:p>
              <a:p>
                <a:endParaRPr lang="en-GB" dirty="0">
                  <a:latin typeface="HelveticaNeue" panose="00000400000000000000" pitchFamily="2" charset="0"/>
                </a:endParaRPr>
              </a:p>
              <a:p>
                <a:r>
                  <a:rPr lang="en-GB" dirty="0">
                    <a:latin typeface="HelveticaNeue" panose="00000400000000000000" pitchFamily="2" charset="0"/>
                  </a:rPr>
                  <a:t>                   0808 808 4994 – A service for 13-25s 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B10006-8158-46B7-88CD-9BBA5689A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2766" y="1889771"/>
              <a:ext cx="1053230" cy="2965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0730F41-545F-405E-909F-0CDD605C4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057" y="2465638"/>
              <a:ext cx="1053230" cy="317079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ED954BB-B389-4810-968D-B73D1F4C53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6" y="3522183"/>
            <a:ext cx="925794" cy="6171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339548-9D06-4B88-B04C-1BE205B4DF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9" y="4279019"/>
            <a:ext cx="895531" cy="6582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D647E7-58A5-43BC-9DFF-DD93030E7B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9" y="5259616"/>
            <a:ext cx="923330" cy="4616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F67C15-1890-4C1B-9EA7-9D535CFB88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t="10389" r="12338" b="12441"/>
          <a:stretch/>
        </p:blipFill>
        <p:spPr>
          <a:xfrm>
            <a:off x="233536" y="6057471"/>
            <a:ext cx="958035" cy="46166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B839604-4536-4DDE-840F-EB4DD5799DE8}"/>
              </a:ext>
            </a:extLst>
          </p:cNvPr>
          <p:cNvSpPr/>
          <p:nvPr/>
        </p:nvSpPr>
        <p:spPr>
          <a:xfrm>
            <a:off x="1236503" y="4379317"/>
            <a:ext cx="5434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HelveticaNeue" panose="00000400000000000000" pitchFamily="2" charset="0"/>
              </a:rPr>
              <a:t>A sexual health charity who give straight forward information and support on sexual health, sex and relationships to everyone in the UK </a:t>
            </a:r>
            <a:r>
              <a:rPr lang="en-GB" sz="1200" dirty="0">
                <a:solidFill>
                  <a:srgbClr val="EF6921"/>
                </a:solidFill>
                <a:latin typeface="HelveticaNeue" panose="00000400000000000000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www.fpa.org.uk</a:t>
            </a:r>
            <a:r>
              <a:rPr lang="en-GB" sz="1200" dirty="0">
                <a:solidFill>
                  <a:srgbClr val="EF6921"/>
                </a:solidFill>
                <a:latin typeface="HelveticaNeue" panose="00000400000000000000" pitchFamily="2" charset="0"/>
              </a:rPr>
              <a:t>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471D6F-BF4F-4649-A49C-B336D795F3D9}"/>
              </a:ext>
            </a:extLst>
          </p:cNvPr>
          <p:cNvSpPr/>
          <p:nvPr/>
        </p:nvSpPr>
        <p:spPr>
          <a:xfrm>
            <a:off x="1236503" y="5142607"/>
            <a:ext cx="5434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HelveticaNeue" panose="00000400000000000000" pitchFamily="2" charset="0"/>
              </a:rPr>
              <a:t>A youth charity focused on mental health and well-being which offers information, advice and guidance for young people on anything which may impact on your wellbeing </a:t>
            </a:r>
            <a:r>
              <a:rPr lang="en-GB" sz="1200" dirty="0">
                <a:solidFill>
                  <a:srgbClr val="EF6921"/>
                </a:solidFill>
                <a:latin typeface="HelveticaNeue" panose="00000400000000000000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www.youngminds.org.uk</a:t>
            </a:r>
            <a:r>
              <a:rPr lang="en-GB" sz="1200" dirty="0">
                <a:solidFill>
                  <a:srgbClr val="EF6921"/>
                </a:solidFill>
                <a:latin typeface="HelveticaNeue" panose="00000400000000000000" pitchFamily="2" charset="0"/>
              </a:rPr>
              <a:t>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9EDDA2-993E-419B-A886-15DD30E332F0}"/>
              </a:ext>
            </a:extLst>
          </p:cNvPr>
          <p:cNvSpPr/>
          <p:nvPr/>
        </p:nvSpPr>
        <p:spPr>
          <a:xfrm>
            <a:off x="1250841" y="6035364"/>
            <a:ext cx="5434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HelveticaNeue" panose="00000400000000000000" pitchFamily="2" charset="0"/>
              </a:rPr>
              <a:t>An LGBT charity who offer support to anyone on issues like gender, equality and sexuality </a:t>
            </a:r>
            <a:r>
              <a:rPr lang="en-GB" sz="1200" dirty="0">
                <a:solidFill>
                  <a:srgbClr val="EF6921"/>
                </a:solidFill>
                <a:latin typeface="HelveticaNeue" panose="00000400000000000000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www.stonewall.org.uk</a:t>
            </a:r>
            <a:r>
              <a:rPr lang="en-GB" sz="1200" dirty="0">
                <a:solidFill>
                  <a:srgbClr val="EF6921"/>
                </a:solidFill>
                <a:latin typeface="HelveticaNeue" panose="000004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6181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22063" y="3345941"/>
            <a:ext cx="4133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F6921"/>
                </a:solidFill>
              </a:rPr>
              <a:t>www.childnet.com/pshetoolkits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9651" y="2979171"/>
            <a:ext cx="351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Available to download at: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77" y="1580240"/>
            <a:ext cx="4164954" cy="11405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80" y="4593242"/>
            <a:ext cx="1931927" cy="7812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54" y="4732106"/>
            <a:ext cx="3506771" cy="4889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0140" y="6145587"/>
            <a:ext cx="49351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5C5C5C"/>
                </a:solidFill>
              </a:rPr>
              <a:t>Myth vs Reality PSHE toolkit 2019 by </a:t>
            </a:r>
            <a:r>
              <a:rPr lang="en-GB" sz="1050" dirty="0">
                <a:solidFill>
                  <a:srgbClr val="FF6600"/>
                </a:solidFill>
                <a:hlinkClick r:id="rId5"/>
              </a:rPr>
              <a:t>Childnet International</a:t>
            </a:r>
            <a:r>
              <a:rPr lang="en-GB" sz="1050" dirty="0">
                <a:solidFill>
                  <a:srgbClr val="5C5C5C"/>
                </a:solidFill>
              </a:rPr>
              <a:t> is licensed under a </a:t>
            </a:r>
            <a:r>
              <a:rPr lang="en-GB" sz="1050" dirty="0">
                <a:solidFill>
                  <a:srgbClr val="FF6600"/>
                </a:solidFill>
                <a:hlinkClick r:id="rId6"/>
              </a:rPr>
              <a:t>Creative Commons Attribution-</a:t>
            </a:r>
            <a:r>
              <a:rPr lang="en-GB" sz="1050" dirty="0" err="1">
                <a:solidFill>
                  <a:srgbClr val="FF6600"/>
                </a:solidFill>
                <a:hlinkClick r:id="rId6"/>
              </a:rPr>
              <a:t>NonCommercial</a:t>
            </a:r>
            <a:r>
              <a:rPr lang="en-GB" sz="1050" dirty="0">
                <a:solidFill>
                  <a:srgbClr val="FF6600"/>
                </a:solidFill>
                <a:hlinkClick r:id="rId6"/>
              </a:rPr>
              <a:t>-</a:t>
            </a:r>
            <a:r>
              <a:rPr lang="en-GB" sz="1050" dirty="0" err="1">
                <a:solidFill>
                  <a:srgbClr val="FF6600"/>
                </a:solidFill>
                <a:hlinkClick r:id="rId6"/>
              </a:rPr>
              <a:t>ShareAlike</a:t>
            </a:r>
            <a:r>
              <a:rPr lang="en-GB" sz="1050" dirty="0">
                <a:solidFill>
                  <a:srgbClr val="FF6600"/>
                </a:solidFill>
                <a:hlinkClick r:id="rId6"/>
              </a:rPr>
              <a:t> 4.0 International License</a:t>
            </a:r>
            <a:r>
              <a:rPr lang="en-GB" sz="1050" dirty="0">
                <a:solidFill>
                  <a:srgbClr val="5C5C5C"/>
                </a:solidFill>
              </a:rPr>
              <a:t>.</a:t>
            </a:r>
            <a:endParaRPr lang="en-GB" sz="1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053" y="6126821"/>
            <a:ext cx="1230087" cy="4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7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49" y="1913860"/>
            <a:ext cx="5922335" cy="4465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" y="330774"/>
            <a:ext cx="5370418" cy="14661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6107" y="2376982"/>
            <a:ext cx="52219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Neue" panose="00000400000000000000" pitchFamily="2" charset="0"/>
              </a:rPr>
              <a:t>Starter discussion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Neue" panose="00000400000000000000" pitchFamily="2" charset="0"/>
              </a:rPr>
              <a:t>Watch the talking heads 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Neue" panose="00000400000000000000" pitchFamily="2" charset="0"/>
              </a:rPr>
              <a:t>Discussion questions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Neue" panose="00000400000000000000" pitchFamily="2" charset="0"/>
              </a:rPr>
              <a:t>--------------------------------------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Neue" panose="00000400000000000000" pitchFamily="2" charset="0"/>
              </a:rPr>
              <a:t>Activity A: Myth or reality?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Neue" panose="00000400000000000000" pitchFamily="2" charset="0"/>
              </a:rPr>
              <a:t>Activity B: Gender stereotypes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Neue" panose="00000400000000000000" pitchFamily="2" charset="0"/>
              </a:rPr>
              <a:t>Activity C: Resisting the pressure</a:t>
            </a:r>
          </a:p>
          <a:p>
            <a:r>
              <a:rPr lang="en-GB" sz="2800" dirty="0">
                <a:solidFill>
                  <a:schemeClr val="bg1"/>
                </a:solidFill>
                <a:latin typeface="HelveticaNeue" panose="00000400000000000000" pitchFamily="2" charset="0"/>
              </a:rPr>
              <a:t>Plenary: #</a:t>
            </a:r>
            <a:r>
              <a:rPr lang="en-GB" sz="2800" dirty="0" err="1">
                <a:solidFill>
                  <a:schemeClr val="bg1"/>
                </a:solidFill>
                <a:latin typeface="HelveticaNeue" panose="00000400000000000000" pitchFamily="2" charset="0"/>
              </a:rPr>
              <a:t>RealityCheck</a:t>
            </a:r>
            <a:endParaRPr lang="en-GB" sz="2800" dirty="0">
              <a:solidFill>
                <a:schemeClr val="bg1"/>
              </a:solidFill>
              <a:latin typeface="HelveticaNeu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1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BA8F05B-26B1-46CD-8AD2-5451D75253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3" r="4806"/>
          <a:stretch/>
        </p:blipFill>
        <p:spPr>
          <a:xfrm>
            <a:off x="4659087" y="6238764"/>
            <a:ext cx="4484914" cy="3774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700DDF-A3DF-49AB-BDA1-C115F6A2D24C}"/>
              </a:ext>
            </a:extLst>
          </p:cNvPr>
          <p:cNvSpPr/>
          <p:nvPr/>
        </p:nvSpPr>
        <p:spPr>
          <a:xfrm>
            <a:off x="1168703" y="1794501"/>
            <a:ext cx="7223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Helvetica Neue" pitchFamily="50" charset="0"/>
              </a:rPr>
              <a:t>We listen and respect everyone </a:t>
            </a:r>
            <a:r>
              <a:rPr lang="en-GB" sz="2000" dirty="0">
                <a:latin typeface="HelveticaNeue" panose="00000400000000000000" pitchFamily="2" charset="0"/>
              </a:rPr>
              <a:t>when they are speaking and when we are responding.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6474EB-8987-4AC0-B7F9-D5A5C9CA3E29}"/>
              </a:ext>
            </a:extLst>
          </p:cNvPr>
          <p:cNvGrpSpPr/>
          <p:nvPr/>
        </p:nvGrpSpPr>
        <p:grpSpPr>
          <a:xfrm>
            <a:off x="875737" y="430469"/>
            <a:ext cx="7223959" cy="1077219"/>
            <a:chOff x="221416" y="464420"/>
            <a:chExt cx="4988759" cy="10772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17EC54-8F2D-4B81-BCFC-FF71D3C86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16" y="464420"/>
              <a:ext cx="4988759" cy="107721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4C70B0-073A-4AD5-AEED-39B50008CEF9}"/>
                </a:ext>
              </a:extLst>
            </p:cNvPr>
            <p:cNvSpPr/>
            <p:nvPr/>
          </p:nvSpPr>
          <p:spPr>
            <a:xfrm>
              <a:off x="318646" y="464421"/>
              <a:ext cx="469150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Discuss and establish </a:t>
              </a:r>
              <a:r>
                <a:rPr lang="en-GB" sz="3200" b="1" dirty="0">
                  <a:solidFill>
                    <a:schemeClr val="bg1"/>
                  </a:solidFill>
                  <a:latin typeface="Helvetica Neue" pitchFamily="50" charset="0"/>
                </a:rPr>
                <a:t>ground rules </a:t>
              </a:r>
            </a:p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for the session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4269599-3EE5-4BD6-B0A8-49589CB11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0" y="1830078"/>
            <a:ext cx="585933" cy="5859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148ED8-F377-4CDD-9D6A-5FCF18D623B7}"/>
              </a:ext>
            </a:extLst>
          </p:cNvPr>
          <p:cNvSpPr/>
          <p:nvPr/>
        </p:nvSpPr>
        <p:spPr>
          <a:xfrm>
            <a:off x="1168703" y="2764005"/>
            <a:ext cx="7223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Helvetica Neue" pitchFamily="50" charset="0"/>
              </a:rPr>
              <a:t>We know that we don’t have to participate </a:t>
            </a:r>
            <a:r>
              <a:rPr lang="en-GB" sz="2000" dirty="0">
                <a:latin typeface="HelveticaNeue" panose="00000400000000000000" pitchFamily="2" charset="0"/>
              </a:rPr>
              <a:t>in any activities or questions which make us feel uncomfortable.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C9E5E2-E3AA-4921-9091-98CF8B57E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0" y="2824982"/>
            <a:ext cx="585933" cy="58593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D983284-2E37-45CD-A6EA-F99F6F97BA6E}"/>
              </a:ext>
            </a:extLst>
          </p:cNvPr>
          <p:cNvSpPr/>
          <p:nvPr/>
        </p:nvSpPr>
        <p:spPr>
          <a:xfrm>
            <a:off x="1168703" y="3844504"/>
            <a:ext cx="73925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HelveticaNeue" panose="00000400000000000000" pitchFamily="2" charset="0"/>
              </a:rPr>
              <a:t>We know that we are </a:t>
            </a:r>
            <a:r>
              <a:rPr lang="en-GB" sz="2000" dirty="0">
                <a:latin typeface="Helvetica Neue" pitchFamily="50" charset="0"/>
              </a:rPr>
              <a:t>not expected to share our own personal experiences </a:t>
            </a:r>
            <a:r>
              <a:rPr lang="en-GB" sz="2000" dirty="0">
                <a:latin typeface="HelveticaNeue" panose="00000400000000000000" pitchFamily="2" charset="0"/>
              </a:rPr>
              <a:t>but are free to do so without judgement if we want to.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38D68E-2EF3-48F4-9E24-ABBC9CB5C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0" y="3905481"/>
            <a:ext cx="585933" cy="58593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51C3479-DB8B-4BEF-8D0A-45C1AA23442B}"/>
              </a:ext>
            </a:extLst>
          </p:cNvPr>
          <p:cNvSpPr/>
          <p:nvPr/>
        </p:nvSpPr>
        <p:spPr>
          <a:xfrm>
            <a:off x="1168703" y="5159802"/>
            <a:ext cx="7223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Helvetica Neue" pitchFamily="50" charset="0"/>
              </a:rPr>
              <a:t>We speak about a ‘friend’ or ‘someone we know’ </a:t>
            </a:r>
            <a:r>
              <a:rPr lang="en-GB" sz="2000" dirty="0">
                <a:latin typeface="HelveticaNeue" panose="00000400000000000000" pitchFamily="2" charset="0"/>
              </a:rPr>
              <a:t>instead of using real names if we share experiences or stories.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4E8E9F-64F8-4C26-B929-9FFA8B301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0" y="5220779"/>
            <a:ext cx="585933" cy="58593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B5F14B1-16F5-40C0-BEA9-1D1FB762E641}"/>
              </a:ext>
            </a:extLst>
          </p:cNvPr>
          <p:cNvSpPr/>
          <p:nvPr/>
        </p:nvSpPr>
        <p:spPr>
          <a:xfrm>
            <a:off x="4824546" y="6238765"/>
            <a:ext cx="441524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  <a:latin typeface="HelveticaNeue" panose="00000400000000000000" pitchFamily="2" charset="0"/>
              </a:rPr>
              <a:t>Refer to page 16 of the guidance for full details</a:t>
            </a:r>
            <a:endParaRPr lang="en-GB" sz="1600" b="1" dirty="0">
              <a:solidFill>
                <a:schemeClr val="bg1"/>
              </a:solidFill>
              <a:latin typeface="Helvetica Neu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0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AEF632-7F98-4A39-8546-7CBFCE2A33E2}"/>
              </a:ext>
            </a:extLst>
          </p:cNvPr>
          <p:cNvGrpSpPr/>
          <p:nvPr/>
        </p:nvGrpSpPr>
        <p:grpSpPr>
          <a:xfrm>
            <a:off x="345830" y="3888588"/>
            <a:ext cx="8452339" cy="1938130"/>
            <a:chOff x="363414" y="2459935"/>
            <a:chExt cx="8452339" cy="19381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AE5A5A-0C6C-44CD-A1C6-DA70C56F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F3DCAE-F330-44DA-BB8F-B1C658C28290}"/>
                </a:ext>
              </a:extLst>
            </p:cNvPr>
            <p:cNvSpPr/>
            <p:nvPr/>
          </p:nvSpPr>
          <p:spPr>
            <a:xfrm>
              <a:off x="808891" y="2831081"/>
              <a:ext cx="547015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Task: Discuss the comment and hold a class/ group vote.</a:t>
              </a:r>
              <a:endParaRPr lang="en-GB" sz="3200" b="1" dirty="0">
                <a:solidFill>
                  <a:schemeClr val="bg1"/>
                </a:solidFill>
                <a:latin typeface="HelveticaNeue" panose="000004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C7D6157-FD5A-4C35-9A6D-143E9B590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77" y="4194871"/>
            <a:ext cx="1015985" cy="10159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F94243-5B70-4AD4-96D3-8BFAB57EC433}"/>
              </a:ext>
            </a:extLst>
          </p:cNvPr>
          <p:cNvSpPr/>
          <p:nvPr/>
        </p:nvSpPr>
        <p:spPr>
          <a:xfrm>
            <a:off x="6440366" y="5075342"/>
            <a:ext cx="1705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HelveticaNeue" panose="00000400000000000000" pitchFamily="2" charset="0"/>
              </a:rPr>
              <a:t>5 minutes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6AC235-58CE-46BF-AEEF-25CF48D1DDC7}"/>
              </a:ext>
            </a:extLst>
          </p:cNvPr>
          <p:cNvGrpSpPr/>
          <p:nvPr/>
        </p:nvGrpSpPr>
        <p:grpSpPr>
          <a:xfrm>
            <a:off x="4996413" y="358788"/>
            <a:ext cx="4394138" cy="2044775"/>
            <a:chOff x="4822241" y="879400"/>
            <a:chExt cx="4394138" cy="20447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B42A40-8D97-463E-A06C-ABBD0E09C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22241" y="879400"/>
              <a:ext cx="3940758" cy="204477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11AEEE-5331-4E4A-95DF-F0FF4F99822B}"/>
                </a:ext>
              </a:extLst>
            </p:cNvPr>
            <p:cNvSpPr/>
            <p:nvPr/>
          </p:nvSpPr>
          <p:spPr>
            <a:xfrm>
              <a:off x="5065484" y="1123678"/>
              <a:ext cx="415089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HelveticaNeue" panose="00000400000000000000" pitchFamily="2" charset="0"/>
                </a:rPr>
                <a:t>It’s OK to watch porn, everyone does it.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FF864B-28F8-4776-A098-1149B0FE42E9}"/>
              </a:ext>
            </a:extLst>
          </p:cNvPr>
          <p:cNvGrpSpPr/>
          <p:nvPr/>
        </p:nvGrpSpPr>
        <p:grpSpPr>
          <a:xfrm>
            <a:off x="345830" y="1506734"/>
            <a:ext cx="7099893" cy="2247901"/>
            <a:chOff x="0" y="1918665"/>
            <a:chExt cx="7099893" cy="224790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CE1739-1951-4514-800A-20D672106BC2}"/>
                </a:ext>
              </a:extLst>
            </p:cNvPr>
            <p:cNvSpPr txBox="1"/>
            <p:nvPr/>
          </p:nvSpPr>
          <p:spPr>
            <a:xfrm>
              <a:off x="1036459" y="2697306"/>
              <a:ext cx="60634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latin typeface="HelveticaNeue" panose="00000400000000000000" pitchFamily="2" charset="0"/>
                </a:rPr>
                <a:t>is this comment?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1B458-89E0-47C2-B505-D28863DC2FEE}"/>
                </a:ext>
              </a:extLst>
            </p:cNvPr>
            <p:cNvSpPr/>
            <p:nvPr/>
          </p:nvSpPr>
          <p:spPr>
            <a:xfrm>
              <a:off x="866775" y="1964864"/>
              <a:ext cx="322075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dirty="0">
                  <a:latin typeface="HelveticaNeue" panose="00000400000000000000" pitchFamily="2" charset="0"/>
                </a:rPr>
                <a:t>How true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65BA486-52AC-4289-ADDD-9D1C60133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6" b="15504"/>
            <a:stretch/>
          </p:blipFill>
          <p:spPr>
            <a:xfrm>
              <a:off x="0" y="1918665"/>
              <a:ext cx="1109610" cy="224790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2CC85FB-683D-46E5-9164-4A9CE2FB9E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3" r="4806"/>
          <a:stretch/>
        </p:blipFill>
        <p:spPr>
          <a:xfrm>
            <a:off x="4659087" y="6238764"/>
            <a:ext cx="4484914" cy="37747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E021AC9-8574-4B21-B2C2-E12B9DD39F93}"/>
              </a:ext>
            </a:extLst>
          </p:cNvPr>
          <p:cNvSpPr/>
          <p:nvPr/>
        </p:nvSpPr>
        <p:spPr>
          <a:xfrm>
            <a:off x="4824546" y="6238765"/>
            <a:ext cx="441524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  <a:latin typeface="HelveticaNeue" panose="00000400000000000000" pitchFamily="2" charset="0"/>
              </a:rPr>
              <a:t>Refer to page 21 of the guidance for full details</a:t>
            </a:r>
            <a:endParaRPr lang="en-GB" sz="1600" b="1" dirty="0">
              <a:solidFill>
                <a:schemeClr val="bg1"/>
              </a:solidFill>
              <a:latin typeface="Helvetica Neu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4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CF107B3-1CED-4681-A68D-C6DDA8D01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1" y="230386"/>
            <a:ext cx="6367615" cy="6690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38E8B6-3312-46D1-A8C6-109C88CC5A69}"/>
              </a:ext>
            </a:extLst>
          </p:cNvPr>
          <p:cNvSpPr/>
          <p:nvPr/>
        </p:nvSpPr>
        <p:spPr>
          <a:xfrm>
            <a:off x="290070" y="235821"/>
            <a:ext cx="6125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HelveticaNeue" panose="00000400000000000000" pitchFamily="2" charset="0"/>
              </a:rPr>
              <a:t>Talking heads </a:t>
            </a:r>
            <a:r>
              <a:rPr lang="en-GB" sz="3200" dirty="0">
                <a:solidFill>
                  <a:schemeClr val="bg1"/>
                </a:solidFill>
                <a:latin typeface="Helvetica Neue" pitchFamily="50" charset="0"/>
              </a:rPr>
              <a:t>starter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78F0D9-5E53-4E21-A81A-9EAE18861FC4}"/>
              </a:ext>
            </a:extLst>
          </p:cNvPr>
          <p:cNvSpPr txBox="1"/>
          <p:nvPr/>
        </p:nvSpPr>
        <p:spPr>
          <a:xfrm>
            <a:off x="1518103" y="1830041"/>
            <a:ext cx="7625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HelveticaNeue" panose="00000400000000000000" pitchFamily="2" charset="0"/>
              </a:rPr>
              <a:t>What impact could watching pornography have on a young person?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6A5C0A-FDD4-4D2D-AAD9-68A06ED64661}"/>
              </a:ext>
            </a:extLst>
          </p:cNvPr>
          <p:cNvSpPr txBox="1"/>
          <p:nvPr/>
        </p:nvSpPr>
        <p:spPr>
          <a:xfrm>
            <a:off x="1518103" y="4193689"/>
            <a:ext cx="7025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HelveticaNeue" panose="00000400000000000000" pitchFamily="2" charset="0"/>
              </a:rPr>
              <a:t>What do you think the gender ratio of viewing pornography might be?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D1EFE3-98C0-4AD7-9E36-B6EE645CB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9" y="2414989"/>
            <a:ext cx="626315" cy="8175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0EB8F0F-0B43-4C5E-A18C-D548109F8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9" y="4368555"/>
            <a:ext cx="626315" cy="81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6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A4A8C7-4428-482E-BDBE-2E0DDD5EE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7" r="11006" b="5626"/>
          <a:stretch/>
        </p:blipFill>
        <p:spPr>
          <a:xfrm>
            <a:off x="504886" y="1317355"/>
            <a:ext cx="1424330" cy="143048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473B12-B693-4CA3-97DA-B0CAEAC9A7D4}"/>
              </a:ext>
            </a:extLst>
          </p:cNvPr>
          <p:cNvGrpSpPr/>
          <p:nvPr/>
        </p:nvGrpSpPr>
        <p:grpSpPr>
          <a:xfrm>
            <a:off x="192841" y="235820"/>
            <a:ext cx="4988759" cy="669055"/>
            <a:chOff x="221416" y="464420"/>
            <a:chExt cx="4988759" cy="6690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E8AEBC3-56BF-41CD-9B89-381CE6D05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16" y="464420"/>
              <a:ext cx="4988759" cy="66905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F38E8B6-3312-46D1-A8C6-109C88CC5A69}"/>
                </a:ext>
              </a:extLst>
            </p:cNvPr>
            <p:cNvSpPr/>
            <p:nvPr/>
          </p:nvSpPr>
          <p:spPr>
            <a:xfrm>
              <a:off x="318646" y="464421"/>
              <a:ext cx="46915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Watch the </a:t>
              </a:r>
              <a:r>
                <a:rPr lang="en-GB" sz="3200" b="1" dirty="0">
                  <a:solidFill>
                    <a:schemeClr val="bg1"/>
                  </a:solidFill>
                  <a:latin typeface="Helvetica Neue" pitchFamily="50" charset="0"/>
                </a:rPr>
                <a:t>talking heads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F16DAE5-2BE3-40D8-9C7B-089F7C533D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6" r="8921"/>
          <a:stretch/>
        </p:blipFill>
        <p:spPr>
          <a:xfrm>
            <a:off x="522514" y="3108718"/>
            <a:ext cx="1407888" cy="142571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A0B7A5-B33D-43C5-BCB6-86C6A581BA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r="10259"/>
          <a:stretch/>
        </p:blipFill>
        <p:spPr>
          <a:xfrm>
            <a:off x="522514" y="4894965"/>
            <a:ext cx="1407888" cy="142571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78F0D9-5E53-4E21-A81A-9EAE18861FC4}"/>
              </a:ext>
            </a:extLst>
          </p:cNvPr>
          <p:cNvSpPr txBox="1"/>
          <p:nvPr/>
        </p:nvSpPr>
        <p:spPr>
          <a:xfrm>
            <a:off x="2020664" y="1260323"/>
            <a:ext cx="5138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Helvetica Neue" pitchFamily="50" charset="0"/>
              </a:rPr>
              <a:t>Ryan</a:t>
            </a:r>
          </a:p>
          <a:p>
            <a:r>
              <a:rPr lang="en-GB" sz="3600" dirty="0">
                <a:latin typeface="HelveticaNeue" panose="00000400000000000000" pitchFamily="2" charset="0"/>
              </a:rPr>
              <a:t>“What’s the big deal?”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EDB1FC-EEDD-4A65-BAAD-EFD801702269}"/>
              </a:ext>
            </a:extLst>
          </p:cNvPr>
          <p:cNvSpPr txBox="1"/>
          <p:nvPr/>
        </p:nvSpPr>
        <p:spPr>
          <a:xfrm>
            <a:off x="2020663" y="3177347"/>
            <a:ext cx="7399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Helvetica Neue" pitchFamily="50" charset="0"/>
              </a:rPr>
              <a:t>Beth</a:t>
            </a:r>
          </a:p>
          <a:p>
            <a:r>
              <a:rPr lang="en-GB" sz="3600" dirty="0">
                <a:latin typeface="HelveticaNeue" panose="00000400000000000000" pitchFamily="2" charset="0"/>
              </a:rPr>
              <a:t>“Is this what’s expected of me?”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6A5C0A-FDD4-4D2D-AAD9-68A06ED64661}"/>
              </a:ext>
            </a:extLst>
          </p:cNvPr>
          <p:cNvSpPr txBox="1"/>
          <p:nvPr/>
        </p:nvSpPr>
        <p:spPr>
          <a:xfrm>
            <a:off x="2020664" y="4992625"/>
            <a:ext cx="5138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Helvetica Neue" pitchFamily="50" charset="0"/>
              </a:rPr>
              <a:t>Sadie</a:t>
            </a:r>
          </a:p>
          <a:p>
            <a:r>
              <a:rPr lang="en-GB" sz="3600" dirty="0">
                <a:latin typeface="HelveticaNeue" panose="00000400000000000000" pitchFamily="2" charset="0"/>
              </a:rPr>
              <a:t>“Let’s get real.”</a:t>
            </a:r>
          </a:p>
        </p:txBody>
      </p:sp>
    </p:spTree>
    <p:extLst>
      <p:ext uri="{BB962C8B-B14F-4D97-AF65-F5344CB8AC3E}">
        <p14:creationId xmlns:p14="http://schemas.microsoft.com/office/powerpoint/2010/main" val="126080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A4A8C7-4428-482E-BDBE-2E0DDD5EE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7" r="11006" b="5626"/>
          <a:stretch/>
        </p:blipFill>
        <p:spPr>
          <a:xfrm>
            <a:off x="156543" y="170727"/>
            <a:ext cx="1424330" cy="143048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78F0D9-5E53-4E21-A81A-9EAE18861FC4}"/>
              </a:ext>
            </a:extLst>
          </p:cNvPr>
          <p:cNvSpPr txBox="1"/>
          <p:nvPr/>
        </p:nvSpPr>
        <p:spPr>
          <a:xfrm>
            <a:off x="1672321" y="113695"/>
            <a:ext cx="5138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Helvetica Neue" pitchFamily="50" charset="0"/>
              </a:rPr>
              <a:t>Ryan</a:t>
            </a:r>
          </a:p>
          <a:p>
            <a:r>
              <a:rPr lang="en-GB" sz="3600" dirty="0">
                <a:latin typeface="HelveticaNeue" panose="00000400000000000000" pitchFamily="2" charset="0"/>
              </a:rPr>
              <a:t>“What’s the big deal?”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8BE8CD-7383-4B93-9CED-812F28CB6773}"/>
              </a:ext>
            </a:extLst>
          </p:cNvPr>
          <p:cNvGrpSpPr/>
          <p:nvPr/>
        </p:nvGrpSpPr>
        <p:grpSpPr>
          <a:xfrm rot="21238008">
            <a:off x="847110" y="4505672"/>
            <a:ext cx="3478861" cy="1929288"/>
            <a:chOff x="863600" y="4519018"/>
            <a:chExt cx="3478861" cy="206188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D5F468E-4831-40A5-9B3C-A0F753335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0" y="4519018"/>
              <a:ext cx="3478861" cy="206188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29CB7A-E98E-4BC5-B1DA-E47A0CA57F51}"/>
                </a:ext>
              </a:extLst>
            </p:cNvPr>
            <p:cNvSpPr/>
            <p:nvPr/>
          </p:nvSpPr>
          <p:spPr>
            <a:xfrm>
              <a:off x="977900" y="4808738"/>
              <a:ext cx="336456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>
                  <a:latin typeface="HelveticaNeue" panose="00000400000000000000" pitchFamily="2" charset="0"/>
                </a:rPr>
                <a:t>What kind of influence or impact could pornography have on a relationship?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1E18348-13CF-4F88-97A2-732F893BAD9F}"/>
              </a:ext>
            </a:extLst>
          </p:cNvPr>
          <p:cNvGrpSpPr/>
          <p:nvPr/>
        </p:nvGrpSpPr>
        <p:grpSpPr>
          <a:xfrm>
            <a:off x="160942" y="1654848"/>
            <a:ext cx="3880860" cy="2969995"/>
            <a:chOff x="160942" y="1654848"/>
            <a:chExt cx="3880860" cy="296999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40D2F6E-67D8-4B74-90EA-14F600647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734">
              <a:off x="160942" y="1654848"/>
              <a:ext cx="3880860" cy="296999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23D088-99E8-4743-9544-BBB2E2093744}"/>
                </a:ext>
              </a:extLst>
            </p:cNvPr>
            <p:cNvSpPr/>
            <p:nvPr/>
          </p:nvSpPr>
          <p:spPr>
            <a:xfrm>
              <a:off x="307410" y="2003781"/>
              <a:ext cx="357675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Ryan says he started looking at pornography when he was 11. At what age do you think young people might first see a pornographic image or video? Is it usually accidentally or intentionally?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D621CB1-419C-4F6C-9FA3-F9C4FEA599F4}"/>
              </a:ext>
            </a:extLst>
          </p:cNvPr>
          <p:cNvGrpSpPr/>
          <p:nvPr/>
        </p:nvGrpSpPr>
        <p:grpSpPr>
          <a:xfrm>
            <a:off x="4533241" y="4112581"/>
            <a:ext cx="4093801" cy="2416115"/>
            <a:chOff x="4533241" y="3639905"/>
            <a:chExt cx="4093801" cy="288879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42CBDEF-00AB-4A2E-B4DA-85FDF23D1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4003" flipH="1">
              <a:off x="4533241" y="3639905"/>
              <a:ext cx="4093801" cy="2888792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24572D-8127-4ABD-812B-6D62989FC836}"/>
                </a:ext>
              </a:extLst>
            </p:cNvPr>
            <p:cNvSpPr/>
            <p:nvPr/>
          </p:nvSpPr>
          <p:spPr>
            <a:xfrm rot="936399">
              <a:off x="4775964" y="3969440"/>
              <a:ext cx="381670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According to Ryan, he’s learnt everything he needs to know about sex from watching pornography. Do you agree with Ryan that we can learn about sex from pornography?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1AC7ED-847F-405F-97D6-EBC685401439}"/>
              </a:ext>
            </a:extLst>
          </p:cNvPr>
          <p:cNvGrpSpPr/>
          <p:nvPr/>
        </p:nvGrpSpPr>
        <p:grpSpPr>
          <a:xfrm>
            <a:off x="4814529" y="1427071"/>
            <a:ext cx="3881244" cy="2041080"/>
            <a:chOff x="3686010" y="1695645"/>
            <a:chExt cx="4452123" cy="238305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A16D96C-2260-41DA-9C3F-71D731B51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86010" y="1695645"/>
              <a:ext cx="4452123" cy="2383059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8C7E06-007E-4F7E-9541-F4EDA4BAE66C}"/>
                </a:ext>
              </a:extLst>
            </p:cNvPr>
            <p:cNvSpPr/>
            <p:nvPr/>
          </p:nvSpPr>
          <p:spPr>
            <a:xfrm>
              <a:off x="3952370" y="1918599"/>
              <a:ext cx="4150895" cy="1257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latin typeface="HelveticaNeue" panose="00000400000000000000" pitchFamily="2" charset="0"/>
                </a:rPr>
                <a:t>Ryan says that pornography is everywhere and that everyone will see it at some point. How true do you think this statement is?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136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D227B50-5EB5-4B08-AB99-CE7B029C1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6" r="8921"/>
          <a:stretch/>
        </p:blipFill>
        <p:spPr>
          <a:xfrm>
            <a:off x="172985" y="175499"/>
            <a:ext cx="1407888" cy="142571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D89A7FF-E931-4A82-AFF4-A1036B053ACC}"/>
              </a:ext>
            </a:extLst>
          </p:cNvPr>
          <p:cNvSpPr txBox="1"/>
          <p:nvPr/>
        </p:nvSpPr>
        <p:spPr>
          <a:xfrm>
            <a:off x="1671134" y="193328"/>
            <a:ext cx="7399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Helvetica Neue" pitchFamily="50" charset="0"/>
              </a:rPr>
              <a:t>Beth</a:t>
            </a:r>
          </a:p>
          <a:p>
            <a:r>
              <a:rPr lang="en-GB" sz="3600" dirty="0">
                <a:latin typeface="HelveticaNeue" panose="00000400000000000000" pitchFamily="2" charset="0"/>
              </a:rPr>
              <a:t>“Is this what’s expected of me?”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FF5DA1-0808-4F24-94D2-8CF59637A5BC}"/>
              </a:ext>
            </a:extLst>
          </p:cNvPr>
          <p:cNvGrpSpPr/>
          <p:nvPr/>
        </p:nvGrpSpPr>
        <p:grpSpPr>
          <a:xfrm>
            <a:off x="4909693" y="3770672"/>
            <a:ext cx="3630782" cy="2243271"/>
            <a:chOff x="5019655" y="3662811"/>
            <a:chExt cx="3630782" cy="269687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D5F468E-4831-40A5-9B3C-A0F753335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8008">
              <a:off x="5019655" y="3662811"/>
              <a:ext cx="3630782" cy="269687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29CB7A-E98E-4BC5-B1DA-E47A0CA57F51}"/>
                </a:ext>
              </a:extLst>
            </p:cNvPr>
            <p:cNvSpPr/>
            <p:nvPr/>
          </p:nvSpPr>
          <p:spPr>
            <a:xfrm rot="21238008">
              <a:off x="5138143" y="3933362"/>
              <a:ext cx="33645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>
                  <a:latin typeface="HelveticaNeue" panose="00000400000000000000" pitchFamily="2" charset="0"/>
                </a:rPr>
                <a:t>Beth says that the other girls remain silent when porn is shown. Why would someone choose to remain silent and not speak up?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1E18348-13CF-4F88-97A2-732F893BAD9F}"/>
              </a:ext>
            </a:extLst>
          </p:cNvPr>
          <p:cNvGrpSpPr/>
          <p:nvPr/>
        </p:nvGrpSpPr>
        <p:grpSpPr>
          <a:xfrm>
            <a:off x="4800385" y="1820995"/>
            <a:ext cx="3198363" cy="1577226"/>
            <a:chOff x="160942" y="1654848"/>
            <a:chExt cx="3880860" cy="296999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40D2F6E-67D8-4B74-90EA-14F600647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734">
              <a:off x="160942" y="1654848"/>
              <a:ext cx="3880860" cy="296999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23D088-99E8-4743-9544-BBB2E2093744}"/>
                </a:ext>
              </a:extLst>
            </p:cNvPr>
            <p:cNvSpPr/>
            <p:nvPr/>
          </p:nvSpPr>
          <p:spPr>
            <a:xfrm>
              <a:off x="307410" y="2003782"/>
              <a:ext cx="3576751" cy="1209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Is it ok to go ahead and share pornographic images with your friends?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AA727AE-7AFB-49CF-96AA-CF715E482863}"/>
              </a:ext>
            </a:extLst>
          </p:cNvPr>
          <p:cNvGrpSpPr/>
          <p:nvPr/>
        </p:nvGrpSpPr>
        <p:grpSpPr>
          <a:xfrm>
            <a:off x="482348" y="3784110"/>
            <a:ext cx="4257940" cy="2010725"/>
            <a:chOff x="605177" y="5160618"/>
            <a:chExt cx="4257940" cy="201072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42CBDEF-00AB-4A2E-B4DA-85FDF23D18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09" r="-1" b="-3743"/>
            <a:stretch/>
          </p:blipFill>
          <p:spPr>
            <a:xfrm rot="190335" flipH="1">
              <a:off x="605177" y="5160618"/>
              <a:ext cx="4257940" cy="201072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24572D-8127-4ABD-812B-6D62989FC836}"/>
                </a:ext>
              </a:extLst>
            </p:cNvPr>
            <p:cNvSpPr/>
            <p:nvPr/>
          </p:nvSpPr>
          <p:spPr>
            <a:xfrm rot="222731">
              <a:off x="757223" y="5350493"/>
              <a:ext cx="381670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HelveticaNeue" panose="00000400000000000000" pitchFamily="2" charset="0"/>
                </a:rPr>
                <a:t>Beth says that she looks nothing like the women in porn. Do you think that people in pornographic images represent a truthful image of real bodies?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1AC7ED-847F-405F-97D6-EBC685401439}"/>
              </a:ext>
            </a:extLst>
          </p:cNvPr>
          <p:cNvGrpSpPr/>
          <p:nvPr/>
        </p:nvGrpSpPr>
        <p:grpSpPr>
          <a:xfrm rot="188144">
            <a:off x="429975" y="2210428"/>
            <a:ext cx="3881244" cy="1290762"/>
            <a:chOff x="3686010" y="1695645"/>
            <a:chExt cx="4452123" cy="238305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A16D96C-2260-41DA-9C3F-71D731B51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86010" y="1695645"/>
              <a:ext cx="4452123" cy="2383059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8C7E06-007E-4F7E-9541-F4EDA4BAE66C}"/>
                </a:ext>
              </a:extLst>
            </p:cNvPr>
            <p:cNvSpPr/>
            <p:nvPr/>
          </p:nvSpPr>
          <p:spPr>
            <a:xfrm>
              <a:off x="3900174" y="1885538"/>
              <a:ext cx="4150895" cy="1534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latin typeface="HelveticaNeue" panose="00000400000000000000" pitchFamily="2" charset="0"/>
                </a:rPr>
                <a:t>How easy is it to avoid the pressure to see something that you don't want to see?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008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2972</TotalTime>
  <Words>1247</Words>
  <Application>Microsoft Office PowerPoint</Application>
  <PresentationFormat>On-screen Show (4:3)</PresentationFormat>
  <Paragraphs>125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HelveticaNeue</vt:lpstr>
      <vt:lpstr>Calibri</vt:lpstr>
      <vt:lpstr>Arial</vt:lpstr>
      <vt:lpstr>Helvetica Neue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Edwards</dc:creator>
  <cp:lastModifiedBy>Kate Edwards</cp:lastModifiedBy>
  <cp:revision>37</cp:revision>
  <dcterms:created xsi:type="dcterms:W3CDTF">2019-03-19T14:06:24Z</dcterms:created>
  <dcterms:modified xsi:type="dcterms:W3CDTF">2019-04-23T09:20:04Z</dcterms:modified>
</cp:coreProperties>
</file>