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6" r:id="rId2"/>
    <p:sldId id="257" r:id="rId3"/>
    <p:sldId id="258" r:id="rId4"/>
    <p:sldId id="274" r:id="rId5"/>
    <p:sldId id="275" r:id="rId6"/>
    <p:sldId id="286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60" r:id="rId15"/>
    <p:sldId id="287" r:id="rId16"/>
    <p:sldId id="261" r:id="rId17"/>
    <p:sldId id="264" r:id="rId18"/>
    <p:sldId id="263" r:id="rId19"/>
    <p:sldId id="285" r:id="rId20"/>
    <p:sldId id="265" r:id="rId21"/>
    <p:sldId id="288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9D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76471" autoAdjust="0"/>
  </p:normalViewPr>
  <p:slideViewPr>
    <p:cSldViewPr snapToGrid="0">
      <p:cViewPr varScale="1">
        <p:scale>
          <a:sx n="53" d="100"/>
          <a:sy n="53" d="100"/>
        </p:scale>
        <p:origin x="168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480C1B-02ED-4F8C-B545-DAFF41A28D7C}" type="datetimeFigureOut">
              <a:rPr lang="en-GB" smtClean="0"/>
              <a:t>14/09/2017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04BDB6-94DE-429C-83C4-9F7D1E90F7E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6070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04BDB6-94DE-429C-83C4-9F7D1E90F7EB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9533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04BDB6-94DE-429C-83C4-9F7D1E90F7EB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10053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To find out more about any of these apps then visit;</a:t>
            </a:r>
          </a:p>
          <a:p>
            <a:r>
              <a:rPr lang="en-GB" dirty="0" smtClean="0"/>
              <a:t>www.commonsensemedia.org</a:t>
            </a:r>
            <a:r>
              <a:rPr lang="en-GB" baseline="0" dirty="0" smtClean="0"/>
              <a:t> </a:t>
            </a:r>
          </a:p>
          <a:p>
            <a:r>
              <a:rPr lang="en-GB" dirty="0" smtClean="0"/>
              <a:t>www.net-aware.org.uk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04BDB6-94DE-429C-83C4-9F7D1E90F7EB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45081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04BDB6-94DE-429C-83C4-9F7D1E90F7EB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83830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04BDB6-94DE-429C-83C4-9F7D1E90F7EB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46758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56082-7F5E-4F2A-9F29-6B5D0CB0755D}" type="datetime1">
              <a:rPr lang="en-GB" smtClean="0"/>
              <a:t>14/09/2017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69D1A-343F-4ED6-9A36-2391663CBFF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4544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72731-429B-4D8F-8A76-F1847AD9CDE2}" type="datetime1">
              <a:rPr lang="en-GB" smtClean="0"/>
              <a:t>14/09/2017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69D1A-343F-4ED6-9A36-2391663CBFF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09146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F64EB-08C8-4CAD-B13C-08DE724392A3}" type="datetime1">
              <a:rPr lang="en-GB" smtClean="0"/>
              <a:t>14/09/2017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69D1A-343F-4ED6-9A36-2391663CBFF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4031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332A7-AA64-4879-9267-4029DFAFFC7C}" type="datetime1">
              <a:rPr lang="en-GB" smtClean="0"/>
              <a:t>14/09/2017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69D1A-343F-4ED6-9A36-2391663CBFF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9582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2C8A7-F023-421D-83B6-203276DED1A4}" type="datetime1">
              <a:rPr lang="en-GB" smtClean="0"/>
              <a:t>14/09/2017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69D1A-343F-4ED6-9A36-2391663CBFF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89999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DEF6E-7E78-442E-925D-961DB2E5A376}" type="datetime1">
              <a:rPr lang="en-GB" smtClean="0"/>
              <a:t>14/09/2017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69D1A-343F-4ED6-9A36-2391663CBFF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6716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DF52-5A31-4B27-86C3-093A326E589B}" type="datetime1">
              <a:rPr lang="en-GB" smtClean="0"/>
              <a:t>14/09/2017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69D1A-343F-4ED6-9A36-2391663CBFF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6419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0EB08-A8F9-46F2-8001-DFFEB326A6FE}" type="datetime1">
              <a:rPr lang="en-GB" smtClean="0"/>
              <a:t>14/09/2017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69D1A-343F-4ED6-9A36-2391663CBFF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1615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7A732-666B-4424-8329-5A83B5B277D7}" type="datetime1">
              <a:rPr lang="en-GB" smtClean="0"/>
              <a:t>14/09/2017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69D1A-343F-4ED6-9A36-2391663CBFF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1461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EA58D-815D-4DD8-812A-5B4B349FA27F}" type="datetime1">
              <a:rPr lang="en-GB" smtClean="0"/>
              <a:t>14/09/2017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69D1A-343F-4ED6-9A36-2391663CBFF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08981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EE66A-E122-4744-B519-5360D2AEC5E9}" type="datetime1">
              <a:rPr lang="en-GB" smtClean="0"/>
              <a:t>14/09/2017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69D1A-343F-4ED6-9A36-2391663CBFF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38485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79D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7CA825-9C55-4197-A3B8-29E34D4614CF}" type="datetime1">
              <a:rPr lang="en-GB" smtClean="0"/>
              <a:t>14/09/2017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469D1A-343F-4ED6-9A36-2391663CBFF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4621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17.pn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0.png"/><Relationship Id="rId7" Type="http://schemas.openxmlformats.org/officeDocument/2006/relationships/image" Target="../media/image1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9.pn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620" y="1709184"/>
            <a:ext cx="7998053" cy="4255846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603315" y="610709"/>
            <a:ext cx="4694549" cy="1249989"/>
            <a:chOff x="1233898" y="1137834"/>
            <a:chExt cx="5633807" cy="1597991"/>
          </a:xfrm>
        </p:grpSpPr>
        <p:grpSp>
          <p:nvGrpSpPr>
            <p:cNvPr id="6" name="Group 5"/>
            <p:cNvGrpSpPr/>
            <p:nvPr/>
          </p:nvGrpSpPr>
          <p:grpSpPr>
            <a:xfrm rot="21155376">
              <a:off x="2355828" y="1137834"/>
              <a:ext cx="4511877" cy="1202019"/>
              <a:chOff x="746410" y="804783"/>
              <a:chExt cx="7434988" cy="1861962"/>
            </a:xfrm>
          </p:grpSpPr>
          <p:sp>
            <p:nvSpPr>
              <p:cNvPr id="8" name="Rectangle 7"/>
              <p:cNvSpPr/>
              <p:nvPr/>
            </p:nvSpPr>
            <p:spPr>
              <a:xfrm>
                <a:off x="852736" y="905793"/>
                <a:ext cx="7328662" cy="1760952"/>
              </a:xfrm>
              <a:prstGeom prst="rect">
                <a:avLst/>
              </a:prstGeom>
              <a:solidFill>
                <a:schemeClr val="dk1">
                  <a:alpha val="43000"/>
                </a:schemeClr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13"/>
              </a:p>
            </p:txBody>
          </p:sp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6410" y="804783"/>
                <a:ext cx="7328662" cy="1760952"/>
              </a:xfrm>
              <a:prstGeom prst="rect">
                <a:avLst/>
              </a:prstGeom>
            </p:spPr>
          </p:pic>
        </p:grp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209925">
              <a:off x="1233898" y="1473873"/>
              <a:ext cx="1260242" cy="1261952"/>
            </a:xfrm>
            <a:prstGeom prst="rect">
              <a:avLst/>
            </a:prstGeom>
          </p:spPr>
        </p:pic>
      </p:grpSp>
      <p:sp>
        <p:nvSpPr>
          <p:cNvPr id="10" name="TextBox 9"/>
          <p:cNvSpPr txBox="1"/>
          <p:nvPr/>
        </p:nvSpPr>
        <p:spPr>
          <a:xfrm>
            <a:off x="2725666" y="2630797"/>
            <a:ext cx="4147074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 smtClean="0">
                <a:solidFill>
                  <a:schemeClr val="bg1"/>
                </a:solidFill>
              </a:rPr>
              <a:t>Lesson 1</a:t>
            </a:r>
          </a:p>
          <a:p>
            <a:pPr algn="ctr"/>
            <a:r>
              <a:rPr lang="en-GB" sz="4800" dirty="0" smtClean="0">
                <a:solidFill>
                  <a:schemeClr val="bg1"/>
                </a:solidFill>
              </a:rPr>
              <a:t>Online content</a:t>
            </a:r>
          </a:p>
          <a:p>
            <a:pPr algn="ctr"/>
            <a:r>
              <a:rPr lang="en-GB" sz="2200" dirty="0" smtClean="0">
                <a:solidFill>
                  <a:schemeClr val="bg1"/>
                </a:solidFill>
              </a:rPr>
              <a:t>Upper Key Stage 2 (9-11 year olds)</a:t>
            </a:r>
            <a:endParaRPr lang="en-GB" sz="2200" dirty="0">
              <a:solidFill>
                <a:schemeClr val="bg1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0038" y="6118695"/>
            <a:ext cx="5550582" cy="614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72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6244" y="188538"/>
            <a:ext cx="1187778" cy="1178349"/>
            <a:chOff x="292232" y="226245"/>
            <a:chExt cx="1187778" cy="1178349"/>
          </a:xfrm>
        </p:grpSpPr>
        <p:sp>
          <p:nvSpPr>
            <p:cNvPr id="11" name="Oval 10"/>
            <p:cNvSpPr/>
            <p:nvPr/>
          </p:nvSpPr>
          <p:spPr>
            <a:xfrm>
              <a:off x="292232" y="235672"/>
              <a:ext cx="1131216" cy="116892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18476" y="226245"/>
              <a:ext cx="96153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6600" b="1" dirty="0" smtClean="0">
                  <a:solidFill>
                    <a:schemeClr val="bg1"/>
                  </a:solidFill>
                </a:rPr>
                <a:t>3</a:t>
              </a:r>
              <a:endParaRPr lang="en-GB" sz="6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640265" y="428483"/>
            <a:ext cx="71360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>
                <a:solidFill>
                  <a:schemeClr val="bg1"/>
                </a:solidFill>
              </a:rPr>
              <a:t>Online messages and comments</a:t>
            </a:r>
            <a:endParaRPr lang="en-GB" sz="4000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42" y="1774479"/>
            <a:ext cx="8981130" cy="2674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366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739" y="1487911"/>
            <a:ext cx="9157740" cy="499056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226244" y="188538"/>
            <a:ext cx="1187778" cy="1178349"/>
            <a:chOff x="292232" y="226245"/>
            <a:chExt cx="1187778" cy="1178349"/>
          </a:xfrm>
        </p:grpSpPr>
        <p:sp>
          <p:nvSpPr>
            <p:cNvPr id="11" name="Oval 10"/>
            <p:cNvSpPr/>
            <p:nvPr/>
          </p:nvSpPr>
          <p:spPr>
            <a:xfrm>
              <a:off x="292232" y="235672"/>
              <a:ext cx="1131216" cy="116892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18476" y="226245"/>
              <a:ext cx="96153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6600" b="1" dirty="0" smtClean="0">
                  <a:solidFill>
                    <a:schemeClr val="bg1"/>
                  </a:solidFill>
                </a:rPr>
                <a:t>4</a:t>
              </a:r>
              <a:endParaRPr lang="en-GB" sz="6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640265" y="428483"/>
            <a:ext cx="71360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>
                <a:solidFill>
                  <a:schemeClr val="bg1"/>
                </a:solidFill>
              </a:rPr>
              <a:t>A website</a:t>
            </a:r>
            <a:endParaRPr lang="en-GB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7433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6244" y="188538"/>
            <a:ext cx="1187778" cy="1178349"/>
            <a:chOff x="292232" y="226245"/>
            <a:chExt cx="1187778" cy="1178349"/>
          </a:xfrm>
        </p:grpSpPr>
        <p:sp>
          <p:nvSpPr>
            <p:cNvPr id="11" name="Oval 10"/>
            <p:cNvSpPr/>
            <p:nvPr/>
          </p:nvSpPr>
          <p:spPr>
            <a:xfrm>
              <a:off x="292232" y="235672"/>
              <a:ext cx="1131216" cy="116892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18476" y="226245"/>
              <a:ext cx="96153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6600" b="1" dirty="0" smtClean="0">
                  <a:solidFill>
                    <a:schemeClr val="bg1"/>
                  </a:solidFill>
                </a:rPr>
                <a:t>5</a:t>
              </a:r>
              <a:endParaRPr lang="en-GB" sz="6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640265" y="428483"/>
            <a:ext cx="71360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>
                <a:solidFill>
                  <a:schemeClr val="bg1"/>
                </a:solidFill>
              </a:rPr>
              <a:t>An online video review</a:t>
            </a:r>
            <a:endParaRPr lang="en-GB" sz="4000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9789" y="1136369"/>
            <a:ext cx="6318032" cy="5523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477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51033" y="2507684"/>
            <a:ext cx="39007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chemeClr val="bg1"/>
                </a:solidFill>
              </a:rPr>
              <a:t>Which would you trust? Why?</a:t>
            </a:r>
          </a:p>
          <a:p>
            <a:r>
              <a:rPr lang="en-GB" sz="2000" dirty="0" smtClean="0">
                <a:solidFill>
                  <a:schemeClr val="bg1"/>
                </a:solidFill>
              </a:rPr>
              <a:t>Put them in order of trustworthiness </a:t>
            </a:r>
            <a:endParaRPr lang="en-GB" sz="2000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25" y="4197525"/>
            <a:ext cx="4798547" cy="261499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25" y="74627"/>
            <a:ext cx="4998209" cy="247741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960717" y="127309"/>
            <a:ext cx="4074470" cy="2294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0717" y="127309"/>
            <a:ext cx="4074470" cy="22945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25" y="2585057"/>
            <a:ext cx="5304350" cy="157944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4807" y="3523347"/>
            <a:ext cx="3762078" cy="3289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840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 rot="21447804">
            <a:off x="1499800" y="531338"/>
            <a:ext cx="6368344" cy="707886"/>
            <a:chOff x="1611985" y="651964"/>
            <a:chExt cx="6368344" cy="707886"/>
          </a:xfrm>
        </p:grpSpPr>
        <p:sp>
          <p:nvSpPr>
            <p:cNvPr id="4" name="Rectangle 3"/>
            <p:cNvSpPr/>
            <p:nvPr/>
          </p:nvSpPr>
          <p:spPr>
            <a:xfrm>
              <a:off x="1611985" y="651964"/>
              <a:ext cx="6368344" cy="70788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" name="Rectangle 2"/>
            <p:cNvSpPr/>
            <p:nvPr/>
          </p:nvSpPr>
          <p:spPr>
            <a:xfrm>
              <a:off x="1668281" y="651964"/>
              <a:ext cx="6255751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4000" dirty="0">
                  <a:solidFill>
                    <a:schemeClr val="bg1"/>
                  </a:solidFill>
                </a:rPr>
                <a:t>What are we looking out for?</a:t>
              </a: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427639" y="2696714"/>
            <a:ext cx="237787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/>
              <a:t>How do I find </a:t>
            </a:r>
            <a:r>
              <a:rPr lang="en-GB" sz="2800" b="1" dirty="0" smtClean="0"/>
              <a:t>reliable</a:t>
            </a:r>
            <a:r>
              <a:rPr lang="en-GB" sz="2800" dirty="0" smtClean="0"/>
              <a:t> information online?</a:t>
            </a:r>
            <a:endParaRPr lang="en-GB" sz="2800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020" y="405477"/>
            <a:ext cx="1193476" cy="1195096"/>
          </a:xfrm>
          <a:prstGeom prst="rect">
            <a:avLst/>
          </a:prstGeom>
        </p:spPr>
      </p:pic>
      <p:grpSp>
        <p:nvGrpSpPr>
          <p:cNvPr id="24" name="Group 23"/>
          <p:cNvGrpSpPr/>
          <p:nvPr/>
        </p:nvGrpSpPr>
        <p:grpSpPr>
          <a:xfrm>
            <a:off x="7471187" y="1201184"/>
            <a:ext cx="1395804" cy="1360375"/>
            <a:chOff x="7288307" y="1216227"/>
            <a:chExt cx="1395804" cy="1360375"/>
          </a:xfrm>
        </p:grpSpPr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61042" y="1216227"/>
              <a:ext cx="1015985" cy="1015985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>
              <a:off x="7288307" y="2176492"/>
              <a:ext cx="13958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 smtClean="0"/>
                <a:t>10 minutes </a:t>
              </a:r>
              <a:endParaRPr lang="en-GB" sz="2000" dirty="0"/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3316572" y="2692352"/>
            <a:ext cx="550685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u="sng" dirty="0" smtClean="0">
                <a:solidFill>
                  <a:schemeClr val="bg1"/>
                </a:solidFill>
              </a:rPr>
              <a:t>Task – What are we looking out for?</a:t>
            </a:r>
          </a:p>
          <a:p>
            <a:r>
              <a:rPr lang="en-GB" sz="2400" dirty="0" smtClean="0">
                <a:solidFill>
                  <a:schemeClr val="bg1"/>
                </a:solidFill>
              </a:rPr>
              <a:t>Write a checklist of things you would look out for when judging if something online is trustworthy.</a:t>
            </a:r>
            <a:endParaRPr lang="en-GB" sz="2800" b="1" u="sng" dirty="0" smtClean="0">
              <a:solidFill>
                <a:schemeClr val="bg1"/>
              </a:solidFill>
            </a:endParaRPr>
          </a:p>
          <a:p>
            <a:endParaRPr lang="en-GB" sz="2800" dirty="0" smtClean="0">
              <a:solidFill>
                <a:schemeClr val="bg1"/>
              </a:solidFill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3720564" y="4512596"/>
            <a:ext cx="1233998" cy="1873452"/>
            <a:chOff x="3738319" y="4564325"/>
            <a:chExt cx="1233998" cy="1873452"/>
          </a:xfrm>
        </p:grpSpPr>
        <p:grpSp>
          <p:nvGrpSpPr>
            <p:cNvPr id="23" name="Group 22"/>
            <p:cNvGrpSpPr/>
            <p:nvPr/>
          </p:nvGrpSpPr>
          <p:grpSpPr>
            <a:xfrm>
              <a:off x="3738319" y="4564325"/>
              <a:ext cx="1233998" cy="1831896"/>
              <a:chOff x="568169" y="3776957"/>
              <a:chExt cx="1233998" cy="1831896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568171" y="3877655"/>
                <a:ext cx="302299" cy="286219"/>
              </a:xfrm>
              <a:prstGeom prst="rect">
                <a:avLst/>
              </a:prstGeom>
              <a:noFill/>
              <a:ln w="603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n w="79375">
                    <a:solidFill>
                      <a:schemeClr val="tx1"/>
                    </a:solidFill>
                  </a:ln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950735" y="3776957"/>
                <a:ext cx="665001" cy="40011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GB" sz="2000" dirty="0" smtClean="0">
                    <a:solidFill>
                      <a:schemeClr val="bg1"/>
                    </a:solidFill>
                  </a:rPr>
                  <a:t>…</a:t>
                </a:r>
                <a:endParaRPr lang="en-GB" sz="2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950734" y="4491449"/>
                <a:ext cx="851433" cy="40011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GB" sz="2000" dirty="0" smtClean="0">
                    <a:solidFill>
                      <a:schemeClr val="bg1"/>
                    </a:solidFill>
                  </a:rPr>
                  <a:t>…</a:t>
                </a:r>
                <a:endParaRPr lang="en-GB" sz="2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950733" y="5208743"/>
                <a:ext cx="727147" cy="40011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GB" sz="2000" dirty="0" smtClean="0">
                    <a:solidFill>
                      <a:schemeClr val="bg1"/>
                    </a:solidFill>
                  </a:rPr>
                  <a:t>…</a:t>
                </a:r>
                <a:endParaRPr lang="en-GB" sz="2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568170" y="4561232"/>
                <a:ext cx="302299" cy="286219"/>
              </a:xfrm>
              <a:prstGeom prst="rect">
                <a:avLst/>
              </a:prstGeom>
              <a:noFill/>
              <a:ln w="603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n w="79375">
                    <a:solidFill>
                      <a:schemeClr val="tx1"/>
                    </a:solidFill>
                  </a:ln>
                </a:endParaRPr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568169" y="5322634"/>
                <a:ext cx="302299" cy="286219"/>
              </a:xfrm>
              <a:prstGeom prst="rect">
                <a:avLst/>
              </a:prstGeom>
              <a:noFill/>
              <a:ln w="603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n w="79375">
                    <a:solidFill>
                      <a:schemeClr val="tx1"/>
                    </a:solidFill>
                  </a:ln>
                </a:endParaRPr>
              </a:p>
            </p:txBody>
          </p:sp>
        </p:grpSp>
        <p:sp>
          <p:nvSpPr>
            <p:cNvPr id="28" name="TextBox 27"/>
            <p:cNvSpPr txBox="1"/>
            <p:nvPr/>
          </p:nvSpPr>
          <p:spPr>
            <a:xfrm>
              <a:off x="3738319" y="4615093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1</a:t>
              </a:r>
              <a:endParaRPr lang="en-GB" dirty="0">
                <a:solidFill>
                  <a:schemeClr val="bg1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738319" y="5302001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2</a:t>
              </a:r>
              <a:endParaRPr lang="en-GB" dirty="0">
                <a:solidFill>
                  <a:schemeClr val="bg1"/>
                </a:solidFill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738319" y="6068445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3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sp>
        <p:nvSpPr>
          <p:cNvPr id="32" name="Oval Callout 31"/>
          <p:cNvSpPr/>
          <p:nvPr/>
        </p:nvSpPr>
        <p:spPr>
          <a:xfrm>
            <a:off x="118581" y="2378022"/>
            <a:ext cx="2995995" cy="2376433"/>
          </a:xfrm>
          <a:prstGeom prst="wedgeEllipseCallout">
            <a:avLst>
              <a:gd name="adj1" fmla="val 41291"/>
              <a:gd name="adj2" fmla="val 61560"/>
            </a:avLst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9763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15062" y="2916483"/>
            <a:ext cx="5351929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u="sng" dirty="0" smtClean="0">
                <a:solidFill>
                  <a:schemeClr val="bg1"/>
                </a:solidFill>
              </a:rPr>
              <a:t>Task – Searching for the truth</a:t>
            </a:r>
          </a:p>
          <a:p>
            <a:r>
              <a:rPr lang="en-GB" sz="2400" dirty="0" smtClean="0">
                <a:solidFill>
                  <a:schemeClr val="bg1"/>
                </a:solidFill>
              </a:rPr>
              <a:t>Look at the following search results for downloading Toy Story and decide which link to click on. Think about;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bg1"/>
                </a:solidFill>
              </a:rPr>
              <a:t>Which one will let you download the film?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bg1"/>
                </a:solidFill>
              </a:rPr>
              <a:t>Will it cost any money?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bg1"/>
                </a:solidFill>
              </a:rPr>
              <a:t>Are there any websites which you wouldn’t trust?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bg1"/>
                </a:solidFill>
              </a:rPr>
              <a:t>How have the websites been ordered?</a:t>
            </a:r>
          </a:p>
          <a:p>
            <a:endParaRPr lang="en-GB" sz="2800" b="1" u="sng" dirty="0" smtClean="0">
              <a:solidFill>
                <a:schemeClr val="bg1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7471187" y="1379800"/>
            <a:ext cx="1395804" cy="1360375"/>
            <a:chOff x="7288307" y="1216227"/>
            <a:chExt cx="1395804" cy="1360375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61042" y="1216227"/>
              <a:ext cx="1015985" cy="1015985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7288307" y="2176492"/>
              <a:ext cx="13958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 smtClean="0"/>
                <a:t>10 minutes </a:t>
              </a:r>
              <a:endParaRPr lang="en-GB" sz="2000" dirty="0"/>
            </a:p>
          </p:txBody>
        </p:sp>
      </p:grp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93012">
            <a:off x="1496367" y="545162"/>
            <a:ext cx="6958584" cy="82037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221" y="573512"/>
            <a:ext cx="1193476" cy="1195096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-327320" y="2340065"/>
            <a:ext cx="3842382" cy="3842382"/>
            <a:chOff x="-290536" y="2222259"/>
            <a:chExt cx="3842382" cy="384238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589361" flipH="1">
              <a:off x="-290536" y="2222259"/>
              <a:ext cx="3842382" cy="3842382"/>
            </a:xfrm>
            <a:prstGeom prst="rect">
              <a:avLst/>
            </a:prstGeom>
          </p:spPr>
        </p:pic>
        <p:sp>
          <p:nvSpPr>
            <p:cNvPr id="15" name="Rectangle 14"/>
            <p:cNvSpPr/>
            <p:nvPr/>
          </p:nvSpPr>
          <p:spPr>
            <a:xfrm>
              <a:off x="1016495" y="2551629"/>
              <a:ext cx="1930892" cy="16312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2000" dirty="0"/>
                <a:t>I want to </a:t>
              </a:r>
              <a:r>
                <a:rPr lang="en-GB" sz="2000" b="1" dirty="0"/>
                <a:t>download</a:t>
              </a:r>
              <a:r>
                <a:rPr lang="en-GB" sz="2000" dirty="0"/>
                <a:t> and watch Toy Story! Which </a:t>
              </a:r>
              <a:r>
                <a:rPr lang="en-GB" sz="2000" b="1" dirty="0"/>
                <a:t>link</a:t>
              </a:r>
              <a:r>
                <a:rPr lang="en-GB" sz="2000" dirty="0"/>
                <a:t> shall I </a:t>
              </a:r>
              <a:r>
                <a:rPr lang="en-GB" sz="2000" b="1" dirty="0"/>
                <a:t>click</a:t>
              </a:r>
              <a:r>
                <a:rPr lang="en-GB" sz="2000" dirty="0"/>
                <a:t> on?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58979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rot="21447804">
            <a:off x="2268861" y="119073"/>
            <a:ext cx="4617841" cy="651835"/>
            <a:chOff x="1611985" y="647403"/>
            <a:chExt cx="6368344" cy="712447"/>
          </a:xfrm>
        </p:grpSpPr>
        <p:sp>
          <p:nvSpPr>
            <p:cNvPr id="5" name="Rectangle 4"/>
            <p:cNvSpPr/>
            <p:nvPr/>
          </p:nvSpPr>
          <p:spPr>
            <a:xfrm>
              <a:off x="1611985" y="651964"/>
              <a:ext cx="6368344" cy="70788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Rectangle 5"/>
            <p:cNvSpPr/>
            <p:nvPr/>
          </p:nvSpPr>
          <p:spPr>
            <a:xfrm>
              <a:off x="1742470" y="647403"/>
              <a:ext cx="6107964" cy="7064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3600" dirty="0" smtClean="0">
                  <a:solidFill>
                    <a:schemeClr val="bg1"/>
                  </a:solidFill>
                </a:rPr>
                <a:t>Searching for the truth</a:t>
              </a:r>
              <a:endParaRPr lang="en-GB" sz="3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452578" y="903445"/>
            <a:ext cx="8154186" cy="5954555"/>
            <a:chOff x="452578" y="903445"/>
            <a:chExt cx="8154186" cy="5954555"/>
          </a:xfrm>
        </p:grpSpPr>
        <p:grpSp>
          <p:nvGrpSpPr>
            <p:cNvPr id="11" name="Group 10"/>
            <p:cNvGrpSpPr/>
            <p:nvPr/>
          </p:nvGrpSpPr>
          <p:grpSpPr>
            <a:xfrm>
              <a:off x="452578" y="903445"/>
              <a:ext cx="8154186" cy="5954555"/>
              <a:chOff x="452578" y="903445"/>
              <a:chExt cx="8154186" cy="5954555"/>
            </a:xfrm>
          </p:grpSpPr>
          <p:grpSp>
            <p:nvGrpSpPr>
              <p:cNvPr id="9" name="Group 8"/>
              <p:cNvGrpSpPr/>
              <p:nvPr/>
            </p:nvGrpSpPr>
            <p:grpSpPr>
              <a:xfrm>
                <a:off x="452578" y="903445"/>
                <a:ext cx="8154186" cy="5954555"/>
                <a:chOff x="452578" y="903445"/>
                <a:chExt cx="8154186" cy="5954555"/>
              </a:xfrm>
            </p:grpSpPr>
            <p:pic>
              <p:nvPicPr>
                <p:cNvPr id="7" name="Picture 6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2578" y="903445"/>
                  <a:ext cx="8154186" cy="5954555"/>
                </a:xfrm>
                <a:prstGeom prst="rect">
                  <a:avLst/>
                </a:prstGeom>
              </p:spPr>
            </p:pic>
            <p:sp>
              <p:nvSpPr>
                <p:cNvPr id="2" name="Rounded Rectangle 1"/>
                <p:cNvSpPr/>
                <p:nvPr/>
              </p:nvSpPr>
              <p:spPr>
                <a:xfrm>
                  <a:off x="1388395" y="2239347"/>
                  <a:ext cx="141825" cy="100771"/>
                </a:xfrm>
                <a:prstGeom prst="roundRect">
                  <a:avLst/>
                </a:prstGeom>
                <a:solidFill>
                  <a:schemeClr val="accent6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GB" sz="5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" name="Rounded Rectangle 7"/>
                <p:cNvSpPr/>
                <p:nvPr/>
              </p:nvSpPr>
              <p:spPr>
                <a:xfrm>
                  <a:off x="1388395" y="3194180"/>
                  <a:ext cx="141825" cy="100771"/>
                </a:xfrm>
                <a:prstGeom prst="roundRect">
                  <a:avLst/>
                </a:prstGeom>
                <a:solidFill>
                  <a:schemeClr val="accent6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GB" sz="5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0" name="TextBox 9"/>
              <p:cNvSpPr txBox="1"/>
              <p:nvPr/>
            </p:nvSpPr>
            <p:spPr>
              <a:xfrm>
                <a:off x="1320862" y="2197399"/>
                <a:ext cx="284354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600" b="1" dirty="0" smtClean="0">
                    <a:solidFill>
                      <a:schemeClr val="bg1"/>
                    </a:solidFill>
                  </a:rPr>
                  <a:t>Ad</a:t>
                </a:r>
                <a:endParaRPr lang="en-GB" sz="6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" name="TextBox 2"/>
            <p:cNvSpPr txBox="1"/>
            <p:nvPr/>
          </p:nvSpPr>
          <p:spPr>
            <a:xfrm>
              <a:off x="1324691" y="3156860"/>
              <a:ext cx="284354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600" b="1" dirty="0" smtClean="0">
                  <a:solidFill>
                    <a:schemeClr val="bg1"/>
                  </a:solidFill>
                </a:rPr>
                <a:t>Ad</a:t>
              </a:r>
              <a:endParaRPr lang="en-GB" sz="6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76063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 rot="21447804">
            <a:off x="1508291" y="416294"/>
            <a:ext cx="6368344" cy="707886"/>
            <a:chOff x="1611985" y="651964"/>
            <a:chExt cx="6368344" cy="707886"/>
          </a:xfrm>
        </p:grpSpPr>
        <p:sp>
          <p:nvSpPr>
            <p:cNvPr id="4" name="Rectangle 3"/>
            <p:cNvSpPr/>
            <p:nvPr/>
          </p:nvSpPr>
          <p:spPr>
            <a:xfrm>
              <a:off x="1611985" y="651964"/>
              <a:ext cx="6368344" cy="70788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668281" y="651964"/>
              <a:ext cx="6255751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4000" dirty="0">
                  <a:solidFill>
                    <a:schemeClr val="bg1"/>
                  </a:solidFill>
                </a:rPr>
                <a:t>What are we looking out for?</a:t>
              </a:r>
            </a:p>
          </p:txBody>
        </p:sp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070" y="1262266"/>
            <a:ext cx="5774251" cy="659405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171559" y="3546442"/>
            <a:ext cx="473927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 smtClean="0"/>
              <a:t>Is there anything we can add to our checklist to make sure we click on the most reliable search result?</a:t>
            </a:r>
            <a:endParaRPr lang="en-GB" sz="7200" dirty="0"/>
          </a:p>
        </p:txBody>
      </p:sp>
      <p:sp>
        <p:nvSpPr>
          <p:cNvPr id="7" name="TextBox 6"/>
          <p:cNvSpPr txBox="1"/>
          <p:nvPr/>
        </p:nvSpPr>
        <p:spPr>
          <a:xfrm>
            <a:off x="3896656" y="2246324"/>
            <a:ext cx="108408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800" dirty="0" smtClean="0">
                <a:sym typeface="Wingdings" panose="05000000000000000000" pitchFamily="2" charset="2"/>
              </a:rPr>
              <a:t></a:t>
            </a:r>
            <a:endParaRPr lang="en-GB" sz="8800" dirty="0"/>
          </a:p>
        </p:txBody>
      </p:sp>
    </p:spTree>
    <p:extLst>
      <p:ext uri="{BB962C8B-B14F-4D97-AF65-F5344CB8AC3E}">
        <p14:creationId xmlns:p14="http://schemas.microsoft.com/office/powerpoint/2010/main" val="3376149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497775" y="468381"/>
            <a:ext cx="4396096" cy="707887"/>
            <a:chOff x="3430270" y="1147110"/>
            <a:chExt cx="4396096" cy="707887"/>
          </a:xfrm>
        </p:grpSpPr>
        <p:sp>
          <p:nvSpPr>
            <p:cNvPr id="5" name="Rectangle 4"/>
            <p:cNvSpPr/>
            <p:nvPr/>
          </p:nvSpPr>
          <p:spPr>
            <a:xfrm rot="21447804">
              <a:off x="3430270" y="1147110"/>
              <a:ext cx="4396096" cy="70788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Rectangle 5"/>
            <p:cNvSpPr/>
            <p:nvPr/>
          </p:nvSpPr>
          <p:spPr>
            <a:xfrm rot="21447804">
              <a:off x="3506591" y="1147111"/>
              <a:ext cx="293849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4000" dirty="0" smtClean="0">
                  <a:solidFill>
                    <a:schemeClr val="bg1"/>
                  </a:solidFill>
                </a:rPr>
                <a:t>How can we check?</a:t>
              </a:r>
              <a:endParaRPr lang="en-GB" sz="40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99" y="283287"/>
            <a:ext cx="1331603" cy="1333410"/>
          </a:xfrm>
          <a:prstGeom prst="rect">
            <a:avLst/>
          </a:prstGeom>
        </p:spPr>
      </p:pic>
      <p:grpSp>
        <p:nvGrpSpPr>
          <p:cNvPr id="19" name="Group 18"/>
          <p:cNvGrpSpPr/>
          <p:nvPr/>
        </p:nvGrpSpPr>
        <p:grpSpPr>
          <a:xfrm>
            <a:off x="5929888" y="3327648"/>
            <a:ext cx="2716660" cy="2796115"/>
            <a:chOff x="5929888" y="3327648"/>
            <a:chExt cx="2716660" cy="2796115"/>
          </a:xfrm>
        </p:grpSpPr>
        <p:sp>
          <p:nvSpPr>
            <p:cNvPr id="10" name="TextBox 9"/>
            <p:cNvSpPr txBox="1"/>
            <p:nvPr/>
          </p:nvSpPr>
          <p:spPr>
            <a:xfrm>
              <a:off x="5929888" y="4923434"/>
              <a:ext cx="271666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 smtClean="0">
                  <a:solidFill>
                    <a:schemeClr val="bg1"/>
                  </a:solidFill>
                </a:rPr>
                <a:t>Talk to someone about what you found</a:t>
              </a:r>
              <a:endParaRPr lang="en-GB" sz="2400" dirty="0">
                <a:solidFill>
                  <a:schemeClr val="bg1"/>
                </a:solidFill>
              </a:endParaRPr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6383245" y="3327648"/>
              <a:ext cx="1809946" cy="1156713"/>
              <a:chOff x="2276761" y="1420957"/>
              <a:chExt cx="4330408" cy="1305320"/>
            </a:xfrm>
          </p:grpSpPr>
          <p:sp>
            <p:nvSpPr>
              <p:cNvPr id="13" name="Rectangular Callout 12"/>
              <p:cNvSpPr/>
              <p:nvPr/>
            </p:nvSpPr>
            <p:spPr>
              <a:xfrm>
                <a:off x="2276761" y="1473115"/>
                <a:ext cx="4330408" cy="1253162"/>
              </a:xfrm>
              <a:prstGeom prst="wedgeRectCallout">
                <a:avLst>
                  <a:gd name="adj1" fmla="val 43849"/>
                  <a:gd name="adj2" fmla="val 91805"/>
                </a:avLst>
              </a:prstGeom>
              <a:solidFill>
                <a:schemeClr val="tx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2538572" y="1420957"/>
                <a:ext cx="3806784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7200" b="1" dirty="0" smtClean="0">
                    <a:solidFill>
                      <a:schemeClr val="bg1"/>
                    </a:solidFill>
                  </a:rPr>
                  <a:t>?</a:t>
                </a:r>
                <a:endParaRPr lang="en-GB" sz="72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7" name="Group 16"/>
          <p:cNvGrpSpPr/>
          <p:nvPr/>
        </p:nvGrpSpPr>
        <p:grpSpPr>
          <a:xfrm>
            <a:off x="2980560" y="3311828"/>
            <a:ext cx="3092508" cy="2073271"/>
            <a:chOff x="2980560" y="3311828"/>
            <a:chExt cx="3092508" cy="2073271"/>
          </a:xfrm>
        </p:grpSpPr>
        <p:sp>
          <p:nvSpPr>
            <p:cNvPr id="11" name="TextBox 10"/>
            <p:cNvSpPr txBox="1"/>
            <p:nvPr/>
          </p:nvSpPr>
          <p:spPr>
            <a:xfrm>
              <a:off x="2980560" y="4923434"/>
              <a:ext cx="30925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 smtClean="0">
                  <a:solidFill>
                    <a:schemeClr val="bg1"/>
                  </a:solidFill>
                </a:rPr>
                <a:t>Check in a book</a:t>
              </a:r>
              <a:endParaRPr lang="en-GB" sz="2400" dirty="0">
                <a:solidFill>
                  <a:schemeClr val="bg1"/>
                </a:solidFill>
              </a:endParaRPr>
            </a:p>
          </p:txBody>
        </p:sp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80713" y="3311828"/>
              <a:ext cx="1492201" cy="1492201"/>
            </a:xfrm>
            <a:prstGeom prst="rect">
              <a:avLst/>
            </a:prstGeom>
          </p:spPr>
        </p:pic>
      </p:grpSp>
      <p:grpSp>
        <p:nvGrpSpPr>
          <p:cNvPr id="4" name="Group 3"/>
          <p:cNvGrpSpPr/>
          <p:nvPr/>
        </p:nvGrpSpPr>
        <p:grpSpPr>
          <a:xfrm>
            <a:off x="467554" y="3311828"/>
            <a:ext cx="2432354" cy="2811934"/>
            <a:chOff x="467554" y="3311828"/>
            <a:chExt cx="2432354" cy="2811934"/>
          </a:xfrm>
        </p:grpSpPr>
        <p:sp>
          <p:nvSpPr>
            <p:cNvPr id="9" name="TextBox 8"/>
            <p:cNvSpPr txBox="1"/>
            <p:nvPr/>
          </p:nvSpPr>
          <p:spPr>
            <a:xfrm>
              <a:off x="467554" y="4923433"/>
              <a:ext cx="243235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 smtClean="0">
                  <a:solidFill>
                    <a:schemeClr val="bg1"/>
                  </a:solidFill>
                </a:rPr>
                <a:t>Check it on at least three different websites</a:t>
              </a:r>
              <a:endParaRPr lang="en-GB" sz="2400" dirty="0">
                <a:solidFill>
                  <a:schemeClr val="bg1"/>
                </a:solidFill>
              </a:endParaRP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9937" y="3311828"/>
              <a:ext cx="1460598" cy="1460598"/>
            </a:xfrm>
            <a:prstGeom prst="rect">
              <a:avLst/>
            </a:prstGeom>
          </p:spPr>
        </p:pic>
      </p:grpSp>
      <p:sp>
        <p:nvSpPr>
          <p:cNvPr id="16" name="TextBox 15"/>
          <p:cNvSpPr txBox="1"/>
          <p:nvPr/>
        </p:nvSpPr>
        <p:spPr>
          <a:xfrm>
            <a:off x="1138464" y="2055770"/>
            <a:ext cx="69452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solidFill>
                  <a:schemeClr val="bg1"/>
                </a:solidFill>
              </a:rPr>
              <a:t>I’ve found something online which I think is reliable but how do I check?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3" name="Rounded Rectangular Callout 2"/>
          <p:cNvSpPr/>
          <p:nvPr/>
        </p:nvSpPr>
        <p:spPr>
          <a:xfrm>
            <a:off x="1073560" y="1985255"/>
            <a:ext cx="7119631" cy="901512"/>
          </a:xfrm>
          <a:prstGeom prst="wedgeRoundRectCallout">
            <a:avLst>
              <a:gd name="adj1" fmla="val -6867"/>
              <a:gd name="adj2" fmla="val -127531"/>
              <a:gd name="adj3" fmla="val 16667"/>
            </a:avLst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3312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97813">
            <a:off x="4997860" y="3080208"/>
            <a:ext cx="3985181" cy="398518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rot="1197417">
            <a:off x="6249972" y="3923064"/>
            <a:ext cx="22247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 smtClean="0">
                <a:latin typeface="Arial Black" panose="020B0A04020102020204" pitchFamily="34" charset="0"/>
              </a:rPr>
              <a:t>HELP</a:t>
            </a:r>
            <a:endParaRPr lang="en-GB" sz="5400" dirty="0">
              <a:latin typeface="Arial Black" panose="020B0A040201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62917" y="2601626"/>
            <a:ext cx="444391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>
                <a:solidFill>
                  <a:schemeClr val="bg1"/>
                </a:solidFill>
              </a:rPr>
              <a:t>Does this </a:t>
            </a:r>
            <a:r>
              <a:rPr lang="en-GB" sz="4000" dirty="0">
                <a:solidFill>
                  <a:schemeClr val="bg1"/>
                </a:solidFill>
              </a:rPr>
              <a:t>mean we </a:t>
            </a:r>
            <a:r>
              <a:rPr lang="en-GB" sz="4000" b="1" dirty="0">
                <a:solidFill>
                  <a:schemeClr val="bg1"/>
                </a:solidFill>
              </a:rPr>
              <a:t>can’t trust</a:t>
            </a:r>
            <a:r>
              <a:rPr lang="en-GB" sz="4000" dirty="0">
                <a:solidFill>
                  <a:schemeClr val="bg1"/>
                </a:solidFill>
              </a:rPr>
              <a:t> </a:t>
            </a:r>
            <a:r>
              <a:rPr lang="en-GB" sz="4000" dirty="0" smtClean="0">
                <a:solidFill>
                  <a:schemeClr val="bg1"/>
                </a:solidFill>
              </a:rPr>
              <a:t>anything online now?</a:t>
            </a:r>
            <a:endParaRPr lang="en-GB" sz="4000" dirty="0">
              <a:solidFill>
                <a:schemeClr val="bg1"/>
              </a:solidFill>
            </a:endParaRPr>
          </a:p>
        </p:txBody>
      </p:sp>
      <p:sp>
        <p:nvSpPr>
          <p:cNvPr id="5" name="Oval Callout 4"/>
          <p:cNvSpPr/>
          <p:nvPr/>
        </p:nvSpPr>
        <p:spPr>
          <a:xfrm>
            <a:off x="571612" y="1989056"/>
            <a:ext cx="4826524" cy="2970708"/>
          </a:xfrm>
          <a:prstGeom prst="wedgeEllipseCallout">
            <a:avLst>
              <a:gd name="adj1" fmla="val 41291"/>
              <a:gd name="adj2" fmla="val 61560"/>
            </a:avLst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9480">
            <a:off x="1551999" y="605850"/>
            <a:ext cx="3959258" cy="70195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612" y="698790"/>
            <a:ext cx="1039621" cy="1041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958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03157" y="2164135"/>
            <a:ext cx="7430479" cy="3780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800" dirty="0" smtClean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</a:t>
            </a:r>
            <a:r>
              <a:rPr lang="en-GB" sz="2800" b="1" dirty="0" smtClean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know that not everything online is trustworthy  </a:t>
            </a:r>
          </a:p>
          <a:p>
            <a:pPr lvl="0">
              <a:lnSpc>
                <a:spcPct val="107000"/>
              </a:lnSpc>
              <a:spcAft>
                <a:spcPts val="0"/>
              </a:spcAft>
            </a:pPr>
            <a:endParaRPr lang="en-GB" sz="2800" dirty="0" smtClean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endParaRPr lang="en-GB" sz="2800" dirty="0" smtClean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800" dirty="0" smtClean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can </a:t>
            </a:r>
            <a:r>
              <a:rPr lang="en-GB" sz="2800" b="1" dirty="0" smtClean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recognise some of the differences between fact and opinion </a:t>
            </a:r>
          </a:p>
          <a:p>
            <a:pPr lvl="0">
              <a:lnSpc>
                <a:spcPct val="107000"/>
              </a:lnSpc>
              <a:spcAft>
                <a:spcPts val="0"/>
              </a:spcAft>
            </a:pPr>
            <a:endParaRPr lang="en-GB" sz="2800" dirty="0" smtClean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GB" sz="2800" dirty="0" smtClean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can </a:t>
            </a:r>
            <a:r>
              <a:rPr lang="en-GB" sz="2800" b="1" dirty="0" smtClean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make decisions about what I trust online using clues</a:t>
            </a:r>
            <a:endParaRPr lang="en-GB" sz="2800" b="1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719655" y="411755"/>
            <a:ext cx="5467547" cy="96598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/>
          <p:cNvSpPr txBox="1"/>
          <p:nvPr/>
        </p:nvSpPr>
        <p:spPr>
          <a:xfrm>
            <a:off x="2003932" y="479246"/>
            <a:ext cx="50850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 smtClean="0">
                <a:solidFill>
                  <a:schemeClr val="bg1"/>
                </a:solidFill>
              </a:rPr>
              <a:t>Learning objectives </a:t>
            </a:r>
            <a:endParaRPr lang="en-GB" sz="4800" dirty="0">
              <a:solidFill>
                <a:schemeClr val="bg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824" y="2344697"/>
            <a:ext cx="713173" cy="64002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823" y="3695491"/>
            <a:ext cx="713173" cy="64002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822" y="5046285"/>
            <a:ext cx="713173" cy="640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270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253" y="217070"/>
            <a:ext cx="7364924" cy="566054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459788" y="5971629"/>
            <a:ext cx="51239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 smtClean="0">
                <a:solidFill>
                  <a:schemeClr val="bg1"/>
                </a:solidFill>
              </a:rPr>
              <a:t>www.kidsmart.org.uk</a:t>
            </a:r>
            <a:endParaRPr lang="en-GB" sz="4400" dirty="0">
              <a:solidFill>
                <a:schemeClr val="bg1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66515" y="6004136"/>
            <a:ext cx="2121030" cy="704429"/>
            <a:chOff x="6476214" y="103695"/>
            <a:chExt cx="2582945" cy="857839"/>
          </a:xfrm>
        </p:grpSpPr>
        <p:sp>
          <p:nvSpPr>
            <p:cNvPr id="6" name="Rectangle 5"/>
            <p:cNvSpPr/>
            <p:nvPr/>
          </p:nvSpPr>
          <p:spPr>
            <a:xfrm>
              <a:off x="6476214" y="103695"/>
              <a:ext cx="2582945" cy="85783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51628" y="187924"/>
              <a:ext cx="2432115" cy="6893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29711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962" y="4681619"/>
            <a:ext cx="5550582" cy="614662"/>
          </a:xfrm>
          <a:prstGeom prst="rect">
            <a:avLst/>
          </a:prstGeom>
        </p:spPr>
      </p:pic>
      <p:grpSp>
        <p:nvGrpSpPr>
          <p:cNvPr id="9" name="Group 2"/>
          <p:cNvGrpSpPr>
            <a:grpSpLocks/>
          </p:cNvGrpSpPr>
          <p:nvPr/>
        </p:nvGrpSpPr>
        <p:grpSpPr bwMode="auto">
          <a:xfrm>
            <a:off x="1382739" y="6212663"/>
            <a:ext cx="6302375" cy="539750"/>
            <a:chOff x="107203565" y="114830941"/>
            <a:chExt cx="6303010" cy="538480"/>
          </a:xfrm>
        </p:grpSpPr>
        <p:pic>
          <p:nvPicPr>
            <p:cNvPr id="10" name="Picture 2" descr="Creative commons licence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203565" y="114830941"/>
              <a:ext cx="1351915" cy="47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Text Box 3"/>
            <p:cNvSpPr txBox="1">
              <a:spLocks noChangeArrowheads="1"/>
            </p:cNvSpPr>
            <p:nvPr/>
          </p:nvSpPr>
          <p:spPr bwMode="auto">
            <a:xfrm>
              <a:off x="108629775" y="114890043"/>
              <a:ext cx="4876800" cy="4793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5B9BD5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00000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en-US" sz="10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Trust Me</a:t>
              </a:r>
              <a:r>
                <a:rPr kumimoji="0" lang="en-GB" altLang="en-US" sz="10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 by </a:t>
              </a:r>
              <a:r>
                <a:rPr kumimoji="0" lang="en-GB" altLang="en-US" sz="10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Childnet International </a:t>
              </a:r>
              <a:r>
                <a:rPr kumimoji="0" lang="en-GB" altLang="en-US" sz="10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is licensed under a</a:t>
              </a:r>
              <a:br>
                <a:rPr kumimoji="0" lang="en-GB" altLang="en-US" sz="10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</a:br>
              <a:r>
                <a:rPr kumimoji="0" lang="en-GB" altLang="en-US" sz="1000" b="0" i="0" u="sng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Creative Commons Attribution-NonCommercial-ShareAlike 4.0 International License.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2" name="Rectangle 1"/>
          <p:cNvSpPr/>
          <p:nvPr/>
        </p:nvSpPr>
        <p:spPr>
          <a:xfrm>
            <a:off x="970186" y="1981267"/>
            <a:ext cx="7432499" cy="30216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9000"/>
              </a:lnSpc>
              <a:spcAft>
                <a:spcPts val="600"/>
              </a:spcAft>
            </a:pPr>
            <a:r>
              <a:rPr lang="en-GB" sz="4400" b="1" u="sng" kern="1400" dirty="0">
                <a:solidFill>
                  <a:schemeClr val="bg1"/>
                </a:solidFill>
                <a:latin typeface="Arial" panose="020B0604020202020204" pitchFamily="34" charset="0"/>
              </a:rPr>
              <a:t>Available from:</a:t>
            </a:r>
            <a:endParaRPr lang="en-GB" sz="5400" kern="1400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ctr">
              <a:lnSpc>
                <a:spcPct val="119000"/>
              </a:lnSpc>
              <a:spcAft>
                <a:spcPts val="600"/>
              </a:spcAft>
            </a:pPr>
            <a:r>
              <a:rPr lang="en-GB" sz="4400" b="1" kern="1400" dirty="0">
                <a:solidFill>
                  <a:srgbClr val="FF6600"/>
                </a:solidFill>
                <a:latin typeface="Arial" panose="020B0604020202020204" pitchFamily="34" charset="0"/>
              </a:rPr>
              <a:t>www.childnet.com/trustme</a:t>
            </a:r>
            <a:endParaRPr lang="en-GB" sz="5400" kern="14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>
              <a:lnSpc>
                <a:spcPct val="107000"/>
              </a:lnSpc>
            </a:pPr>
            <a:r>
              <a:rPr lang="en-GB" sz="4400" b="1" kern="1400" dirty="0" smtClean="0">
                <a:solidFill>
                  <a:srgbClr val="C00000"/>
                </a:solidFill>
                <a:latin typeface="Arial" panose="020B0604020202020204" pitchFamily="34" charset="0"/>
              </a:rPr>
              <a:t>trustme.lgfl.net</a:t>
            </a:r>
            <a:endParaRPr lang="en-GB" sz="5400" kern="14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lnSpc>
                <a:spcPct val="119000"/>
              </a:lnSpc>
              <a:spcAft>
                <a:spcPts val="600"/>
              </a:spcAft>
            </a:pPr>
            <a:r>
              <a:rPr lang="en-GB" sz="2400" kern="1400" dirty="0">
                <a:solidFill>
                  <a:srgbClr val="000000"/>
                </a:solidFill>
                <a:latin typeface="Calibri" panose="020F0502020204030204" pitchFamily="34" charset="0"/>
              </a:rPr>
              <a:t> </a:t>
            </a:r>
            <a:endParaRPr lang="en-GB" sz="2400" kern="140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16293">
            <a:off x="1867460" y="445365"/>
            <a:ext cx="3662816" cy="104679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35" y="298664"/>
            <a:ext cx="1680323" cy="168260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2159" y="5517858"/>
            <a:ext cx="3818647" cy="53246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2501" y="150388"/>
            <a:ext cx="1793112" cy="11238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55431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783357" y="870751"/>
            <a:ext cx="7115682" cy="1332942"/>
            <a:chOff x="1210654" y="623324"/>
            <a:chExt cx="5105662" cy="1106883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255659">
              <a:off x="2187271" y="623324"/>
              <a:ext cx="4129045" cy="902699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0654" y="661623"/>
              <a:ext cx="1095336" cy="1068584"/>
            </a:xfrm>
            <a:prstGeom prst="rect">
              <a:avLst/>
            </a:prstGeom>
          </p:spPr>
        </p:pic>
      </p:grpSp>
      <p:sp>
        <p:nvSpPr>
          <p:cNvPr id="9" name="Rounded Rectangular Callout 8"/>
          <p:cNvSpPr/>
          <p:nvPr/>
        </p:nvSpPr>
        <p:spPr>
          <a:xfrm>
            <a:off x="4808894" y="2987195"/>
            <a:ext cx="3891516" cy="1983750"/>
          </a:xfrm>
          <a:prstGeom prst="wedgeRoundRectCallout">
            <a:avLst>
              <a:gd name="adj1" fmla="val -40150"/>
              <a:gd name="adj2" fmla="val -83781"/>
              <a:gd name="adj3" fmla="val 16667"/>
            </a:avLst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5020936" y="3121200"/>
            <a:ext cx="36794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chemeClr val="bg1"/>
                </a:solidFill>
              </a:rPr>
              <a:t>Trust is…</a:t>
            </a:r>
          </a:p>
        </p:txBody>
      </p:sp>
      <p:sp>
        <p:nvSpPr>
          <p:cNvPr id="6" name="Rectangle 5"/>
          <p:cNvSpPr/>
          <p:nvPr/>
        </p:nvSpPr>
        <p:spPr>
          <a:xfrm>
            <a:off x="1036066" y="3889596"/>
            <a:ext cx="271672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 smtClean="0">
                <a:solidFill>
                  <a:schemeClr val="bg1"/>
                </a:solidFill>
              </a:rPr>
              <a:t>Trust is…</a:t>
            </a:r>
          </a:p>
        </p:txBody>
      </p:sp>
      <p:sp>
        <p:nvSpPr>
          <p:cNvPr id="11" name="Rounded Rectangular Callout 10"/>
          <p:cNvSpPr/>
          <p:nvPr/>
        </p:nvSpPr>
        <p:spPr>
          <a:xfrm>
            <a:off x="783357" y="3568840"/>
            <a:ext cx="3235842" cy="2708148"/>
          </a:xfrm>
          <a:prstGeom prst="wedgeRoundRectCallout">
            <a:avLst>
              <a:gd name="adj1" fmla="val 34504"/>
              <a:gd name="adj2" fmla="val -88077"/>
              <a:gd name="adj3" fmla="val 16667"/>
            </a:avLst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GB" dirty="0"/>
          </a:p>
        </p:txBody>
      </p:sp>
      <p:grpSp>
        <p:nvGrpSpPr>
          <p:cNvPr id="14" name="Group 13"/>
          <p:cNvGrpSpPr/>
          <p:nvPr/>
        </p:nvGrpSpPr>
        <p:grpSpPr>
          <a:xfrm>
            <a:off x="1036066" y="3467608"/>
            <a:ext cx="7513574" cy="2207093"/>
            <a:chOff x="1036066" y="3467608"/>
            <a:chExt cx="7513574" cy="2207093"/>
          </a:xfrm>
        </p:grpSpPr>
        <p:sp>
          <p:nvSpPr>
            <p:cNvPr id="12" name="Rectangle 11"/>
            <p:cNvSpPr/>
            <p:nvPr/>
          </p:nvSpPr>
          <p:spPr>
            <a:xfrm>
              <a:off x="1036066" y="4289706"/>
              <a:ext cx="2803345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2800" dirty="0">
                  <a:solidFill>
                    <a:schemeClr val="bg1"/>
                  </a:solidFill>
                </a:rPr>
                <a:t>You can rely on someone / something.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5020936" y="3467608"/>
              <a:ext cx="3528704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2800" dirty="0">
                  <a:solidFill>
                    <a:schemeClr val="bg1"/>
                  </a:solidFill>
                </a:rPr>
                <a:t>You believe that someone or something is telling you the truth.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72330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25747">
            <a:off x="1710017" y="486140"/>
            <a:ext cx="6399848" cy="131265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823" y="608175"/>
            <a:ext cx="1095336" cy="1068584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1165749" y="2511494"/>
            <a:ext cx="6973260" cy="3293440"/>
            <a:chOff x="1524879" y="2699419"/>
            <a:chExt cx="5637192" cy="2635628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879" y="2856686"/>
              <a:ext cx="1301528" cy="1301528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16373" y="2856686"/>
              <a:ext cx="1218276" cy="1218276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46543" y="4329237"/>
              <a:ext cx="1788106" cy="1005810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53829" y="2699419"/>
              <a:ext cx="1408242" cy="1408242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24615" y="2839509"/>
              <a:ext cx="1212705" cy="1216630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24615" y="4259065"/>
              <a:ext cx="2045593" cy="10759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39125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11828" y="2141992"/>
            <a:ext cx="68922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u="sng" dirty="0" smtClean="0">
                <a:solidFill>
                  <a:schemeClr val="bg1"/>
                </a:solidFill>
              </a:rPr>
              <a:t>Task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Sort all the things you can see online into the following table based on whether you think they are trustworthy.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035" y="440857"/>
            <a:ext cx="1193476" cy="1195096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1655334" y="3333624"/>
            <a:ext cx="6010183" cy="1272226"/>
            <a:chOff x="1547489" y="2855890"/>
            <a:chExt cx="6010183" cy="1272226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1547489" y="3426782"/>
              <a:ext cx="6010183" cy="26632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3338177" y="3001630"/>
              <a:ext cx="3196" cy="1126486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5447924" y="3001630"/>
              <a:ext cx="3196" cy="1126486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1820672" y="2855890"/>
              <a:ext cx="92845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800" b="1" dirty="0" smtClean="0">
                  <a:solidFill>
                    <a:schemeClr val="bg1"/>
                  </a:solidFill>
                </a:rPr>
                <a:t>Trust</a:t>
              </a:r>
              <a:endParaRPr lang="en-GB" sz="2800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517260" y="2862048"/>
              <a:ext cx="175477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800" b="1" dirty="0" smtClean="0">
                  <a:solidFill>
                    <a:schemeClr val="bg1"/>
                  </a:solidFill>
                </a:rPr>
                <a:t>Can’t trust</a:t>
              </a:r>
              <a:endParaRPr lang="en-GB" sz="2800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773683" y="2879726"/>
              <a:ext cx="146142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800" b="1" dirty="0" smtClean="0">
                  <a:solidFill>
                    <a:schemeClr val="bg1"/>
                  </a:solidFill>
                </a:rPr>
                <a:t>Not sure</a:t>
              </a:r>
              <a:endParaRPr lang="en-GB" sz="28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6" name="Rectangle 15"/>
          <p:cNvSpPr/>
          <p:nvPr/>
        </p:nvSpPr>
        <p:spPr>
          <a:xfrm>
            <a:off x="1021773" y="4789980"/>
            <a:ext cx="7172316" cy="17045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/>
          <p:cNvSpPr txBox="1"/>
          <p:nvPr/>
        </p:nvSpPr>
        <p:spPr>
          <a:xfrm>
            <a:off x="1177468" y="5003017"/>
            <a:ext cx="988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279DDA"/>
                </a:solidFill>
              </a:rPr>
              <a:t>Images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29254">
            <a:off x="1501233" y="429984"/>
            <a:ext cx="6134470" cy="1353395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2769279" y="5608636"/>
            <a:ext cx="988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279DDA"/>
                </a:solidFill>
              </a:rPr>
              <a:t>Videos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023280" y="4857652"/>
            <a:ext cx="1392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279DDA"/>
                </a:solidFill>
              </a:rPr>
              <a:t>Comments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278143" y="5760748"/>
            <a:ext cx="10652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279DDA"/>
                </a:solidFill>
              </a:rPr>
              <a:t>Websites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719344" y="5306296"/>
            <a:ext cx="11114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279DDA"/>
                </a:solidFill>
              </a:rPr>
              <a:t>Hashtags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739349" y="4936964"/>
            <a:ext cx="988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279DDA"/>
                </a:solidFill>
              </a:rPr>
              <a:t>Blogs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803513" y="5372349"/>
            <a:ext cx="988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279DDA"/>
                </a:solidFill>
              </a:rPr>
              <a:t>News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222283" y="5997839"/>
            <a:ext cx="16506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279DDA"/>
                </a:solidFill>
              </a:rPr>
              <a:t>Search engines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071578" y="5707843"/>
            <a:ext cx="988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279DDA"/>
                </a:solidFill>
              </a:rPr>
              <a:t>Maps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339306" y="4916686"/>
            <a:ext cx="988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279DDA"/>
                </a:solidFill>
              </a:rPr>
              <a:t>Facts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967813" y="5405707"/>
            <a:ext cx="988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279DDA"/>
                </a:solidFill>
              </a:rPr>
              <a:t>Quizzes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041112" y="6149147"/>
            <a:ext cx="71529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u="sng" dirty="0" smtClean="0">
                <a:solidFill>
                  <a:srgbClr val="279DDA"/>
                </a:solidFill>
              </a:rPr>
              <a:t>Challenge - can you think of any of your own?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081361" y="5213497"/>
            <a:ext cx="1392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279DDA"/>
                </a:solidFill>
              </a:rPr>
              <a:t>Links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7552578" y="1386623"/>
            <a:ext cx="1395804" cy="1360375"/>
            <a:chOff x="7288307" y="1216227"/>
            <a:chExt cx="1395804" cy="1360375"/>
          </a:xfrm>
        </p:grpSpPr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61042" y="1216227"/>
              <a:ext cx="1015985" cy="1015985"/>
            </a:xfrm>
            <a:prstGeom prst="rect">
              <a:avLst/>
            </a:prstGeom>
          </p:spPr>
        </p:pic>
        <p:sp>
          <p:nvSpPr>
            <p:cNvPr id="33" name="TextBox 32"/>
            <p:cNvSpPr txBox="1"/>
            <p:nvPr/>
          </p:nvSpPr>
          <p:spPr>
            <a:xfrm>
              <a:off x="7288307" y="2176492"/>
              <a:ext cx="13958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 smtClean="0"/>
                <a:t>5 minutes </a:t>
              </a:r>
              <a:endParaRPr lang="en-GB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281532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43077" y="2854816"/>
            <a:ext cx="5351929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u="sng" dirty="0" smtClean="0">
                <a:solidFill>
                  <a:schemeClr val="bg1"/>
                </a:solidFill>
              </a:rPr>
              <a:t>Task – Good game?</a:t>
            </a:r>
          </a:p>
          <a:p>
            <a:r>
              <a:rPr lang="en-GB" sz="2800" dirty="0" smtClean="0">
                <a:solidFill>
                  <a:schemeClr val="bg1"/>
                </a:solidFill>
              </a:rPr>
              <a:t>You will need to rank the next 5 </a:t>
            </a:r>
            <a:r>
              <a:rPr lang="en-GB" sz="2800" dirty="0">
                <a:solidFill>
                  <a:schemeClr val="bg1"/>
                </a:solidFill>
              </a:rPr>
              <a:t>sources of information and decide which </a:t>
            </a:r>
            <a:r>
              <a:rPr lang="en-GB" sz="2800" dirty="0" smtClean="0">
                <a:solidFill>
                  <a:schemeClr val="bg1"/>
                </a:solidFill>
              </a:rPr>
              <a:t>is </a:t>
            </a:r>
            <a:r>
              <a:rPr lang="en-GB" sz="2800" dirty="0">
                <a:solidFill>
                  <a:schemeClr val="bg1"/>
                </a:solidFill>
              </a:rPr>
              <a:t>the most trustworthy. </a:t>
            </a:r>
            <a:endParaRPr lang="en-GB" sz="2800" dirty="0" smtClean="0">
              <a:solidFill>
                <a:schemeClr val="bg1"/>
              </a:solidFill>
            </a:endParaRPr>
          </a:p>
          <a:p>
            <a:r>
              <a:rPr lang="en-GB" sz="2800" dirty="0" smtClean="0">
                <a:solidFill>
                  <a:schemeClr val="bg1"/>
                </a:solidFill>
              </a:rPr>
              <a:t>- Which </a:t>
            </a:r>
            <a:r>
              <a:rPr lang="en-GB" sz="2800" dirty="0">
                <a:solidFill>
                  <a:schemeClr val="bg1"/>
                </a:solidFill>
              </a:rPr>
              <a:t>source gives the best and most accurate account </a:t>
            </a:r>
            <a:r>
              <a:rPr lang="en-GB" sz="2800" dirty="0" smtClean="0">
                <a:solidFill>
                  <a:schemeClr val="bg1"/>
                </a:solidFill>
              </a:rPr>
              <a:t>of the game? 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7471187" y="1379800"/>
            <a:ext cx="1395804" cy="1360375"/>
            <a:chOff x="7288307" y="1216227"/>
            <a:chExt cx="1395804" cy="1360375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61042" y="1216227"/>
              <a:ext cx="1015985" cy="1015985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7288307" y="2176492"/>
              <a:ext cx="13958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 smtClean="0"/>
                <a:t>10 minutes </a:t>
              </a:r>
              <a:endParaRPr lang="en-GB" sz="2000" dirty="0"/>
            </a:p>
          </p:txBody>
        </p:sp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221" y="3158157"/>
            <a:ext cx="2983800" cy="280720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93012">
            <a:off x="1496367" y="545162"/>
            <a:ext cx="6958584" cy="82037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221" y="573512"/>
            <a:ext cx="1193476" cy="1195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895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51033" y="2507684"/>
            <a:ext cx="39007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chemeClr val="bg1"/>
                </a:solidFill>
              </a:rPr>
              <a:t>Which would you trust? Why?</a:t>
            </a:r>
          </a:p>
          <a:p>
            <a:r>
              <a:rPr lang="en-GB" sz="2000" dirty="0" smtClean="0">
                <a:solidFill>
                  <a:schemeClr val="bg1"/>
                </a:solidFill>
              </a:rPr>
              <a:t>Put them in order of trustworthiness </a:t>
            </a:r>
            <a:endParaRPr lang="en-GB" sz="2000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25" y="4197525"/>
            <a:ext cx="4798547" cy="261499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25" y="74627"/>
            <a:ext cx="4998209" cy="247741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960717" y="127309"/>
            <a:ext cx="4074470" cy="2294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0717" y="127309"/>
            <a:ext cx="4074470" cy="22945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25" y="2585057"/>
            <a:ext cx="5304350" cy="157944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4807" y="3523347"/>
            <a:ext cx="3762078" cy="3289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05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69901"/>
            <a:ext cx="9152314" cy="4536433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226244" y="188538"/>
            <a:ext cx="1187778" cy="1178349"/>
            <a:chOff x="292232" y="226245"/>
            <a:chExt cx="1187778" cy="1178349"/>
          </a:xfrm>
        </p:grpSpPr>
        <p:sp>
          <p:nvSpPr>
            <p:cNvPr id="5" name="Oval 4"/>
            <p:cNvSpPr/>
            <p:nvPr/>
          </p:nvSpPr>
          <p:spPr>
            <a:xfrm>
              <a:off x="292232" y="235672"/>
              <a:ext cx="1131216" cy="116892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18476" y="226245"/>
              <a:ext cx="96153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6600" b="1" dirty="0" smtClean="0">
                  <a:solidFill>
                    <a:schemeClr val="bg1"/>
                  </a:solidFill>
                </a:rPr>
                <a:t>1</a:t>
              </a:r>
              <a:endParaRPr lang="en-GB" sz="6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847654" y="452487"/>
            <a:ext cx="43834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>
                <a:solidFill>
                  <a:schemeClr val="bg1"/>
                </a:solidFill>
              </a:rPr>
              <a:t>An unofficial blog</a:t>
            </a:r>
            <a:endParaRPr lang="en-GB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9207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9530" y="1614974"/>
            <a:ext cx="8492304" cy="47888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530" y="1614974"/>
            <a:ext cx="8492304" cy="4782426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226244" y="188538"/>
            <a:ext cx="1187778" cy="1178349"/>
            <a:chOff x="292232" y="226245"/>
            <a:chExt cx="1187778" cy="1178349"/>
          </a:xfrm>
        </p:grpSpPr>
        <p:sp>
          <p:nvSpPr>
            <p:cNvPr id="11" name="Oval 10"/>
            <p:cNvSpPr/>
            <p:nvPr/>
          </p:nvSpPr>
          <p:spPr>
            <a:xfrm>
              <a:off x="292232" y="235672"/>
              <a:ext cx="1131216" cy="116892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18476" y="226245"/>
              <a:ext cx="96153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6600" b="1" dirty="0" smtClean="0">
                  <a:solidFill>
                    <a:schemeClr val="bg1"/>
                  </a:solidFill>
                </a:rPr>
                <a:t>2</a:t>
              </a:r>
              <a:endParaRPr lang="en-GB" sz="6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640266" y="428483"/>
            <a:ext cx="43834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>
                <a:solidFill>
                  <a:schemeClr val="bg1"/>
                </a:solidFill>
              </a:rPr>
              <a:t>An online advert</a:t>
            </a:r>
            <a:endParaRPr lang="en-GB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6296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8973</TotalTime>
  <Words>457</Words>
  <Application>Microsoft Office PowerPoint</Application>
  <PresentationFormat>On-screen Show (4:3)</PresentationFormat>
  <Paragraphs>98</Paragraphs>
  <Slides>21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Arial</vt:lpstr>
      <vt:lpstr>Arial Black</vt:lpstr>
      <vt:lpstr>Calibri</vt:lpstr>
      <vt:lpstr>Calibri Light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Kate Edwards</dc:creator>
  <cp:lastModifiedBy>Kate Edwards</cp:lastModifiedBy>
  <cp:revision>54</cp:revision>
  <dcterms:created xsi:type="dcterms:W3CDTF">2016-03-17T14:51:52Z</dcterms:created>
  <dcterms:modified xsi:type="dcterms:W3CDTF">2017-09-14T15:49:08Z</dcterms:modified>
</cp:coreProperties>
</file>