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80" r:id="rId4"/>
    <p:sldId id="283" r:id="rId5"/>
    <p:sldId id="285" r:id="rId6"/>
    <p:sldId id="273" r:id="rId7"/>
    <p:sldId id="260" r:id="rId8"/>
    <p:sldId id="266" r:id="rId9"/>
    <p:sldId id="261" r:id="rId10"/>
    <p:sldId id="262" r:id="rId11"/>
    <p:sldId id="277" r:id="rId12"/>
    <p:sldId id="278" r:id="rId13"/>
    <p:sldId id="286" r:id="rId14"/>
    <p:sldId id="284" r:id="rId15"/>
    <p:sldId id="287" r:id="rId16"/>
    <p:sldId id="282" r:id="rId17"/>
    <p:sldId id="270" r:id="rId18"/>
    <p:sldId id="269" r:id="rId19"/>
    <p:sldId id="271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85482" autoAdjust="0"/>
  </p:normalViewPr>
  <p:slideViewPr>
    <p:cSldViewPr snapToGrid="0">
      <p:cViewPr varScale="1">
        <p:scale>
          <a:sx n="60" d="100"/>
          <a:sy n="60" d="100"/>
        </p:scale>
        <p:origin x="14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F66CD-F33A-4F8F-8CBD-70A5F0A5950A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95030-3AF3-4022-909C-485CAF294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835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95030-3AF3-4022-909C-485CAF29400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46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find out more about any of these apps then visit;</a:t>
            </a:r>
          </a:p>
          <a:p>
            <a:r>
              <a:rPr lang="en-GB" dirty="0" smtClean="0"/>
              <a:t>www.commonsensemedia.org</a:t>
            </a:r>
            <a:r>
              <a:rPr lang="en-GB" baseline="0" dirty="0" smtClean="0"/>
              <a:t> </a:t>
            </a:r>
          </a:p>
          <a:p>
            <a:r>
              <a:rPr lang="en-GB" dirty="0" smtClean="0"/>
              <a:t>www.net-aware.org.uk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95030-3AF3-4022-909C-485CAF2940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39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F237-DDB2-4B9F-9AB2-284F18B5B747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30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A4BC-5993-42C4-A231-6783A9A9EF7A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92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B9373-DB29-4BBC-9F0C-71D12EE20452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12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547D-A892-41A4-A1C4-FBB682985EBA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02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4201-4DE2-44F8-850E-77F0252D79A1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179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8E4E-BB4B-4724-BE1C-BD004B6EB6BC}" type="datetime1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4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63BB-0699-4D56-9CA7-94B743E4F829}" type="datetime1">
              <a:rPr lang="en-GB" smtClean="0"/>
              <a:t>14/09/2017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782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467F-B12F-4C53-9321-6212790E7BAA}" type="datetime1">
              <a:rPr lang="en-GB" smtClean="0"/>
              <a:t>14/09/2017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53515-F8B1-4E7D-8EF8-3326854C49E5}" type="datetime1">
              <a:rPr lang="en-GB" smtClean="0"/>
              <a:t>14/09/2017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99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C4E3F-459A-42C7-9BE4-741981E822A2}" type="datetime1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05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D604-080B-4DD9-8688-070B7A45B052}" type="datetime1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98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9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894E-3E02-4898-9A68-6BDE8D20A079}" type="datetime1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CE1C-4E70-4734-9F3B-0E37D8754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51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21155376">
            <a:off x="2689960" y="555220"/>
            <a:ext cx="4034530" cy="939608"/>
            <a:chOff x="746410" y="804783"/>
            <a:chExt cx="7434988" cy="1861962"/>
          </a:xfrm>
        </p:grpSpPr>
        <p:sp>
          <p:nvSpPr>
            <p:cNvPr id="8" name="Rectangle 7"/>
            <p:cNvSpPr/>
            <p:nvPr/>
          </p:nvSpPr>
          <p:spPr>
            <a:xfrm>
              <a:off x="852736" y="905793"/>
              <a:ext cx="7328662" cy="1760952"/>
            </a:xfrm>
            <a:prstGeom prst="rect">
              <a:avLst/>
            </a:prstGeom>
            <a:solidFill>
              <a:schemeClr val="dk1">
                <a:alpha val="43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7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10" y="804783"/>
              <a:ext cx="7328662" cy="1760952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9925">
            <a:off x="1719927" y="816014"/>
            <a:ext cx="1093605" cy="9864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33" y="1776371"/>
            <a:ext cx="7237993" cy="42664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97906" y="2719633"/>
            <a:ext cx="30399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Lesson </a:t>
            </a:r>
            <a:r>
              <a:rPr lang="en-GB" sz="3600" dirty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en-GB" sz="3600" dirty="0">
                <a:solidFill>
                  <a:schemeClr val="bg1"/>
                </a:solidFill>
              </a:rPr>
              <a:t>Online </a:t>
            </a:r>
            <a:r>
              <a:rPr lang="en-GB" sz="3600" dirty="0" smtClean="0">
                <a:solidFill>
                  <a:schemeClr val="bg1"/>
                </a:solidFill>
              </a:rPr>
              <a:t>contact</a:t>
            </a:r>
          </a:p>
          <a:p>
            <a:pPr algn="ctr"/>
            <a:r>
              <a:rPr lang="en-GB" sz="2200" dirty="0">
                <a:solidFill>
                  <a:schemeClr val="bg1"/>
                </a:solidFill>
              </a:rPr>
              <a:t>Upper Key Stage 2 </a:t>
            </a:r>
            <a:endParaRPr lang="en-GB" sz="2200" dirty="0" smtClean="0">
              <a:solidFill>
                <a:schemeClr val="bg1"/>
              </a:solidFill>
            </a:endParaRPr>
          </a:p>
          <a:p>
            <a:pPr algn="ctr"/>
            <a:r>
              <a:rPr lang="en-GB" sz="2200" dirty="0" smtClean="0">
                <a:solidFill>
                  <a:schemeClr val="bg1"/>
                </a:solidFill>
              </a:rPr>
              <a:t>(</a:t>
            </a:r>
            <a:r>
              <a:rPr lang="en-GB" sz="2200" dirty="0">
                <a:solidFill>
                  <a:schemeClr val="bg1"/>
                </a:solidFill>
              </a:rPr>
              <a:t>9-11 year olds)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038" y="6118695"/>
            <a:ext cx="5550582" cy="61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ular Callout 2"/>
          <p:cNvSpPr/>
          <p:nvPr/>
        </p:nvSpPr>
        <p:spPr>
          <a:xfrm>
            <a:off x="1131216" y="1171651"/>
            <a:ext cx="6617617" cy="3089263"/>
          </a:xfrm>
          <a:prstGeom prst="wedgeRectCallout">
            <a:avLst>
              <a:gd name="adj1" fmla="val -38851"/>
              <a:gd name="adj2" fmla="val 1067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319727" y="1466365"/>
            <a:ext cx="6240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Can you spot the motives in the messages you just sorted?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40" y="3195873"/>
            <a:ext cx="4022004" cy="28744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69" y="1000072"/>
            <a:ext cx="4086694" cy="25854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5" y="442810"/>
            <a:ext cx="4405872" cy="2342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07" y="3893378"/>
            <a:ext cx="4203677" cy="257533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67407" y="2108639"/>
            <a:ext cx="2975151" cy="964230"/>
            <a:chOff x="367407" y="2108639"/>
            <a:chExt cx="2975151" cy="964230"/>
          </a:xfrm>
        </p:grpSpPr>
        <p:sp>
          <p:nvSpPr>
            <p:cNvPr id="10" name="Rectangle 9"/>
            <p:cNvSpPr/>
            <p:nvPr/>
          </p:nvSpPr>
          <p:spPr>
            <a:xfrm rot="21412771">
              <a:off x="367407" y="2108639"/>
              <a:ext cx="2647908" cy="9642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 rot="21412771">
              <a:off x="490123" y="2166348"/>
              <a:ext cx="28524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make people visit their site?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4476" y="278119"/>
            <a:ext cx="3860242" cy="1021882"/>
            <a:chOff x="5004476" y="278119"/>
            <a:chExt cx="3860242" cy="1021882"/>
          </a:xfrm>
        </p:grpSpPr>
        <p:sp>
          <p:nvSpPr>
            <p:cNvPr id="13" name="Rectangle 12"/>
            <p:cNvSpPr/>
            <p:nvPr/>
          </p:nvSpPr>
          <p:spPr>
            <a:xfrm rot="21412771">
              <a:off x="5004476" y="278119"/>
              <a:ext cx="3860242" cy="10218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 rot="21412771">
              <a:off x="5127256" y="371793"/>
              <a:ext cx="36271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help you join a special group for your friends?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937905" y="3211819"/>
            <a:ext cx="2975416" cy="964230"/>
            <a:chOff x="1937905" y="3211819"/>
            <a:chExt cx="2975416" cy="964230"/>
          </a:xfrm>
        </p:grpSpPr>
        <p:sp>
          <p:nvSpPr>
            <p:cNvPr id="16" name="Rectangle 15"/>
            <p:cNvSpPr/>
            <p:nvPr/>
          </p:nvSpPr>
          <p:spPr>
            <a:xfrm rot="290870">
              <a:off x="1937905" y="3211819"/>
              <a:ext cx="2796050" cy="9642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 rot="290870">
              <a:off x="2060886" y="3324823"/>
              <a:ext cx="2852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access your personal information?</a:t>
              </a:r>
              <a:endPara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48345" y="5822414"/>
            <a:ext cx="2975151" cy="964230"/>
            <a:chOff x="6148345" y="5822414"/>
            <a:chExt cx="2975151" cy="964230"/>
          </a:xfrm>
        </p:grpSpPr>
        <p:sp>
          <p:nvSpPr>
            <p:cNvPr id="19" name="Rectangle 18"/>
            <p:cNvSpPr/>
            <p:nvPr/>
          </p:nvSpPr>
          <p:spPr>
            <a:xfrm rot="21412771">
              <a:off x="6148345" y="5822414"/>
              <a:ext cx="2647908" cy="9642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 rot="21412771">
              <a:off x="6271061" y="5880123"/>
              <a:ext cx="28524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recommend?</a:t>
              </a:r>
            </a:p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advertise?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50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313" y="242160"/>
            <a:ext cx="3858210" cy="2062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10" y="2011571"/>
            <a:ext cx="2122129" cy="28261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24" y="2856321"/>
            <a:ext cx="4049278" cy="36755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908" y="4925085"/>
            <a:ext cx="3957704" cy="183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9" y="306924"/>
            <a:ext cx="4089793" cy="208319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853122" y="1451448"/>
            <a:ext cx="2907327" cy="964230"/>
            <a:chOff x="1308026" y="1689390"/>
            <a:chExt cx="2907327" cy="964230"/>
          </a:xfrm>
        </p:grpSpPr>
        <p:sp>
          <p:nvSpPr>
            <p:cNvPr id="9" name="Rectangle 8"/>
            <p:cNvSpPr/>
            <p:nvPr/>
          </p:nvSpPr>
          <p:spPr>
            <a:xfrm rot="21412771">
              <a:off x="1308026" y="1689390"/>
              <a:ext cx="2812150" cy="9642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 rot="21412771">
              <a:off x="1430915" y="1753419"/>
              <a:ext cx="27844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make sure she gets a present?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946418" y="2020299"/>
            <a:ext cx="2023501" cy="1298556"/>
            <a:chOff x="6957854" y="2080167"/>
            <a:chExt cx="2023501" cy="1298556"/>
          </a:xfrm>
        </p:grpSpPr>
        <p:sp>
          <p:nvSpPr>
            <p:cNvPr id="13" name="Rectangle 12"/>
            <p:cNvSpPr/>
            <p:nvPr/>
          </p:nvSpPr>
          <p:spPr>
            <a:xfrm rot="21412771">
              <a:off x="6957854" y="2080167"/>
              <a:ext cx="2023501" cy="12985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 rot="21412771">
              <a:off x="7080727" y="2129239"/>
              <a:ext cx="178758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trick you into visiting a website?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0102" y="4035671"/>
            <a:ext cx="2905652" cy="1284765"/>
            <a:chOff x="169086" y="4166137"/>
            <a:chExt cx="2905652" cy="1284765"/>
          </a:xfrm>
        </p:grpSpPr>
        <p:sp>
          <p:nvSpPr>
            <p:cNvPr id="16" name="Rectangle 15"/>
            <p:cNvSpPr/>
            <p:nvPr/>
          </p:nvSpPr>
          <p:spPr>
            <a:xfrm rot="21412771">
              <a:off x="169086" y="4166137"/>
              <a:ext cx="2623807" cy="12847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 rot="21412771">
              <a:off x="290300" y="4172462"/>
              <a:ext cx="278443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trick you into giving away your password?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96514" y="3496558"/>
            <a:ext cx="1916058" cy="1068341"/>
            <a:chOff x="6396514" y="3496558"/>
            <a:chExt cx="1916058" cy="1068341"/>
          </a:xfrm>
        </p:grpSpPr>
        <p:sp>
          <p:nvSpPr>
            <p:cNvPr id="19" name="Rectangle 18"/>
            <p:cNvSpPr/>
            <p:nvPr/>
          </p:nvSpPr>
          <p:spPr>
            <a:xfrm rot="21412771">
              <a:off x="6396514" y="3496558"/>
              <a:ext cx="1847243" cy="10683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 rot="21412771">
              <a:off x="6524989" y="3607134"/>
              <a:ext cx="17875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make a new friend?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22264" y="4925085"/>
            <a:ext cx="1969805" cy="569474"/>
            <a:chOff x="4387873" y="4996149"/>
            <a:chExt cx="1969805" cy="569474"/>
          </a:xfrm>
        </p:grpSpPr>
        <p:sp>
          <p:nvSpPr>
            <p:cNvPr id="22" name="Rectangle 21"/>
            <p:cNvSpPr/>
            <p:nvPr/>
          </p:nvSpPr>
          <p:spPr>
            <a:xfrm rot="21412771">
              <a:off x="4387873" y="4996149"/>
              <a:ext cx="1969598" cy="5694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 rot="21412771">
              <a:off x="4415233" y="5053492"/>
              <a:ext cx="19424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help you?</a:t>
              </a:r>
              <a:endPara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41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21447804">
            <a:off x="1499800" y="531338"/>
            <a:ext cx="6368344" cy="707886"/>
            <a:chOff x="1611985" y="651964"/>
            <a:chExt cx="6368344" cy="707886"/>
          </a:xfrm>
        </p:grpSpPr>
        <p:sp>
          <p:nvSpPr>
            <p:cNvPr id="4" name="Rectangle 3"/>
            <p:cNvSpPr/>
            <p:nvPr/>
          </p:nvSpPr>
          <p:spPr>
            <a:xfrm>
              <a:off x="1611985" y="651964"/>
              <a:ext cx="6368344" cy="7078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668281" y="651964"/>
              <a:ext cx="625575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4000" dirty="0">
                  <a:solidFill>
                    <a:schemeClr val="bg1"/>
                  </a:solidFill>
                </a:rPr>
                <a:t>What are we looking out for?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27639" y="2658297"/>
            <a:ext cx="23778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How do know that a </a:t>
            </a:r>
            <a:r>
              <a:rPr lang="en-GB" sz="2800" b="1" dirty="0" smtClean="0"/>
              <a:t>message</a:t>
            </a:r>
            <a:r>
              <a:rPr lang="en-GB" sz="2800" dirty="0" smtClean="0"/>
              <a:t> is </a:t>
            </a:r>
            <a:r>
              <a:rPr lang="en-GB" sz="2800" b="1" dirty="0" smtClean="0"/>
              <a:t>trustworthy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20" y="405477"/>
            <a:ext cx="1193476" cy="119509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7471187" y="1201184"/>
            <a:ext cx="1395804" cy="1360375"/>
            <a:chOff x="7288307" y="1216227"/>
            <a:chExt cx="1395804" cy="136037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10 minutes </a:t>
              </a:r>
              <a:endParaRPr lang="en-GB" sz="20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16572" y="2692352"/>
            <a:ext cx="55068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– What are we looking out for?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Write a checklist of things you would look out for to judge if a message is trustworthy.</a:t>
            </a:r>
            <a:endParaRPr lang="en-GB" sz="2800" b="1" u="sng" dirty="0" smtClean="0">
              <a:solidFill>
                <a:schemeClr val="bg1"/>
              </a:solidFill>
            </a:endParaRPr>
          </a:p>
          <a:p>
            <a:endParaRPr lang="en-GB" sz="2800" dirty="0" smtClean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720564" y="4512596"/>
            <a:ext cx="1233998" cy="1873452"/>
            <a:chOff x="3738319" y="4564325"/>
            <a:chExt cx="1233998" cy="1873452"/>
          </a:xfrm>
        </p:grpSpPr>
        <p:grpSp>
          <p:nvGrpSpPr>
            <p:cNvPr id="23" name="Group 22"/>
            <p:cNvGrpSpPr/>
            <p:nvPr/>
          </p:nvGrpSpPr>
          <p:grpSpPr>
            <a:xfrm>
              <a:off x="3738319" y="4564325"/>
              <a:ext cx="1233998" cy="1831896"/>
              <a:chOff x="568169" y="3776957"/>
              <a:chExt cx="1233998" cy="183189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68171" y="3877655"/>
                <a:ext cx="302299" cy="286219"/>
              </a:xfrm>
              <a:prstGeom prst="rect">
                <a:avLst/>
              </a:prstGeom>
              <a:noFill/>
              <a:ln w="603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793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50735" y="3776957"/>
                <a:ext cx="665001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…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50734" y="4491449"/>
                <a:ext cx="851433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…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50733" y="5208743"/>
                <a:ext cx="727147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…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68170" y="4561232"/>
                <a:ext cx="302299" cy="286219"/>
              </a:xfrm>
              <a:prstGeom prst="rect">
                <a:avLst/>
              </a:prstGeom>
              <a:noFill/>
              <a:ln w="603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793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68169" y="5322634"/>
                <a:ext cx="302299" cy="286219"/>
              </a:xfrm>
              <a:prstGeom prst="rect">
                <a:avLst/>
              </a:prstGeom>
              <a:noFill/>
              <a:ln w="603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793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738319" y="4615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38319" y="530200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38319" y="606844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3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Oval Callout 31"/>
          <p:cNvSpPr/>
          <p:nvPr/>
        </p:nvSpPr>
        <p:spPr>
          <a:xfrm>
            <a:off x="118581" y="2378022"/>
            <a:ext cx="2995995" cy="2376433"/>
          </a:xfrm>
          <a:prstGeom prst="wedgeEllipseCallout">
            <a:avLst>
              <a:gd name="adj1" fmla="val 41291"/>
              <a:gd name="adj2" fmla="val 61560"/>
            </a:avLst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4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005637" y="1407107"/>
            <a:ext cx="7196958" cy="4765020"/>
            <a:chOff x="1005637" y="1036690"/>
            <a:chExt cx="7196958" cy="4765020"/>
          </a:xfrm>
        </p:grpSpPr>
        <p:sp>
          <p:nvSpPr>
            <p:cNvPr id="6" name="Oval 5"/>
            <p:cNvSpPr/>
            <p:nvPr/>
          </p:nvSpPr>
          <p:spPr>
            <a:xfrm>
              <a:off x="1005637" y="1650124"/>
              <a:ext cx="4797972" cy="415158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96695" y="1036690"/>
              <a:ext cx="13801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/>
                <a:t>Private</a:t>
              </a:r>
              <a:endParaRPr lang="en-GB" sz="32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04433" y="1079242"/>
              <a:ext cx="12153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/>
                <a:t>Public</a:t>
              </a:r>
              <a:endParaRPr lang="en-GB" sz="3200" b="1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404623" y="1650124"/>
              <a:ext cx="4797972" cy="415158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21736" y="4573669"/>
              <a:ext cx="11282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Share</a:t>
              </a:r>
              <a:endParaRPr lang="en-GB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04433" y="2088038"/>
              <a:ext cx="18560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Comment</a:t>
              </a:r>
              <a:endParaRPr lang="en-GB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50160" y="4327448"/>
              <a:ext cx="164441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/>
                <a:t>Direct message</a:t>
              </a:r>
              <a:endParaRPr lang="en-GB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15432" y="4792914"/>
              <a:ext cx="12722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Forum</a:t>
              </a:r>
              <a:endParaRPr lang="en-GB" sz="3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04846" y="1913389"/>
              <a:ext cx="15821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Whisper</a:t>
              </a:r>
              <a:endParaRPr lang="en-GB" sz="3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00279" y="3153871"/>
              <a:ext cx="2171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Anonymous</a:t>
              </a:r>
              <a:endParaRPr lang="en-GB" sz="3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54073" y="2605537"/>
              <a:ext cx="1901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Voice chat</a:t>
              </a:r>
              <a:endParaRPr lang="en-GB" sz="3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26442" y="3784118"/>
              <a:ext cx="20433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Group chat</a:t>
              </a:r>
              <a:endParaRPr lang="en-GB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34645" y="3532012"/>
              <a:ext cx="15578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Headset</a:t>
              </a:r>
              <a:endParaRPr lang="en-GB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24514" y="3872026"/>
              <a:ext cx="11480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Video</a:t>
              </a:r>
              <a:endParaRPr lang="en-GB" sz="3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03799" y="2456488"/>
              <a:ext cx="13414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Instant</a:t>
              </a:r>
              <a:endParaRPr lang="en-GB" sz="3200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2" y="287277"/>
            <a:ext cx="1067109" cy="10685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6765">
            <a:off x="1154547" y="232018"/>
            <a:ext cx="6333620" cy="103449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576" y="5962924"/>
            <a:ext cx="5290027" cy="59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5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665" y="2812015"/>
            <a:ext cx="931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Private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3543" y="2812015"/>
            <a:ext cx="829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Public</a:t>
            </a:r>
            <a:endParaRPr lang="en-GB" sz="3200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36" y="517150"/>
            <a:ext cx="1067109" cy="1068557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460677" y="1201184"/>
            <a:ext cx="1395804" cy="1360375"/>
            <a:chOff x="7288307" y="1216227"/>
            <a:chExt cx="1395804" cy="136037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5 minutes </a:t>
              </a:r>
              <a:endParaRPr lang="en-GB" sz="20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89538" y="3047146"/>
            <a:ext cx="488149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– Public vs private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Sort the reasons for messaging into </a:t>
            </a:r>
            <a:r>
              <a:rPr lang="en-GB" sz="2400" dirty="0" smtClean="0">
                <a:solidFill>
                  <a:schemeClr val="bg1"/>
                </a:solidFill>
              </a:rPr>
              <a:t>public or private and </a:t>
            </a:r>
            <a:r>
              <a:rPr lang="en-GB" sz="2400" dirty="0" smtClean="0">
                <a:solidFill>
                  <a:schemeClr val="bg1"/>
                </a:solidFill>
              </a:rPr>
              <a:t>consider why someone might choose that way of messaging.</a:t>
            </a:r>
            <a:endParaRPr lang="en-GB" sz="2800" b="1" u="sng" dirty="0" smtClean="0">
              <a:solidFill>
                <a:schemeClr val="bg1"/>
              </a:solidFill>
            </a:endParaRPr>
          </a:p>
          <a:p>
            <a:endParaRPr lang="en-GB" sz="2800" dirty="0" smtClean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8485">
            <a:off x="1461923" y="532840"/>
            <a:ext cx="5108028" cy="75663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23665" y="3212125"/>
            <a:ext cx="931986" cy="197656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092087" y="3212124"/>
            <a:ext cx="931986" cy="197656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9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7813">
            <a:off x="4997860" y="3080208"/>
            <a:ext cx="3985181" cy="39851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197417">
            <a:off x="6249972" y="3923064"/>
            <a:ext cx="2224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latin typeface="Arial Black" panose="020B0A04020102020204" pitchFamily="34" charset="0"/>
              </a:rPr>
              <a:t>HELP</a:t>
            </a:r>
            <a:endParaRPr lang="en-GB" sz="5400" dirty="0"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917" y="2601626"/>
            <a:ext cx="4443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Does this </a:t>
            </a:r>
            <a:r>
              <a:rPr lang="en-GB" sz="4000" dirty="0">
                <a:solidFill>
                  <a:schemeClr val="bg1"/>
                </a:solidFill>
              </a:rPr>
              <a:t>mean </a:t>
            </a:r>
            <a:r>
              <a:rPr lang="en-GB" sz="4000" dirty="0" smtClean="0">
                <a:solidFill>
                  <a:schemeClr val="bg1"/>
                </a:solidFill>
              </a:rPr>
              <a:t>everyone has a bad motive online?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71612" y="1989056"/>
            <a:ext cx="4826524" cy="2970708"/>
          </a:xfrm>
          <a:prstGeom prst="wedgeEllipseCallout">
            <a:avLst>
              <a:gd name="adj1" fmla="val 41291"/>
              <a:gd name="adj2" fmla="val 61560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9480">
            <a:off x="1551999" y="605850"/>
            <a:ext cx="3959258" cy="701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12" y="698790"/>
            <a:ext cx="1039621" cy="10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9776" y="137992"/>
            <a:ext cx="66559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is for Tell</a:t>
            </a:r>
            <a:endParaRPr lang="en-GB" sz="9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541" y="1915041"/>
            <a:ext cx="51258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uncomfortable or worried about anything you should </a:t>
            </a:r>
            <a:r>
              <a:rPr lang="en-GB" sz="4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TELL</a:t>
            </a:r>
            <a:r>
              <a:rPr lang="en-GB" sz="4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someone!</a:t>
            </a:r>
            <a:endParaRPr lang="en-GB" sz="4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958" y="2545236"/>
            <a:ext cx="3011657" cy="415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9064" y="379933"/>
            <a:ext cx="6244062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</a:rPr>
              <a:t>Who could you tell?</a:t>
            </a:r>
            <a:endParaRPr lang="en-GB" sz="48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42" y="137269"/>
            <a:ext cx="1314427" cy="13163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8011" y="1649896"/>
            <a:ext cx="3662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Someone at home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3" y="1511268"/>
            <a:ext cx="922337" cy="9235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1080" y="2208756"/>
            <a:ext cx="1748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Teacher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670" y="2070752"/>
            <a:ext cx="922337" cy="922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8011" y="2993089"/>
            <a:ext cx="3662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Grandparents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3" y="2855086"/>
            <a:ext cx="922337" cy="9223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47661" y="3777424"/>
            <a:ext cx="385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Report to a website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295" y="3639420"/>
            <a:ext cx="921087" cy="922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58011" y="4484581"/>
            <a:ext cx="3662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Auntie or Uncle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98" y="4346578"/>
            <a:ext cx="921087" cy="92233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53948" y="5180818"/>
            <a:ext cx="3245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Friend’s parents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295" y="5042814"/>
            <a:ext cx="921087" cy="9223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58010" y="5827149"/>
            <a:ext cx="4189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Older brother/sister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98" y="5689146"/>
            <a:ext cx="921087" cy="92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8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53" y="217070"/>
            <a:ext cx="7364924" cy="56605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5812" y="5961307"/>
            <a:ext cx="6749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www.kidsmart.org.uk</a:t>
            </a:r>
            <a:endParaRPr lang="en-GB" sz="44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4414" y="6023728"/>
            <a:ext cx="2121030" cy="704429"/>
            <a:chOff x="6476214" y="103695"/>
            <a:chExt cx="2582945" cy="857839"/>
          </a:xfrm>
        </p:grpSpPr>
        <p:sp>
          <p:nvSpPr>
            <p:cNvPr id="6" name="Rectangle 5"/>
            <p:cNvSpPr/>
            <p:nvPr/>
          </p:nvSpPr>
          <p:spPr>
            <a:xfrm>
              <a:off x="6476214" y="103695"/>
              <a:ext cx="2582945" cy="8578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1628" y="187924"/>
              <a:ext cx="2432115" cy="689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25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4547" y="2116002"/>
            <a:ext cx="7836195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 recognise that is it my own choice to accept something online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2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 recognise ways that people may seek to persuade me online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2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know what to do if I am worried about something online  </a:t>
            </a:r>
            <a:endParaRPr lang="en-GB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9655" y="411755"/>
            <a:ext cx="5467547" cy="9659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003932" y="479246"/>
            <a:ext cx="5085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bg1"/>
                </a:solidFill>
              </a:rPr>
              <a:t>Learning objectives </a:t>
            </a:r>
            <a:endParaRPr lang="en-GB" sz="48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5" y="2207337"/>
            <a:ext cx="713173" cy="6400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74" y="3571058"/>
            <a:ext cx="713173" cy="6400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5" y="5036801"/>
            <a:ext cx="713173" cy="64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9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962" y="4681619"/>
            <a:ext cx="5550582" cy="614662"/>
          </a:xfrm>
          <a:prstGeom prst="rect">
            <a:avLst/>
          </a:prstGeom>
        </p:spPr>
      </p:pic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1382739" y="6212663"/>
            <a:ext cx="6302375" cy="539750"/>
            <a:chOff x="107203565" y="114830941"/>
            <a:chExt cx="6303010" cy="538480"/>
          </a:xfrm>
        </p:grpSpPr>
        <p:pic>
          <p:nvPicPr>
            <p:cNvPr id="10" name="Picture 2" descr="Creative commons licenc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03565" y="114830941"/>
              <a:ext cx="1351915" cy="473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108629775" y="114890043"/>
              <a:ext cx="4876800" cy="479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Trust Me</a:t>
              </a:r>
              <a: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 by </a:t>
              </a: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Childnet International </a:t>
              </a:r>
              <a: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is licensed under a</a:t>
              </a:r>
              <a:b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</a:br>
              <a:r>
                <a:rPr kumimoji="0" lang="en-GB" altLang="en-US" sz="1000" b="0" i="0" u="sng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Creative Commons Attribution-NonCommercial-ShareAlike 4.0 International License.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70186" y="1981267"/>
            <a:ext cx="7432499" cy="3021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4400" b="1" u="sng" kern="1400" dirty="0">
                <a:solidFill>
                  <a:schemeClr val="bg1"/>
                </a:solidFill>
                <a:latin typeface="Arial" panose="020B0604020202020204" pitchFamily="34" charset="0"/>
              </a:rPr>
              <a:t>Available from:</a:t>
            </a:r>
            <a:endParaRPr lang="en-GB" sz="5400" kern="1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4400" b="1" kern="1400" dirty="0">
                <a:solidFill>
                  <a:srgbClr val="FF6600"/>
                </a:solidFill>
                <a:latin typeface="Arial" panose="020B0604020202020204" pitchFamily="34" charset="0"/>
              </a:rPr>
              <a:t>www.childnet.com/trustme</a:t>
            </a:r>
            <a:endParaRPr lang="en-GB" sz="5400" kern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4400" b="1" kern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trustme.lgfl.net</a:t>
            </a:r>
            <a:endParaRPr lang="en-GB" sz="5400" kern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24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GB" sz="24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6293">
            <a:off x="1867460" y="445365"/>
            <a:ext cx="3662816" cy="10467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35" y="298664"/>
            <a:ext cx="1680323" cy="16826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159" y="5517858"/>
            <a:ext cx="3818647" cy="5324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01" y="150388"/>
            <a:ext cx="1793112" cy="1123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028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2" y="716537"/>
            <a:ext cx="908065" cy="8420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9518">
            <a:off x="1229660" y="719507"/>
            <a:ext cx="7304567" cy="5596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98" y="2797239"/>
            <a:ext cx="1377648" cy="13254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700" y="2818549"/>
            <a:ext cx="1304152" cy="12547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109" y="4212818"/>
            <a:ext cx="1640143" cy="16401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886" y="2609532"/>
            <a:ext cx="1616087" cy="16160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397" y="4331728"/>
            <a:ext cx="1270325" cy="12703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51" y="2841686"/>
            <a:ext cx="1823001" cy="129290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98" y="4266255"/>
            <a:ext cx="1424334" cy="142433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368" y="4387043"/>
            <a:ext cx="1206817" cy="1206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257812" y="2301798"/>
            <a:ext cx="2438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Messaging apps?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730" y="2301798"/>
            <a:ext cx="192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In game chat?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49293" y="2301797"/>
            <a:ext cx="2787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Through video apps?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3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70" y="293293"/>
            <a:ext cx="1039621" cy="1041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3829">
            <a:off x="1800147" y="302981"/>
            <a:ext cx="5522364" cy="135297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024011" y="2348703"/>
            <a:ext cx="7533032" cy="4509297"/>
            <a:chOff x="1024011" y="2348703"/>
            <a:chExt cx="7533032" cy="4509297"/>
          </a:xfrm>
        </p:grpSpPr>
        <p:sp>
          <p:nvSpPr>
            <p:cNvPr id="3" name="Rectangular Callout 2"/>
            <p:cNvSpPr/>
            <p:nvPr/>
          </p:nvSpPr>
          <p:spPr>
            <a:xfrm>
              <a:off x="6228316" y="2624128"/>
              <a:ext cx="2253530" cy="931825"/>
            </a:xfrm>
            <a:prstGeom prst="wedgeRectCallout">
              <a:avLst>
                <a:gd name="adj1" fmla="val -57549"/>
                <a:gd name="adj2" fmla="val 1303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4765" y="2805777"/>
              <a:ext cx="2413550" cy="4052223"/>
            </a:xfrm>
            <a:prstGeom prst="rect">
              <a:avLst/>
            </a:prstGeom>
          </p:spPr>
        </p:pic>
        <p:sp>
          <p:nvSpPr>
            <p:cNvPr id="7" name="Rectangular Callout 6"/>
            <p:cNvSpPr/>
            <p:nvPr/>
          </p:nvSpPr>
          <p:spPr>
            <a:xfrm>
              <a:off x="1024011" y="2348703"/>
              <a:ext cx="2391851" cy="1207250"/>
            </a:xfrm>
            <a:prstGeom prst="wedgeRectCallout">
              <a:avLst>
                <a:gd name="adj1" fmla="val 69289"/>
                <a:gd name="adj2" fmla="val 9846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ular Callout 7"/>
            <p:cNvSpPr/>
            <p:nvPr/>
          </p:nvSpPr>
          <p:spPr>
            <a:xfrm>
              <a:off x="1209505" y="5498707"/>
              <a:ext cx="2316383" cy="830997"/>
            </a:xfrm>
            <a:prstGeom prst="wedgeRectCallout">
              <a:avLst>
                <a:gd name="adj1" fmla="val 73885"/>
                <a:gd name="adj2" fmla="val -12568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81589" y="2348703"/>
              <a:ext cx="267559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u="sng" dirty="0">
                  <a:solidFill>
                    <a:schemeClr val="bg1"/>
                  </a:solidFill>
                </a:rPr>
                <a:t>Why</a:t>
              </a:r>
              <a:r>
                <a:rPr lang="en-GB" sz="2400" dirty="0">
                  <a:solidFill>
                    <a:schemeClr val="bg1"/>
                  </a:solidFill>
                </a:rPr>
                <a:t> </a:t>
              </a:r>
              <a:r>
                <a:rPr lang="en-GB" sz="2400" dirty="0" smtClean="0">
                  <a:solidFill>
                    <a:schemeClr val="bg1"/>
                  </a:solidFill>
                </a:rPr>
                <a:t>might someone </a:t>
              </a:r>
              <a:r>
                <a:rPr lang="en-GB" sz="2400" dirty="0">
                  <a:solidFill>
                    <a:schemeClr val="bg1"/>
                  </a:solidFill>
                </a:rPr>
                <a:t>contact </a:t>
              </a:r>
              <a:r>
                <a:rPr lang="en-GB" sz="2400" dirty="0" smtClean="0">
                  <a:solidFill>
                    <a:schemeClr val="bg1"/>
                  </a:solidFill>
                </a:rPr>
                <a:t>you?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09506" y="5498707"/>
              <a:ext cx="231984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What might they </a:t>
              </a:r>
              <a:r>
                <a:rPr lang="en-GB" sz="2400" b="1" u="sng" dirty="0" smtClean="0">
                  <a:solidFill>
                    <a:schemeClr val="bg1"/>
                  </a:solidFill>
                </a:rPr>
                <a:t>send</a:t>
              </a:r>
              <a:r>
                <a:rPr lang="en-GB" sz="2400" dirty="0" smtClean="0">
                  <a:solidFill>
                    <a:schemeClr val="bg1"/>
                  </a:solidFill>
                </a:rPr>
                <a:t> you?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237199" y="2634638"/>
              <a:ext cx="231984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u="sng" dirty="0" smtClean="0">
                  <a:solidFill>
                    <a:schemeClr val="bg1"/>
                  </a:solidFill>
                </a:rPr>
                <a:t>How</a:t>
              </a:r>
              <a:r>
                <a:rPr lang="en-GB" sz="2400" dirty="0" smtClean="0">
                  <a:solidFill>
                    <a:schemeClr val="bg1"/>
                  </a:solidFill>
                </a:rPr>
                <a:t> might they contact you?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01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7507" y="2740175"/>
            <a:ext cx="5351929" cy="2367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– A is for Accepting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your groups, sort the nine messages into a diamond shape from </a:t>
            </a:r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 trustworthy </a:t>
            </a: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top to </a:t>
            </a:r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 </a:t>
            </a:r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trustworthy </a:t>
            </a: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bottom.</a:t>
            </a:r>
            <a:endParaRPr lang="en-GB" sz="28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471187" y="1379800"/>
            <a:ext cx="1395804" cy="1360375"/>
            <a:chOff x="7288307" y="1216227"/>
            <a:chExt cx="1395804" cy="13603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10 minutes </a:t>
              </a:r>
              <a:endParaRPr lang="en-GB" sz="20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3012">
            <a:off x="1496367" y="545162"/>
            <a:ext cx="6958584" cy="820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21" y="573512"/>
            <a:ext cx="1193476" cy="11950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05781" y="2854816"/>
            <a:ext cx="2370958" cy="2318894"/>
            <a:chOff x="5368958" y="1286155"/>
            <a:chExt cx="3060022" cy="3067636"/>
          </a:xfrm>
        </p:grpSpPr>
        <p:sp>
          <p:nvSpPr>
            <p:cNvPr id="13" name="Rectangle 12"/>
            <p:cNvSpPr/>
            <p:nvPr/>
          </p:nvSpPr>
          <p:spPr>
            <a:xfrm rot="2700000">
              <a:off x="6495070" y="1286155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5935549" y="1852747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2700000">
              <a:off x="6502140" y="2419335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2700000">
              <a:off x="7061117" y="1852744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2700000">
              <a:off x="7627702" y="2419335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2700000">
              <a:off x="5368958" y="2419334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rot="2700000">
              <a:off x="5935547" y="2985925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2700000">
              <a:off x="7061116" y="2985924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2700000">
              <a:off x="6494526" y="3552513"/>
              <a:ext cx="801278" cy="80127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1221" y="2893588"/>
            <a:ext cx="2163262" cy="595625"/>
            <a:chOff x="2951974" y="239517"/>
            <a:chExt cx="2873701" cy="878211"/>
          </a:xfrm>
        </p:grpSpPr>
        <p:sp>
          <p:nvSpPr>
            <p:cNvPr id="23" name="Rectangle 22"/>
            <p:cNvSpPr/>
            <p:nvPr/>
          </p:nvSpPr>
          <p:spPr>
            <a:xfrm rot="21412771">
              <a:off x="2951974" y="245201"/>
              <a:ext cx="2811180" cy="8725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 rot="21412771">
              <a:off x="3028417" y="239517"/>
              <a:ext cx="27972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Diamond 9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337507" y="5313252"/>
            <a:ext cx="5135822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explain how you made your decisions?</a:t>
            </a:r>
          </a:p>
        </p:txBody>
      </p:sp>
    </p:spTree>
    <p:extLst>
      <p:ext uri="{BB962C8B-B14F-4D97-AF65-F5344CB8AC3E}">
        <p14:creationId xmlns:p14="http://schemas.microsoft.com/office/powerpoint/2010/main" val="7445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2" y="443061"/>
            <a:ext cx="2758412" cy="27490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2003733" y="3649746"/>
            <a:ext cx="2758412" cy="2749066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3563332" y="360947"/>
            <a:ext cx="5171594" cy="2831180"/>
          </a:xfrm>
          <a:prstGeom prst="wedgeRectCallout">
            <a:avLst>
              <a:gd name="adj1" fmla="val 42630"/>
              <a:gd name="adj2" fmla="val 11341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749732" y="632868"/>
            <a:ext cx="47987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Which of these messages would you </a:t>
            </a:r>
            <a:r>
              <a:rPr lang="en-GB" sz="4400" b="1" dirty="0" smtClean="0">
                <a:solidFill>
                  <a:schemeClr val="bg1"/>
                </a:solidFill>
              </a:rPr>
              <a:t>accept</a:t>
            </a:r>
            <a:r>
              <a:rPr lang="en-GB" sz="4400" dirty="0" smtClean="0">
                <a:solidFill>
                  <a:schemeClr val="bg1"/>
                </a:solidFill>
              </a:rPr>
              <a:t> or trust?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40" y="3195873"/>
            <a:ext cx="4022004" cy="28744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69" y="1000072"/>
            <a:ext cx="4086694" cy="25854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5" y="442810"/>
            <a:ext cx="4405872" cy="2342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07" y="3893378"/>
            <a:ext cx="4203677" cy="257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2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313" y="242160"/>
            <a:ext cx="3858210" cy="2062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10" y="2011571"/>
            <a:ext cx="2122129" cy="28261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24" y="2856321"/>
            <a:ext cx="4049278" cy="36755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908" y="4925085"/>
            <a:ext cx="3957704" cy="183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9" y="306924"/>
            <a:ext cx="4089793" cy="208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9303" y="1274437"/>
            <a:ext cx="7805394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600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There is usually a reason why people do or say things.</a:t>
            </a:r>
            <a:endParaRPr lang="en-GB" sz="36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95360" y="174262"/>
            <a:ext cx="2084458" cy="769441"/>
            <a:chOff x="1316101" y="76640"/>
            <a:chExt cx="2084458" cy="769441"/>
          </a:xfrm>
        </p:grpSpPr>
        <p:sp>
          <p:nvSpPr>
            <p:cNvPr id="3" name="Rectangle 2"/>
            <p:cNvSpPr/>
            <p:nvPr/>
          </p:nvSpPr>
          <p:spPr>
            <a:xfrm rot="21412771">
              <a:off x="1316101" y="195811"/>
              <a:ext cx="2009018" cy="6474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 rot="21412771">
              <a:off x="1319367" y="76640"/>
              <a:ext cx="20811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400" dirty="0" smtClean="0">
                  <a:solidFill>
                    <a:schemeClr val="bg1"/>
                  </a:solidFill>
                </a:rPr>
                <a:t>Motives</a:t>
              </a:r>
              <a:endParaRPr lang="en-GB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60721" y="2538626"/>
            <a:ext cx="78053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600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You might recognise this one:</a:t>
            </a:r>
            <a:endParaRPr lang="en-GB" sz="36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74899" y="3532639"/>
            <a:ext cx="8199798" cy="3049159"/>
            <a:chOff x="303178" y="3396004"/>
            <a:chExt cx="8199798" cy="30491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178" y="3396004"/>
              <a:ext cx="4268822" cy="3049159"/>
            </a:xfrm>
            <a:prstGeom prst="rect">
              <a:avLst/>
            </a:prstGeom>
          </p:spPr>
        </p:pic>
        <p:sp>
          <p:nvSpPr>
            <p:cNvPr id="8" name="Rectangular Callout 7"/>
            <p:cNvSpPr/>
            <p:nvPr/>
          </p:nvSpPr>
          <p:spPr>
            <a:xfrm>
              <a:off x="2320610" y="3594132"/>
              <a:ext cx="1889476" cy="996722"/>
            </a:xfrm>
            <a:prstGeom prst="wedgeRectCallout">
              <a:avLst>
                <a:gd name="adj1" fmla="val -51664"/>
                <a:gd name="adj2" fmla="val 8315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37589" y="3676994"/>
              <a:ext cx="168224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Please can I have…?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95313" y="3962152"/>
              <a:ext cx="3607663" cy="2200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3200" dirty="0" smtClean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Giving your parent a hug so you can ask them for something in return!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0" y="260503"/>
            <a:ext cx="931900" cy="93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2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427</Words>
  <Application>Microsoft Office PowerPoint</Application>
  <PresentationFormat>On-screen Show (4:3)</PresentationFormat>
  <Paragraphs>90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Edwards</dc:creator>
  <cp:lastModifiedBy>Kate Edwards</cp:lastModifiedBy>
  <cp:revision>56</cp:revision>
  <dcterms:created xsi:type="dcterms:W3CDTF">2016-03-21T14:41:03Z</dcterms:created>
  <dcterms:modified xsi:type="dcterms:W3CDTF">2017-09-14T15:48:31Z</dcterms:modified>
</cp:coreProperties>
</file>