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98" r:id="rId4"/>
    <p:sldId id="303" r:id="rId5"/>
    <p:sldId id="309" r:id="rId6"/>
    <p:sldId id="286" r:id="rId7"/>
    <p:sldId id="292" r:id="rId8"/>
    <p:sldId id="304" r:id="rId9"/>
    <p:sldId id="287" r:id="rId10"/>
    <p:sldId id="288" r:id="rId11"/>
    <p:sldId id="289" r:id="rId12"/>
    <p:sldId id="290" r:id="rId13"/>
    <p:sldId id="291" r:id="rId14"/>
    <p:sldId id="310" r:id="rId15"/>
    <p:sldId id="301" r:id="rId16"/>
    <p:sldId id="314" r:id="rId17"/>
    <p:sldId id="260" r:id="rId18"/>
    <p:sldId id="267" r:id="rId19"/>
    <p:sldId id="305" r:id="rId20"/>
    <p:sldId id="313" r:id="rId21"/>
    <p:sldId id="311" r:id="rId22"/>
    <p:sldId id="299" r:id="rId23"/>
    <p:sldId id="271" r:id="rId24"/>
    <p:sldId id="315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9DDA"/>
    <a:srgbClr val="2CBDE2"/>
    <a:srgbClr val="FFA071"/>
    <a:srgbClr val="FF8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4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4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A4A8D-00A8-43D6-A736-82B02A14C38F}" type="datetimeFigureOut">
              <a:rPr lang="en-GB" smtClean="0"/>
              <a:t>02/08/2018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01C63-AB17-4457-9302-C2DC956958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261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D8BA5-E139-4632-981F-0BE1858B633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4515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D8BA5-E139-4632-981F-0BE1858B633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241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D8BA5-E139-4632-981F-0BE1858B633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957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D8BA5-E139-4632-981F-0BE1858B633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975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6A44-3AC6-4491-9EB2-C017A2788157}" type="datetimeFigureOut">
              <a:rPr lang="en-GB" smtClean="0"/>
              <a:t>02/08/2018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8D3AC-E8D8-4251-8254-FFA0E85FE7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029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6A44-3AC6-4491-9EB2-C017A2788157}" type="datetimeFigureOut">
              <a:rPr lang="en-GB" smtClean="0"/>
              <a:t>02/08/2018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8D3AC-E8D8-4251-8254-FFA0E85FE7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730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6A44-3AC6-4491-9EB2-C017A2788157}" type="datetimeFigureOut">
              <a:rPr lang="en-GB" smtClean="0"/>
              <a:t>02/08/2018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8D3AC-E8D8-4251-8254-FFA0E85FE7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84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6A44-3AC6-4491-9EB2-C017A2788157}" type="datetimeFigureOut">
              <a:rPr lang="en-GB" smtClean="0"/>
              <a:t>02/08/2018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8D3AC-E8D8-4251-8254-FFA0E85FE7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143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6A44-3AC6-4491-9EB2-C017A2788157}" type="datetimeFigureOut">
              <a:rPr lang="en-GB" smtClean="0"/>
              <a:t>02/08/2018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8D3AC-E8D8-4251-8254-FFA0E85FE7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226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6A44-3AC6-4491-9EB2-C017A2788157}" type="datetimeFigureOut">
              <a:rPr lang="en-GB" smtClean="0"/>
              <a:t>02/08/2018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8D3AC-E8D8-4251-8254-FFA0E85FE7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24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6A44-3AC6-4491-9EB2-C017A2788157}" type="datetimeFigureOut">
              <a:rPr lang="en-GB" smtClean="0"/>
              <a:t>02/08/2018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8D3AC-E8D8-4251-8254-FFA0E85FE7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8768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6A44-3AC6-4491-9EB2-C017A2788157}" type="datetimeFigureOut">
              <a:rPr lang="en-GB" smtClean="0"/>
              <a:t>02/08/2018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8D3AC-E8D8-4251-8254-FFA0E85FE7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861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6A44-3AC6-4491-9EB2-C017A2788157}" type="datetimeFigureOut">
              <a:rPr lang="en-GB" smtClean="0"/>
              <a:t>02/08/2018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8D3AC-E8D8-4251-8254-FFA0E85FE7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6253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6A44-3AC6-4491-9EB2-C017A2788157}" type="datetimeFigureOut">
              <a:rPr lang="en-GB" smtClean="0"/>
              <a:t>02/08/2018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8D3AC-E8D8-4251-8254-FFA0E85FE7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7431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66A44-3AC6-4491-9EB2-C017A2788157}" type="datetimeFigureOut">
              <a:rPr lang="en-GB" smtClean="0"/>
              <a:t>02/08/2018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8D3AC-E8D8-4251-8254-FFA0E85FE7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342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9D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66A44-3AC6-4491-9EB2-C017A2788157}" type="datetimeFigureOut">
              <a:rPr lang="en-GB" smtClean="0"/>
              <a:t>02/08/2018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8D3AC-E8D8-4251-8254-FFA0E85FE7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59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35.png"/><Relationship Id="rId5" Type="http://schemas.openxmlformats.org/officeDocument/2006/relationships/image" Target="../media/image48.jpeg"/><Relationship Id="rId10" Type="http://schemas.openxmlformats.org/officeDocument/2006/relationships/image" Target="../media/image37.png"/><Relationship Id="rId4" Type="http://schemas.openxmlformats.org/officeDocument/2006/relationships/image" Target="../media/image47.jpeg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3.png"/><Relationship Id="rId7" Type="http://schemas.openxmlformats.org/officeDocument/2006/relationships/image" Target="../media/image53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52.jpeg"/><Relationship Id="rId4" Type="http://schemas.openxmlformats.org/officeDocument/2006/relationships/image" Target="../media/image24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25.jpeg"/><Relationship Id="rId4" Type="http://schemas.openxmlformats.org/officeDocument/2006/relationships/image" Target="../media/image24.gif"/><Relationship Id="rId9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5.jpeg"/><Relationship Id="rId10" Type="http://schemas.openxmlformats.org/officeDocument/2006/relationships/image" Target="../media/image30.png"/><Relationship Id="rId4" Type="http://schemas.openxmlformats.org/officeDocument/2006/relationships/image" Target="../media/image24.gif"/><Relationship Id="rId9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894" y="1663568"/>
            <a:ext cx="7593448" cy="422555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94601" y="686825"/>
            <a:ext cx="5134662" cy="1286655"/>
            <a:chOff x="1233898" y="1137834"/>
            <a:chExt cx="5633807" cy="1597991"/>
          </a:xfrm>
        </p:grpSpPr>
        <p:grpSp>
          <p:nvGrpSpPr>
            <p:cNvPr id="5" name="Group 4"/>
            <p:cNvGrpSpPr/>
            <p:nvPr/>
          </p:nvGrpSpPr>
          <p:grpSpPr>
            <a:xfrm rot="21155376">
              <a:off x="2355828" y="1137834"/>
              <a:ext cx="4511877" cy="1202019"/>
              <a:chOff x="746410" y="804783"/>
              <a:chExt cx="7434988" cy="1861962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852736" y="905793"/>
                <a:ext cx="7328662" cy="1760952"/>
              </a:xfrm>
              <a:prstGeom prst="rect">
                <a:avLst/>
              </a:prstGeom>
              <a:solidFill>
                <a:schemeClr val="dk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760"/>
              </a:p>
            </p:txBody>
          </p:sp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6410" y="804783"/>
                <a:ext cx="7328662" cy="1760952"/>
              </a:xfrm>
              <a:prstGeom prst="rect">
                <a:avLst/>
              </a:prstGeom>
            </p:spPr>
          </p:pic>
        </p:grp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09925">
              <a:off x="1233898" y="1473873"/>
              <a:ext cx="1260242" cy="1261952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2027817" y="2146866"/>
            <a:ext cx="37974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4000" dirty="0">
                <a:solidFill>
                  <a:schemeClr val="bg1"/>
                </a:solidFill>
              </a:rPr>
              <a:t>Session 2</a:t>
            </a:r>
          </a:p>
          <a:p>
            <a:pPr algn="ctr">
              <a:lnSpc>
                <a:spcPct val="150000"/>
              </a:lnSpc>
            </a:pPr>
            <a:r>
              <a:rPr lang="en-GB" sz="4000" dirty="0" smtClean="0">
                <a:solidFill>
                  <a:schemeClr val="bg1"/>
                </a:solidFill>
              </a:rPr>
              <a:t>Propaganda</a:t>
            </a:r>
          </a:p>
          <a:p>
            <a:pPr algn="ctr">
              <a:lnSpc>
                <a:spcPct val="150000"/>
              </a:lnSpc>
            </a:pPr>
            <a:r>
              <a:rPr lang="en-GB" sz="3200" dirty="0" smtClean="0">
                <a:solidFill>
                  <a:schemeClr val="bg1"/>
                </a:solidFill>
              </a:rPr>
              <a:t>Public and personal</a:t>
            </a:r>
            <a:endParaRPr lang="en-GB" sz="3200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3240" y="5928226"/>
            <a:ext cx="5550582" cy="61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51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91534" y="341017"/>
            <a:ext cx="8626275" cy="1785770"/>
            <a:chOff x="391534" y="341017"/>
            <a:chExt cx="8626275" cy="1785770"/>
          </a:xfrm>
        </p:grpSpPr>
        <p:grpSp>
          <p:nvGrpSpPr>
            <p:cNvPr id="9" name="Group 8"/>
            <p:cNvGrpSpPr/>
            <p:nvPr/>
          </p:nvGrpSpPr>
          <p:grpSpPr>
            <a:xfrm>
              <a:off x="391534" y="341017"/>
              <a:ext cx="8626275" cy="1785770"/>
              <a:chOff x="418916" y="356243"/>
              <a:chExt cx="8626275" cy="1785770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210822">
                <a:off x="418916" y="669035"/>
                <a:ext cx="2700802" cy="637809"/>
              </a:xfrm>
              <a:prstGeom prst="rect">
                <a:avLst/>
              </a:prstGeom>
            </p:spPr>
          </p:pic>
          <p:sp>
            <p:nvSpPr>
              <p:cNvPr id="8" name="Rounded Rectangular Callout 7"/>
              <p:cNvSpPr/>
              <p:nvPr/>
            </p:nvSpPr>
            <p:spPr>
              <a:xfrm>
                <a:off x="4139704" y="356243"/>
                <a:ext cx="4905487" cy="1785770"/>
              </a:xfrm>
              <a:prstGeom prst="wedgeRoundRectCallout">
                <a:avLst>
                  <a:gd name="adj1" fmla="val -62060"/>
                  <a:gd name="adj2" fmla="val -14911"/>
                  <a:gd name="adj3" fmla="val 16667"/>
                </a:avLst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4365933" y="503301"/>
              <a:ext cx="439826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solidFill>
                    <a:schemeClr val="bg1"/>
                  </a:solidFill>
                </a:rPr>
                <a:t>“Everyone is doing it, you should too! You are not cool unless you do!”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42141" y="2065576"/>
            <a:ext cx="8728768" cy="2463894"/>
            <a:chOff x="242141" y="2065576"/>
            <a:chExt cx="8728768" cy="24638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36808">
              <a:off x="4608946" y="3164989"/>
              <a:ext cx="4361963" cy="693651"/>
            </a:xfrm>
            <a:prstGeom prst="rect">
              <a:avLst/>
            </a:prstGeom>
          </p:spPr>
        </p:pic>
        <p:sp>
          <p:nvSpPr>
            <p:cNvPr id="7" name="Rounded Rectangular Callout 6"/>
            <p:cNvSpPr/>
            <p:nvPr/>
          </p:nvSpPr>
          <p:spPr>
            <a:xfrm>
              <a:off x="242141" y="2065576"/>
              <a:ext cx="3587581" cy="2463894"/>
            </a:xfrm>
            <a:prstGeom prst="wedgeRoundRectCallout">
              <a:avLst>
                <a:gd name="adj1" fmla="val 64739"/>
                <a:gd name="adj2" fmla="val 3356"/>
                <a:gd name="adj3" fmla="val 16667"/>
              </a:avLst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1534" y="2119492"/>
              <a:ext cx="3302642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solidFill>
                    <a:schemeClr val="bg1"/>
                  </a:solidFill>
                </a:rPr>
                <a:t>“It is all THEIR fault. All of society’s problems only happened once THEY came along. 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70273" y="4603898"/>
            <a:ext cx="8760169" cy="2031323"/>
            <a:chOff x="170273" y="4603898"/>
            <a:chExt cx="8760169" cy="203132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14519">
              <a:off x="170273" y="5099247"/>
              <a:ext cx="4498547" cy="602295"/>
            </a:xfrm>
            <a:prstGeom prst="rect">
              <a:avLst/>
            </a:prstGeom>
          </p:spPr>
        </p:pic>
        <p:sp>
          <p:nvSpPr>
            <p:cNvPr id="6" name="Rounded Rectangular Callout 5"/>
            <p:cNvSpPr/>
            <p:nvPr/>
          </p:nvSpPr>
          <p:spPr>
            <a:xfrm>
              <a:off x="4824805" y="4603898"/>
              <a:ext cx="4105637" cy="2031323"/>
            </a:xfrm>
            <a:prstGeom prst="wedgeRoundRectCallout">
              <a:avLst>
                <a:gd name="adj1" fmla="val -75161"/>
                <a:gd name="adj2" fmla="val 1655"/>
                <a:gd name="adj3" fmla="val 16667"/>
              </a:avLst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06013" y="4711618"/>
              <a:ext cx="3758184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solidFill>
                    <a:schemeClr val="bg1"/>
                  </a:solidFill>
                </a:rPr>
                <a:t>“Tell us about how you feel about student loans in 3 emojis </a:t>
              </a:r>
              <a:r>
                <a:rPr lang="en-GB" sz="2800" dirty="0" smtClean="0">
                  <a:solidFill>
                    <a:schemeClr val="bg1"/>
                  </a:solidFill>
                  <a:sym typeface="Wingdings" panose="05000000000000000000" pitchFamily="2" charset="2"/>
                </a:rPr>
                <a:t>   (Being “cool with the kids”)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706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110493" y="1975104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        </a:t>
            </a:r>
            <a:endParaRPr lang="en-GB" dirty="0"/>
          </a:p>
        </p:txBody>
      </p:sp>
      <p:grpSp>
        <p:nvGrpSpPr>
          <p:cNvPr id="2" name="Group 1"/>
          <p:cNvGrpSpPr/>
          <p:nvPr/>
        </p:nvGrpSpPr>
        <p:grpSpPr>
          <a:xfrm>
            <a:off x="414170" y="732975"/>
            <a:ext cx="8268847" cy="2662572"/>
            <a:chOff x="414170" y="732975"/>
            <a:chExt cx="8268847" cy="2662572"/>
          </a:xfrm>
        </p:grpSpPr>
        <p:grpSp>
          <p:nvGrpSpPr>
            <p:cNvPr id="7" name="Group 6"/>
            <p:cNvGrpSpPr/>
            <p:nvPr/>
          </p:nvGrpSpPr>
          <p:grpSpPr>
            <a:xfrm>
              <a:off x="414170" y="732975"/>
              <a:ext cx="8268847" cy="2662572"/>
              <a:chOff x="414170" y="732975"/>
              <a:chExt cx="8268847" cy="2662572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241072">
                <a:off x="414170" y="732975"/>
                <a:ext cx="3670496" cy="687407"/>
              </a:xfrm>
              <a:prstGeom prst="rect">
                <a:avLst/>
              </a:prstGeom>
            </p:spPr>
          </p:pic>
          <p:sp>
            <p:nvSpPr>
              <p:cNvPr id="5" name="Rounded Rectangular Callout 4"/>
              <p:cNvSpPr/>
              <p:nvPr/>
            </p:nvSpPr>
            <p:spPr>
              <a:xfrm>
                <a:off x="3777530" y="1609777"/>
                <a:ext cx="4905487" cy="1785770"/>
              </a:xfrm>
              <a:prstGeom prst="wedgeRoundRectCallout">
                <a:avLst>
                  <a:gd name="adj1" fmla="val -68529"/>
                  <a:gd name="adj2" fmla="val -50152"/>
                  <a:gd name="adj3" fmla="val 16667"/>
                </a:avLst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3995928" y="1975104"/>
              <a:ext cx="439826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solidFill>
                    <a:schemeClr val="bg1"/>
                  </a:solidFill>
                </a:rPr>
                <a:t>“If you do this, your life will be better!”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86673" y="4122248"/>
            <a:ext cx="8195263" cy="2412470"/>
            <a:chOff x="286673" y="4122248"/>
            <a:chExt cx="8195263" cy="2412470"/>
          </a:xfrm>
        </p:grpSpPr>
        <p:grpSp>
          <p:nvGrpSpPr>
            <p:cNvPr id="8" name="Group 7"/>
            <p:cNvGrpSpPr/>
            <p:nvPr/>
          </p:nvGrpSpPr>
          <p:grpSpPr>
            <a:xfrm>
              <a:off x="286673" y="4122248"/>
              <a:ext cx="8195263" cy="2412470"/>
              <a:chOff x="286673" y="4122248"/>
              <a:chExt cx="8195263" cy="2412470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349397">
                <a:off x="5446965" y="4122248"/>
                <a:ext cx="3034971" cy="738828"/>
              </a:xfrm>
              <a:prstGeom prst="rect">
                <a:avLst/>
              </a:prstGeom>
            </p:spPr>
          </p:pic>
          <p:sp>
            <p:nvSpPr>
              <p:cNvPr id="6" name="Rounded Rectangular Callout 5"/>
              <p:cNvSpPr/>
              <p:nvPr/>
            </p:nvSpPr>
            <p:spPr>
              <a:xfrm>
                <a:off x="286673" y="4748948"/>
                <a:ext cx="4905487" cy="1785770"/>
              </a:xfrm>
              <a:prstGeom prst="wedgeRoundRectCallout">
                <a:avLst>
                  <a:gd name="adj1" fmla="val 62392"/>
                  <a:gd name="adj2" fmla="val -36899"/>
                  <a:gd name="adj3" fmla="val 16667"/>
                </a:avLst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622155" y="5013135"/>
              <a:ext cx="448970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solidFill>
                    <a:schemeClr val="bg1"/>
                  </a:solidFill>
                </a:rPr>
                <a:t>“If celebrities are doing it, then it must be good. You should do it too!”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430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echniques of Propaganda- Lesser Of Two Evils-S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699" y="1838513"/>
            <a:ext cx="7008009" cy="3942005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07190" y="277803"/>
            <a:ext cx="8533890" cy="1503630"/>
            <a:chOff x="107190" y="277802"/>
            <a:chExt cx="9036810" cy="202945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0755">
              <a:off x="107190" y="401443"/>
              <a:ext cx="3814849" cy="599199"/>
            </a:xfrm>
            <a:prstGeom prst="rect">
              <a:avLst/>
            </a:prstGeom>
          </p:spPr>
        </p:pic>
        <p:sp>
          <p:nvSpPr>
            <p:cNvPr id="4" name="Rounded Rectangular Callout 3"/>
            <p:cNvSpPr/>
            <p:nvPr/>
          </p:nvSpPr>
          <p:spPr>
            <a:xfrm>
              <a:off x="4720856" y="277802"/>
              <a:ext cx="4348716" cy="1969965"/>
            </a:xfrm>
            <a:prstGeom prst="wedgeRoundRectCallout">
              <a:avLst>
                <a:gd name="adj1" fmla="val -65797"/>
                <a:gd name="adj2" fmla="val -40966"/>
                <a:gd name="adj3" fmla="val 16667"/>
              </a:avLst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992624" y="354843"/>
              <a:ext cx="4151376" cy="195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 smtClean="0">
                  <a:solidFill>
                    <a:schemeClr val="bg1"/>
                  </a:solidFill>
                </a:rPr>
                <a:t>“Would you rather to be freezing all your life, or boiling all your life? You only have these options.”</a:t>
              </a:r>
              <a:endParaRPr lang="en-GB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333257" y="5739743"/>
            <a:ext cx="2857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www.digitaldisruption.co.uk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547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47248">
            <a:off x="5915896" y="409838"/>
            <a:ext cx="2674086" cy="789249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285078" y="380579"/>
            <a:ext cx="4371982" cy="1247053"/>
          </a:xfrm>
          <a:prstGeom prst="wedgeRoundRectCallout">
            <a:avLst>
              <a:gd name="adj1" fmla="val 73281"/>
              <a:gd name="adj2" fmla="val -37382"/>
              <a:gd name="adj3" fmla="val 16667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Techniques of Propaganda- Omission-S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1502" y="1817637"/>
            <a:ext cx="6719944" cy="37799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9152" y="446480"/>
            <a:ext cx="40123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chemeClr val="bg1"/>
                </a:solidFill>
              </a:rPr>
              <a:t>“I’ll give you the full story, except I will just take out the most important part”.</a:t>
            </a:r>
            <a:endParaRPr lang="en-GB" sz="2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8775" y="5602945"/>
            <a:ext cx="2845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www.digitaldisruption.co.uk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440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561" y="577996"/>
            <a:ext cx="7781544" cy="11930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315" y="517289"/>
            <a:ext cx="832966" cy="8340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08811" y="4740403"/>
            <a:ext cx="3502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</a:rPr>
              <a:t>Government?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875" y="5795712"/>
            <a:ext cx="328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</a:rPr>
              <a:t>Social media?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6823" y="3884523"/>
            <a:ext cx="2596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</a:rPr>
              <a:t>News? 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1848" y="2756957"/>
            <a:ext cx="3081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</a:rPr>
              <a:t>Campaigns? 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0850" y="2403042"/>
            <a:ext cx="2871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</a:rPr>
              <a:t>Advertising? 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57472" y="5991514"/>
            <a:ext cx="3541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chemeClr val="bg1"/>
                </a:solidFill>
              </a:rPr>
              <a:t>Entertainment?</a:t>
            </a:r>
            <a:endParaRPr lang="en-GB" sz="4000" dirty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517903" y="2822694"/>
            <a:ext cx="6072947" cy="2499948"/>
            <a:chOff x="1526855" y="2619460"/>
            <a:chExt cx="6704076" cy="2815712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6855" y="2619460"/>
              <a:ext cx="6704076" cy="2815712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3331444" y="4510778"/>
              <a:ext cx="1190537" cy="337411"/>
            </a:xfrm>
            <a:prstGeom prst="rect">
              <a:avLst/>
            </a:prstGeom>
            <a:solidFill>
              <a:srgbClr val="279DDA"/>
            </a:solidFill>
            <a:ln>
              <a:solidFill>
                <a:srgbClr val="279D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58373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824" y="361134"/>
            <a:ext cx="4262640" cy="256008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255" y="4286922"/>
            <a:ext cx="4469833" cy="22733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034" y="156225"/>
            <a:ext cx="4455011" cy="326700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0575" y="4362375"/>
            <a:ext cx="4152060" cy="233553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087">
            <a:off x="969745" y="3371396"/>
            <a:ext cx="5840205" cy="104281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586" y="3040034"/>
            <a:ext cx="788002" cy="789071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51369" y="266542"/>
            <a:ext cx="8709113" cy="6280860"/>
            <a:chOff x="251369" y="266542"/>
            <a:chExt cx="8709113" cy="628086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47248">
              <a:off x="6286396" y="2368684"/>
              <a:ext cx="2674086" cy="789249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10822">
              <a:off x="6254452" y="5909593"/>
              <a:ext cx="2700802" cy="637809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49397">
              <a:off x="1765954" y="266542"/>
              <a:ext cx="3034971" cy="73882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65904">
              <a:off x="251369" y="5866013"/>
              <a:ext cx="4498547" cy="6022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195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4314687"/>
            <a:ext cx="3114070" cy="228365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034" y="3081284"/>
            <a:ext cx="832966" cy="8340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4942" y="203971"/>
            <a:ext cx="2029576" cy="26262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44" y="4420291"/>
            <a:ext cx="3899309" cy="21918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44" y="802321"/>
            <a:ext cx="3807083" cy="16655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7753" y="302797"/>
            <a:ext cx="1837293" cy="30593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04036">
            <a:off x="1307916" y="2867600"/>
            <a:ext cx="6519672" cy="136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74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871372" y="4819449"/>
            <a:ext cx="5008887" cy="569297"/>
            <a:chOff x="3364253" y="3629835"/>
            <a:chExt cx="6678515" cy="759063"/>
          </a:xfrm>
        </p:grpSpPr>
        <p:sp>
          <p:nvSpPr>
            <p:cNvPr id="16" name="TextBox 15"/>
            <p:cNvSpPr txBox="1"/>
            <p:nvPr/>
          </p:nvSpPr>
          <p:spPr>
            <a:xfrm>
              <a:off x="4140993" y="3684823"/>
              <a:ext cx="5901775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chemeClr val="bg1"/>
                  </a:solidFill>
                </a:rPr>
                <a:t>To make you do something</a:t>
              </a: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4253" y="3629835"/>
              <a:ext cx="759063" cy="759063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871372" y="2829923"/>
            <a:ext cx="4706577" cy="580234"/>
            <a:chOff x="406716" y="2709983"/>
            <a:chExt cx="6275436" cy="773645"/>
          </a:xfrm>
        </p:grpSpPr>
        <p:sp>
          <p:nvSpPr>
            <p:cNvPr id="14" name="TextBox 13"/>
            <p:cNvSpPr txBox="1"/>
            <p:nvPr/>
          </p:nvSpPr>
          <p:spPr>
            <a:xfrm>
              <a:off x="1164940" y="2786002"/>
              <a:ext cx="5517212" cy="697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chemeClr val="bg1"/>
                  </a:solidFill>
                </a:rPr>
                <a:t>To sell you something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6716" y="2709983"/>
              <a:ext cx="758225" cy="758225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871372" y="5764026"/>
            <a:ext cx="7485818" cy="598834"/>
            <a:chOff x="3364253" y="5463534"/>
            <a:chExt cx="9981091" cy="798446"/>
          </a:xfrm>
        </p:grpSpPr>
        <p:sp>
          <p:nvSpPr>
            <p:cNvPr id="17" name="TextBox 16"/>
            <p:cNvSpPr txBox="1"/>
            <p:nvPr/>
          </p:nvSpPr>
          <p:spPr>
            <a:xfrm>
              <a:off x="4123316" y="5546778"/>
              <a:ext cx="9222028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solidFill>
                    <a:schemeClr val="bg1"/>
                  </a:solidFill>
                </a:rPr>
                <a:t>To influence of </a:t>
              </a:r>
              <a:r>
                <a:rPr lang="en-GB" sz="2800" dirty="0">
                  <a:solidFill>
                    <a:schemeClr val="bg1"/>
                  </a:solidFill>
                </a:rPr>
                <a:t>change your views </a:t>
              </a:r>
              <a:r>
                <a:rPr lang="en-GB" sz="2800" dirty="0" smtClean="0">
                  <a:solidFill>
                    <a:schemeClr val="bg1"/>
                  </a:solidFill>
                </a:rPr>
                <a:t>and </a:t>
              </a:r>
              <a:r>
                <a:rPr lang="en-GB" sz="2800" dirty="0">
                  <a:solidFill>
                    <a:schemeClr val="bg1"/>
                  </a:solidFill>
                </a:rPr>
                <a:t>beliefs 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4253" y="5463534"/>
              <a:ext cx="798446" cy="798446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0377">
            <a:off x="489092" y="738860"/>
            <a:ext cx="7013815" cy="137586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2924" y="182898"/>
            <a:ext cx="868135" cy="869313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871372" y="3852706"/>
            <a:ext cx="4974014" cy="600703"/>
            <a:chOff x="871372" y="3852706"/>
            <a:chExt cx="4974014" cy="600703"/>
          </a:xfrm>
        </p:grpSpPr>
        <p:sp>
          <p:nvSpPr>
            <p:cNvPr id="6" name="TextBox 5"/>
            <p:cNvSpPr txBox="1"/>
            <p:nvPr/>
          </p:nvSpPr>
          <p:spPr>
            <a:xfrm>
              <a:off x="1453927" y="3873813"/>
              <a:ext cx="43914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chemeClr val="bg1"/>
                  </a:solidFill>
                </a:rPr>
                <a:t>To hide something from you</a:t>
              </a: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1372" y="3852706"/>
              <a:ext cx="599889" cy="6007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9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928238" y="2247850"/>
            <a:ext cx="3132316" cy="2335965"/>
            <a:chOff x="4928238" y="2247850"/>
            <a:chExt cx="3132316" cy="2335965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28238" y="2247850"/>
              <a:ext cx="3132316" cy="2335965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5577840" y="2606041"/>
              <a:ext cx="896112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37255" y="1471879"/>
            <a:ext cx="3200473" cy="1953340"/>
            <a:chOff x="137255" y="1471879"/>
            <a:chExt cx="3200473" cy="1953340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255" y="1471879"/>
              <a:ext cx="3200473" cy="1953340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765047" y="1800782"/>
              <a:ext cx="1157397" cy="1953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47078" y="4321918"/>
            <a:ext cx="3119102" cy="2132044"/>
            <a:chOff x="347078" y="4321918"/>
            <a:chExt cx="3119102" cy="2132044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078" y="4321918"/>
              <a:ext cx="3119102" cy="2132044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1035476" y="4609035"/>
              <a:ext cx="896112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37255" y="198026"/>
            <a:ext cx="8705662" cy="929026"/>
            <a:chOff x="-3542648" y="644074"/>
            <a:chExt cx="8828325" cy="1746737"/>
          </a:xfrm>
        </p:grpSpPr>
        <p:sp>
          <p:nvSpPr>
            <p:cNvPr id="2" name="Rectangular Callout 1"/>
            <p:cNvSpPr/>
            <p:nvPr/>
          </p:nvSpPr>
          <p:spPr>
            <a:xfrm>
              <a:off x="-3542648" y="644074"/>
              <a:ext cx="8828325" cy="1746737"/>
            </a:xfrm>
            <a:prstGeom prst="wedgeRectCallout">
              <a:avLst>
                <a:gd name="adj1" fmla="val -39133"/>
                <a:gd name="adj2" fmla="val 68603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3390963" y="746380"/>
              <a:ext cx="8524955" cy="1056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>
                  <a:solidFill>
                    <a:schemeClr val="bg1"/>
                  </a:solidFill>
                </a:rPr>
                <a:t>There is </a:t>
              </a:r>
              <a:r>
                <a:rPr lang="en-GB" sz="2400" b="1" dirty="0" smtClean="0">
                  <a:solidFill>
                    <a:schemeClr val="bg1"/>
                  </a:solidFill>
                </a:rPr>
                <a:t>always a reason or motive </a:t>
              </a:r>
              <a:r>
                <a:rPr lang="en-GB" sz="2400" dirty="0" smtClean="0">
                  <a:solidFill>
                    <a:schemeClr val="bg1"/>
                  </a:solidFill>
                </a:rPr>
                <a:t>behind why someone shares something or posts something online. 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677">
            <a:off x="5143950" y="843074"/>
            <a:ext cx="3746893" cy="104681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 rot="21361718">
            <a:off x="1955071" y="2764839"/>
            <a:ext cx="2734139" cy="10369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The motive could be to simply </a:t>
            </a:r>
            <a:r>
              <a:rPr lang="en-GB" b="1" dirty="0" smtClean="0">
                <a:solidFill>
                  <a:schemeClr val="bg1"/>
                </a:solidFill>
              </a:rPr>
              <a:t>share</a:t>
            </a:r>
            <a:r>
              <a:rPr lang="en-GB" dirty="0" smtClean="0">
                <a:solidFill>
                  <a:schemeClr val="bg1"/>
                </a:solidFill>
              </a:rPr>
              <a:t> a good news story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 rot="21387299">
            <a:off x="3382448" y="5605118"/>
            <a:ext cx="2734139" cy="10369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The motive could be to </a:t>
            </a:r>
            <a:r>
              <a:rPr lang="en-GB" b="1" dirty="0" smtClean="0">
                <a:solidFill>
                  <a:schemeClr val="bg1"/>
                </a:solidFill>
              </a:rPr>
              <a:t>encourage</a:t>
            </a:r>
            <a:r>
              <a:rPr lang="en-GB" dirty="0" smtClean="0">
                <a:solidFill>
                  <a:schemeClr val="bg1"/>
                </a:solidFill>
              </a:rPr>
              <a:t> you not to vote for this finalist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 rot="329007">
            <a:off x="6076152" y="4398699"/>
            <a:ext cx="2734139" cy="10369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This could be a clickbait article where the motive is to get you to </a:t>
            </a:r>
            <a:r>
              <a:rPr lang="en-GB" b="1" dirty="0" smtClean="0">
                <a:solidFill>
                  <a:schemeClr val="bg1"/>
                </a:solidFill>
              </a:rPr>
              <a:t>click on a link</a:t>
            </a:r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23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7500" y="110387"/>
            <a:ext cx="4059542" cy="56339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03" y="1669312"/>
            <a:ext cx="4259787" cy="50787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677">
            <a:off x="5253285" y="5594951"/>
            <a:ext cx="3746893" cy="10468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34812">
            <a:off x="305568" y="432051"/>
            <a:ext cx="4702406" cy="116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29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56660" y="2190067"/>
            <a:ext cx="713633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 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</a:t>
            </a:r>
            <a:r>
              <a:rPr lang="en-GB" sz="2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understand the term propaganda 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how it can impact on their opinions</a:t>
            </a:r>
          </a:p>
        </p:txBody>
      </p:sp>
      <p:grpSp>
        <p:nvGrpSpPr>
          <p:cNvPr id="5" name="Group 4"/>
          <p:cNvGrpSpPr/>
          <p:nvPr/>
        </p:nvGrpSpPr>
        <p:grpSpPr>
          <a:xfrm rot="21416002">
            <a:off x="767190" y="651769"/>
            <a:ext cx="5734872" cy="874230"/>
            <a:chOff x="961814" y="808884"/>
            <a:chExt cx="4906482" cy="756354"/>
          </a:xfrm>
        </p:grpSpPr>
        <p:sp>
          <p:nvSpPr>
            <p:cNvPr id="6" name="Rectangle 5"/>
            <p:cNvSpPr/>
            <p:nvPr/>
          </p:nvSpPr>
          <p:spPr>
            <a:xfrm>
              <a:off x="1048871" y="898264"/>
              <a:ext cx="4819425" cy="666974"/>
            </a:xfrm>
            <a:prstGeom prst="rect">
              <a:avLst/>
            </a:prstGeom>
            <a:solidFill>
              <a:schemeClr val="tx1"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1814" y="808884"/>
              <a:ext cx="4820421" cy="651978"/>
            </a:xfrm>
            <a:prstGeom prst="rect">
              <a:avLst/>
            </a:prstGeom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432" y="2280647"/>
            <a:ext cx="713173" cy="6400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487" y="3788371"/>
            <a:ext cx="713173" cy="6400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431" y="5289587"/>
            <a:ext cx="713173" cy="64002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56660" y="3632058"/>
            <a:ext cx="7240773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</a:t>
            </a:r>
            <a:r>
              <a:rPr lang="en-GB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identify and understand different propaganda techniques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analyse the reasons behind them</a:t>
            </a:r>
          </a:p>
        </p:txBody>
      </p:sp>
      <p:sp>
        <p:nvSpPr>
          <p:cNvPr id="4" name="Rectangle 3"/>
          <p:cNvSpPr/>
          <p:nvPr/>
        </p:nvSpPr>
        <p:spPr>
          <a:xfrm>
            <a:off x="1456660" y="5220362"/>
            <a:ext cx="7336466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use selected criteria to </a:t>
            </a:r>
            <a:r>
              <a:rPr lang="en-GB" sz="2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critically assess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different media and messages</a:t>
            </a:r>
          </a:p>
        </p:txBody>
      </p:sp>
    </p:spTree>
    <p:extLst>
      <p:ext uri="{BB962C8B-B14F-4D97-AF65-F5344CB8AC3E}">
        <p14:creationId xmlns:p14="http://schemas.microsoft.com/office/powerpoint/2010/main" val="161828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97813">
            <a:off x="4997860" y="3080208"/>
            <a:ext cx="3985181" cy="39851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197417">
            <a:off x="6249972" y="3923064"/>
            <a:ext cx="2224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latin typeface="Arial Black" panose="020B0A04020102020204" pitchFamily="34" charset="0"/>
              </a:rPr>
              <a:t>HELP</a:t>
            </a:r>
            <a:endParaRPr lang="en-GB" sz="5400" dirty="0">
              <a:latin typeface="Arial Black" panose="020B0A04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1612" y="2211774"/>
            <a:ext cx="46253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/>
                </a:solidFill>
              </a:rPr>
              <a:t>I keep clicking on posts and liking comments but they turn out to be about something else. How do I understand what people are sharing?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283464" y="1581912"/>
            <a:ext cx="5251872" cy="3377852"/>
          </a:xfrm>
          <a:prstGeom prst="wedgeEllipseCallout">
            <a:avLst>
              <a:gd name="adj1" fmla="val 41291"/>
              <a:gd name="adj2" fmla="val 61560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79480">
            <a:off x="1304363" y="414837"/>
            <a:ext cx="3959258" cy="7019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76" y="507777"/>
            <a:ext cx="1039621" cy="104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45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021206" y="3100472"/>
            <a:ext cx="7573403" cy="15592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chemeClr val="bg1"/>
                </a:solidFill>
              </a:rPr>
              <a:t>Or you can call or chat </a:t>
            </a:r>
          </a:p>
          <a:p>
            <a:r>
              <a:rPr lang="en-GB" sz="3200" dirty="0" smtClean="0">
                <a:solidFill>
                  <a:schemeClr val="bg1"/>
                </a:solidFill>
              </a:rPr>
              <a:t>online to Childline 0800 11 11 </a:t>
            </a:r>
            <a:endParaRPr lang="en-GB" sz="3200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946" y="3219325"/>
            <a:ext cx="887042" cy="8400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31988" y="2134028"/>
            <a:ext cx="33788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chemeClr val="bg1"/>
                </a:solidFill>
              </a:rPr>
              <a:t>Tell a trusted adult </a:t>
            </a:r>
            <a:endParaRPr lang="en-GB" sz="3200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046" y="2028573"/>
            <a:ext cx="870674" cy="809083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 rot="21398545">
            <a:off x="1143454" y="570572"/>
            <a:ext cx="7969442" cy="1032917"/>
            <a:chOff x="1458590" y="1466675"/>
            <a:chExt cx="7392333" cy="1065575"/>
          </a:xfrm>
        </p:grpSpPr>
        <p:grpSp>
          <p:nvGrpSpPr>
            <p:cNvPr id="17" name="Group 16"/>
            <p:cNvGrpSpPr/>
            <p:nvPr/>
          </p:nvGrpSpPr>
          <p:grpSpPr>
            <a:xfrm>
              <a:off x="1547446" y="1548898"/>
              <a:ext cx="7303477" cy="983352"/>
              <a:chOff x="1547446" y="1548898"/>
              <a:chExt cx="7303477" cy="983352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1547446" y="1548898"/>
                <a:ext cx="7303477" cy="479194"/>
              </a:xfrm>
              <a:prstGeom prst="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3528646" y="2028091"/>
                <a:ext cx="2965939" cy="504159"/>
              </a:xfrm>
              <a:prstGeom prst="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58590" y="1466675"/>
              <a:ext cx="7303477" cy="983353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188" y="615854"/>
            <a:ext cx="988121" cy="98946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38013F22-6618-487F-A97C-EF0C92F46429}" type="slidenum">
              <a:rPr lang="en-GB" smtClean="0">
                <a:solidFill>
                  <a:schemeClr val="bg1"/>
                </a:solidFill>
              </a:rPr>
              <a:t>21</a:t>
            </a:fld>
            <a:endParaRPr lang="en-GB" dirty="0">
              <a:solidFill>
                <a:schemeClr val="bg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999138" y="4396569"/>
            <a:ext cx="1102524" cy="764051"/>
            <a:chOff x="612775" y="3689431"/>
            <a:chExt cx="1701506" cy="1153063"/>
          </a:xfrm>
        </p:grpSpPr>
        <p:pic>
          <p:nvPicPr>
            <p:cNvPr id="22" name="Picture 4" descr="Image result for social media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775" y="3689431"/>
              <a:ext cx="1701506" cy="1153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5286" y="3785489"/>
              <a:ext cx="487969" cy="487969"/>
            </a:xfrm>
            <a:prstGeom prst="rect">
              <a:avLst/>
            </a:prstGeom>
          </p:spPr>
        </p:pic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046" y="5266546"/>
            <a:ext cx="1018780" cy="101878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138826" y="5476990"/>
            <a:ext cx="3692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Anonymously </a:t>
            </a:r>
            <a:r>
              <a:rPr lang="en-GB" sz="3200" dirty="0" smtClean="0">
                <a:solidFill>
                  <a:schemeClr val="bg1"/>
                </a:solidFill>
              </a:rPr>
              <a:t>report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49160" y="4294550"/>
            <a:ext cx="5301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bg1"/>
                </a:solidFill>
              </a:rPr>
              <a:t>Report the content online where it has been shared </a:t>
            </a:r>
            <a:endParaRPr lang="en-GB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42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902" y="1309744"/>
            <a:ext cx="569168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Go onto Twitter and click on trending news. You will see the current trending hashtags on the left hand side. </a:t>
            </a:r>
          </a:p>
          <a:p>
            <a:endParaRPr lang="en-GB" sz="2800" dirty="0">
              <a:solidFill>
                <a:schemeClr val="bg1"/>
              </a:solidFill>
            </a:endParaRPr>
          </a:p>
          <a:p>
            <a:r>
              <a:rPr lang="en-GB" sz="2800" dirty="0" smtClean="0">
                <a:solidFill>
                  <a:schemeClr val="bg1"/>
                </a:solidFill>
              </a:rPr>
              <a:t>Choose one and look closely at some of the content which has been shared.</a:t>
            </a:r>
          </a:p>
          <a:p>
            <a:r>
              <a:rPr lang="en-GB" sz="2800" dirty="0" smtClean="0">
                <a:solidFill>
                  <a:schemeClr val="bg1"/>
                </a:solidFill>
              </a:rPr>
              <a:t> </a:t>
            </a:r>
            <a:endParaRPr lang="en-GB" sz="2800" dirty="0">
              <a:solidFill>
                <a:schemeClr val="bg1"/>
              </a:solidFill>
            </a:endParaRPr>
          </a:p>
          <a:p>
            <a:r>
              <a:rPr lang="en-GB" sz="2800" dirty="0" smtClean="0">
                <a:solidFill>
                  <a:schemeClr val="bg1"/>
                </a:solidFill>
              </a:rPr>
              <a:t>Have any propaganda techniques been used?</a:t>
            </a:r>
          </a:p>
          <a:p>
            <a:r>
              <a:rPr lang="en-GB" sz="2800" dirty="0" smtClean="0">
                <a:solidFill>
                  <a:schemeClr val="bg1"/>
                </a:solidFill>
              </a:rPr>
              <a:t>Are there any hidden motives?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265387" y="2569636"/>
            <a:ext cx="2409843" cy="3090885"/>
            <a:chOff x="6184706" y="2096208"/>
            <a:chExt cx="2409843" cy="309088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808982">
              <a:off x="5844185" y="2436729"/>
              <a:ext cx="3090885" cy="2409843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05818">
              <a:off x="6577527" y="2442709"/>
              <a:ext cx="1706887" cy="1706887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410610">
              <a:off x="6373033" y="4201596"/>
              <a:ext cx="18063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dirty="0" smtClean="0">
                  <a:solidFill>
                    <a:schemeClr val="bg1"/>
                  </a:solidFill>
                </a:rPr>
                <a:t>#trending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217" y="319829"/>
            <a:ext cx="853664" cy="8548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7223">
            <a:off x="4892778" y="446503"/>
            <a:ext cx="4035633" cy="74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24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326" y="0"/>
            <a:ext cx="772534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9921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5962" y="4681619"/>
            <a:ext cx="5550582" cy="614662"/>
          </a:xfrm>
          <a:prstGeom prst="rect">
            <a:avLst/>
          </a:prstGeom>
        </p:spPr>
      </p:pic>
      <p:grpSp>
        <p:nvGrpSpPr>
          <p:cNvPr id="9" name="Group 2"/>
          <p:cNvGrpSpPr>
            <a:grpSpLocks/>
          </p:cNvGrpSpPr>
          <p:nvPr/>
        </p:nvGrpSpPr>
        <p:grpSpPr bwMode="auto">
          <a:xfrm>
            <a:off x="1382739" y="6212663"/>
            <a:ext cx="6302375" cy="539750"/>
            <a:chOff x="107203565" y="114830941"/>
            <a:chExt cx="6303010" cy="538480"/>
          </a:xfrm>
        </p:grpSpPr>
        <p:pic>
          <p:nvPicPr>
            <p:cNvPr id="10" name="Picture 2" descr="Creative commons licence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203565" y="114830941"/>
              <a:ext cx="1351915" cy="47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3"/>
            <p:cNvSpPr txBox="1">
              <a:spLocks noChangeArrowheads="1"/>
            </p:cNvSpPr>
            <p:nvPr/>
          </p:nvSpPr>
          <p:spPr bwMode="auto">
            <a:xfrm>
              <a:off x="108629775" y="114890043"/>
              <a:ext cx="4876800" cy="479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10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Trust Me</a:t>
              </a:r>
              <a:r>
                <a: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 by </a:t>
              </a:r>
              <a:r>
                <a:rPr kumimoji="0" lang="en-GB" altLang="en-US" sz="10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Childnet International </a:t>
              </a:r>
              <a:r>
                <a: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is licensed under a</a:t>
              </a:r>
              <a:br>
                <a:rPr kumimoji="0" lang="en-GB" altLang="en-US" sz="1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</a:br>
              <a:r>
                <a:rPr kumimoji="0" lang="en-GB" altLang="en-US" sz="1000" b="0" i="0" u="sng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Creative Commons Attribution-NonCommercial-ShareAlike 4.0 International License.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970186" y="1981267"/>
            <a:ext cx="7432499" cy="3021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9000"/>
              </a:lnSpc>
              <a:spcAft>
                <a:spcPts val="600"/>
              </a:spcAft>
            </a:pPr>
            <a:r>
              <a:rPr lang="en-GB" sz="4400" b="1" u="sng" kern="1400" dirty="0">
                <a:solidFill>
                  <a:schemeClr val="bg1"/>
                </a:solidFill>
                <a:latin typeface="Arial" panose="020B0604020202020204" pitchFamily="34" charset="0"/>
              </a:rPr>
              <a:t>Available from:</a:t>
            </a:r>
            <a:endParaRPr lang="en-GB" sz="5400" kern="1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119000"/>
              </a:lnSpc>
              <a:spcAft>
                <a:spcPts val="600"/>
              </a:spcAft>
            </a:pPr>
            <a:r>
              <a:rPr lang="en-GB" sz="4400" b="1" kern="1400" dirty="0">
                <a:solidFill>
                  <a:srgbClr val="FF6600"/>
                </a:solidFill>
                <a:latin typeface="Arial" panose="020B0604020202020204" pitchFamily="34" charset="0"/>
              </a:rPr>
              <a:t>www.childnet.com/trustme</a:t>
            </a:r>
            <a:endParaRPr lang="en-GB" sz="5400" kern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en-GB" sz="4400" b="1" kern="1400" dirty="0" smtClean="0">
                <a:solidFill>
                  <a:srgbClr val="C00000"/>
                </a:solidFill>
                <a:latin typeface="Arial" panose="020B0604020202020204" pitchFamily="34" charset="0"/>
              </a:rPr>
              <a:t>trustme.lgfl.net</a:t>
            </a:r>
            <a:endParaRPr lang="en-GB" sz="5400" kern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119000"/>
              </a:lnSpc>
              <a:spcAft>
                <a:spcPts val="600"/>
              </a:spcAft>
            </a:pPr>
            <a:r>
              <a:rPr lang="en-GB" sz="2400" kern="1400" dirty="0">
                <a:solidFill>
                  <a:srgbClr val="000000"/>
                </a:solidFill>
                <a:latin typeface="Calibri" panose="020F0502020204030204" pitchFamily="34" charset="0"/>
              </a:rPr>
              <a:t> </a:t>
            </a:r>
            <a:endParaRPr lang="en-GB" sz="24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16293">
            <a:off x="1867460" y="445365"/>
            <a:ext cx="3662816" cy="10467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35" y="298664"/>
            <a:ext cx="1680323" cy="16826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2159" y="5517858"/>
            <a:ext cx="3818647" cy="5324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2501" y="150388"/>
            <a:ext cx="1793112" cy="11238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7976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01250" y="2446300"/>
            <a:ext cx="8647824" cy="2012142"/>
            <a:chOff x="329609" y="369551"/>
            <a:chExt cx="8647824" cy="201214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417774">
              <a:off x="329609" y="369551"/>
              <a:ext cx="5305646" cy="1366432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17088" y="1597538"/>
              <a:ext cx="5160345" cy="784155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194349" y="159487"/>
            <a:ext cx="39890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You might have included…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652" y="994003"/>
            <a:ext cx="1007925" cy="10079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4186" y="4823906"/>
            <a:ext cx="1179893" cy="11798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3892" y="4873960"/>
            <a:ext cx="1796904" cy="17252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917" y="5054713"/>
            <a:ext cx="1452412" cy="14524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3390" y="407115"/>
            <a:ext cx="1287406" cy="12874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4133" y="475764"/>
            <a:ext cx="1383107" cy="1383107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6294473" y="1713097"/>
            <a:ext cx="1385202" cy="1187217"/>
            <a:chOff x="6121384" y="1906857"/>
            <a:chExt cx="1511690" cy="142876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21384" y="1906857"/>
              <a:ext cx="1428760" cy="142876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847281" y="2756486"/>
              <a:ext cx="7857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 smtClean="0">
                  <a:latin typeface="Aharoni" panose="02010803020104030203" pitchFamily="2" charset="-79"/>
                  <a:cs typeface="Aharoni" panose="02010803020104030203" pitchFamily="2" charset="-79"/>
                </a:rPr>
                <a:t>logs</a:t>
              </a:r>
              <a:endParaRPr lang="en-GB" sz="2400" dirty="0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299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652" y="994003"/>
            <a:ext cx="1007925" cy="10079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4186" y="4823906"/>
            <a:ext cx="1179893" cy="11798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3892" y="4873960"/>
            <a:ext cx="1796904" cy="17252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917" y="5054713"/>
            <a:ext cx="1452412" cy="14524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3390" y="407115"/>
            <a:ext cx="1287406" cy="12874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4133" y="475764"/>
            <a:ext cx="1383107" cy="1383107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6294473" y="1713097"/>
            <a:ext cx="1385202" cy="1187217"/>
            <a:chOff x="6121384" y="1906857"/>
            <a:chExt cx="1511690" cy="142876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21384" y="1906857"/>
              <a:ext cx="1428760" cy="142876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847281" y="2756486"/>
              <a:ext cx="7857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 smtClean="0">
                  <a:latin typeface="Aharoni" panose="02010803020104030203" pitchFamily="2" charset="-79"/>
                  <a:cs typeface="Aharoni" panose="02010803020104030203" pitchFamily="2" charset="-79"/>
                </a:rPr>
                <a:t>logs</a:t>
              </a:r>
              <a:endParaRPr lang="en-GB" sz="2400" dirty="0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5128" y="3881735"/>
            <a:ext cx="3862382" cy="102870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00865" y="1993427"/>
            <a:ext cx="68187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 smtClean="0">
                <a:solidFill>
                  <a:schemeClr val="bg1"/>
                </a:solidFill>
              </a:rPr>
              <a:t>Task</a:t>
            </a:r>
          </a:p>
          <a:p>
            <a:r>
              <a:rPr lang="en-GB" sz="2800" dirty="0" smtClean="0">
                <a:solidFill>
                  <a:schemeClr val="bg1"/>
                </a:solidFill>
              </a:rPr>
              <a:t>Which method would you most prefer           to use in order to access the news? And why?</a:t>
            </a:r>
          </a:p>
          <a:p>
            <a:r>
              <a:rPr lang="en-GB" sz="2800" dirty="0" smtClean="0">
                <a:solidFill>
                  <a:schemeClr val="bg1"/>
                </a:solidFill>
              </a:rPr>
              <a:t>Rank your 5 examples </a:t>
            </a:r>
          </a:p>
          <a:p>
            <a:r>
              <a:rPr lang="en-GB" sz="2800" dirty="0" smtClean="0">
                <a:solidFill>
                  <a:schemeClr val="bg1"/>
                </a:solidFill>
              </a:rPr>
              <a:t>1(least preferred) - 5 (most preferred)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1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652" y="994003"/>
            <a:ext cx="1007925" cy="10079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4186" y="4823906"/>
            <a:ext cx="1179893" cy="11798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3892" y="4873960"/>
            <a:ext cx="1796904" cy="17252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917" y="5054713"/>
            <a:ext cx="1452412" cy="14524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3390" y="407115"/>
            <a:ext cx="1287406" cy="12874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4133" y="475764"/>
            <a:ext cx="1383107" cy="1383107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6294473" y="1713097"/>
            <a:ext cx="1385202" cy="1187217"/>
            <a:chOff x="6121384" y="1906857"/>
            <a:chExt cx="1511690" cy="142876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21384" y="1906857"/>
              <a:ext cx="1428760" cy="142876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847281" y="2756486"/>
              <a:ext cx="7857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 smtClean="0">
                  <a:latin typeface="Aharoni" panose="02010803020104030203" pitchFamily="2" charset="-79"/>
                  <a:cs typeface="Aharoni" panose="02010803020104030203" pitchFamily="2" charset="-79"/>
                </a:rPr>
                <a:t>logs</a:t>
              </a:r>
              <a:endParaRPr lang="en-GB" sz="2400" dirty="0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3498">
            <a:off x="548814" y="2872254"/>
            <a:ext cx="8156658" cy="131213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87305" y="360834"/>
            <a:ext cx="6269386" cy="6371295"/>
            <a:chOff x="387305" y="360834"/>
            <a:chExt cx="6269386" cy="6371295"/>
          </a:xfrm>
        </p:grpSpPr>
        <p:sp>
          <p:nvSpPr>
            <p:cNvPr id="2" name="TextBox 1"/>
            <p:cNvSpPr txBox="1"/>
            <p:nvPr/>
          </p:nvSpPr>
          <p:spPr>
            <a:xfrm>
              <a:off x="387305" y="4289185"/>
              <a:ext cx="227639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dirty="0" smtClean="0">
                  <a:solidFill>
                    <a:schemeClr val="bg1"/>
                  </a:solidFill>
                </a:rPr>
                <a:t>Out of date?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61040" y="360834"/>
              <a:ext cx="244951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dirty="0" smtClean="0">
                  <a:solidFill>
                    <a:schemeClr val="bg1"/>
                  </a:solidFill>
                </a:rPr>
                <a:t>Opinionated?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105315" y="1926615"/>
              <a:ext cx="15618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dirty="0" smtClean="0">
                  <a:solidFill>
                    <a:schemeClr val="bg1"/>
                  </a:solidFill>
                </a:rPr>
                <a:t>Honest?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562893" y="6147354"/>
              <a:ext cx="20521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dirty="0" smtClean="0">
                  <a:solidFill>
                    <a:schemeClr val="bg1"/>
                  </a:solidFill>
                </a:rPr>
                <a:t>One sided?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952570" y="4612997"/>
              <a:ext cx="17041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200" dirty="0" smtClean="0">
                  <a:solidFill>
                    <a:schemeClr val="bg1"/>
                  </a:solidFill>
                </a:rPr>
                <a:t>Hearsay?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777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 rot="21252061">
            <a:off x="738159" y="3415212"/>
            <a:ext cx="7535115" cy="1252458"/>
            <a:chOff x="999287" y="242781"/>
            <a:chExt cx="7535115" cy="1252458"/>
          </a:xfrm>
        </p:grpSpPr>
        <p:grpSp>
          <p:nvGrpSpPr>
            <p:cNvPr id="6" name="Group 5"/>
            <p:cNvGrpSpPr/>
            <p:nvPr/>
          </p:nvGrpSpPr>
          <p:grpSpPr>
            <a:xfrm rot="174699">
              <a:off x="2007264" y="618357"/>
              <a:ext cx="6527138" cy="876882"/>
              <a:chOff x="635662" y="3296533"/>
              <a:chExt cx="7769784" cy="1111344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785446" y="3423138"/>
                <a:ext cx="7620000" cy="984739"/>
              </a:xfrm>
              <a:prstGeom prst="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5662" y="3296533"/>
                <a:ext cx="7655169" cy="987313"/>
              </a:xfrm>
              <a:prstGeom prst="rect">
                <a:avLst/>
              </a:prstGeom>
            </p:spPr>
          </p:pic>
        </p:grp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9287" y="242781"/>
              <a:ext cx="1115584" cy="1117098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1148862" y="447897"/>
            <a:ext cx="79951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Viewing images and content has always been used as a way of influencing or changings someone’s beliefs. Some call this propaganda. But, what do you think… 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56" y="536008"/>
            <a:ext cx="951917" cy="951917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443823" y="2430698"/>
            <a:ext cx="8236399" cy="4109554"/>
            <a:chOff x="443823" y="2430698"/>
            <a:chExt cx="8236399" cy="4109554"/>
          </a:xfrm>
        </p:grpSpPr>
        <p:sp>
          <p:nvSpPr>
            <p:cNvPr id="2" name="TextBox 1"/>
            <p:cNvSpPr txBox="1"/>
            <p:nvPr/>
          </p:nvSpPr>
          <p:spPr>
            <a:xfrm>
              <a:off x="5545567" y="2430698"/>
              <a:ext cx="2030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 smtClean="0">
                  <a:solidFill>
                    <a:schemeClr val="bg1"/>
                  </a:solidFill>
                </a:rPr>
                <a:t>Influence 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43823" y="5294590"/>
              <a:ext cx="13773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 smtClean="0">
                  <a:solidFill>
                    <a:schemeClr val="bg1"/>
                  </a:solidFill>
                </a:rPr>
                <a:t>Media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92131" y="2449816"/>
              <a:ext cx="2335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 smtClean="0">
                  <a:solidFill>
                    <a:schemeClr val="bg1"/>
                  </a:solidFill>
                </a:rPr>
                <a:t>Campaigns 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732474" y="4918973"/>
              <a:ext cx="21793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 smtClean="0">
                  <a:solidFill>
                    <a:schemeClr val="bg1"/>
                  </a:solidFill>
                </a:rPr>
                <a:t>Lies/ tricks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911789" y="5893921"/>
              <a:ext cx="17684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 smtClean="0">
                  <a:solidFill>
                    <a:schemeClr val="bg1"/>
                  </a:solidFill>
                </a:rPr>
                <a:t>Mislead 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14108" y="5570755"/>
              <a:ext cx="217078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 smtClean="0">
                  <a:solidFill>
                    <a:schemeClr val="bg1"/>
                  </a:solidFill>
                </a:rPr>
                <a:t>One sided 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H="1" flipV="1">
              <a:off x="2967334" y="3039865"/>
              <a:ext cx="222308" cy="673207"/>
            </a:xfrm>
            <a:prstGeom prst="straightConnector1">
              <a:avLst/>
            </a:prstGeom>
            <a:ln w="571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flipV="1">
              <a:off x="6244814" y="2991870"/>
              <a:ext cx="199017" cy="582597"/>
            </a:xfrm>
            <a:prstGeom prst="straightConnector1">
              <a:avLst/>
            </a:prstGeom>
            <a:ln w="571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 flipH="1">
              <a:off x="3528062" y="4676876"/>
              <a:ext cx="107577" cy="990289"/>
            </a:xfrm>
            <a:prstGeom prst="straightConnector1">
              <a:avLst/>
            </a:prstGeom>
            <a:ln w="571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>
              <a:off x="1517273" y="4866007"/>
              <a:ext cx="586071" cy="598878"/>
            </a:xfrm>
            <a:prstGeom prst="straightConnector1">
              <a:avLst/>
            </a:prstGeom>
            <a:ln w="571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>
              <a:off x="5883721" y="4627466"/>
              <a:ext cx="82297" cy="439386"/>
            </a:xfrm>
            <a:prstGeom prst="straightConnector1">
              <a:avLst/>
            </a:prstGeom>
            <a:ln w="571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7426266" y="4579206"/>
              <a:ext cx="403849" cy="1361715"/>
            </a:xfrm>
            <a:prstGeom prst="straightConnector1">
              <a:avLst/>
            </a:prstGeom>
            <a:ln w="571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8354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2910" y="183382"/>
            <a:ext cx="1837293" cy="30593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135" y="231710"/>
            <a:ext cx="2029576" cy="26262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4883" y="306049"/>
            <a:ext cx="3899309" cy="219188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48197" y="3634402"/>
            <a:ext cx="3872929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Information, ideas, opinions or images, often only giving one side of the argument, that are broadcast, published, or in some way spread with the intention of influencing people’s opinions</a:t>
            </a:r>
          </a:p>
          <a:p>
            <a:pPr algn="r"/>
            <a:r>
              <a:rPr lang="en-GB" b="1" dirty="0" smtClean="0">
                <a:solidFill>
                  <a:schemeClr val="bg1"/>
                </a:solidFill>
              </a:rPr>
              <a:t>Cambridge English Dictionary</a:t>
            </a:r>
            <a:endParaRPr lang="en-GB" b="1" dirty="0">
              <a:solidFill>
                <a:schemeClr val="bg1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 rot="21252061">
            <a:off x="76032" y="2738506"/>
            <a:ext cx="4799804" cy="746977"/>
            <a:chOff x="999287" y="242781"/>
            <a:chExt cx="7535115" cy="1252458"/>
          </a:xfrm>
        </p:grpSpPr>
        <p:grpSp>
          <p:nvGrpSpPr>
            <p:cNvPr id="16" name="Group 15"/>
            <p:cNvGrpSpPr/>
            <p:nvPr/>
          </p:nvGrpSpPr>
          <p:grpSpPr>
            <a:xfrm rot="174699">
              <a:off x="2007264" y="618357"/>
              <a:ext cx="6527138" cy="876882"/>
              <a:chOff x="635662" y="3296533"/>
              <a:chExt cx="7769784" cy="1111344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785446" y="3423138"/>
                <a:ext cx="7620000" cy="984739"/>
              </a:xfrm>
              <a:prstGeom prst="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5662" y="3296533"/>
                <a:ext cx="7655169" cy="987313"/>
              </a:xfrm>
              <a:prstGeom prst="rect">
                <a:avLst/>
              </a:prstGeom>
            </p:spPr>
          </p:pic>
        </p:grp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9287" y="242781"/>
              <a:ext cx="1115584" cy="1117098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9998" y="5056035"/>
            <a:ext cx="3807083" cy="166559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0886" y="2273205"/>
            <a:ext cx="2160431" cy="300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69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2910" y="183382"/>
            <a:ext cx="1837293" cy="30593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135" y="231710"/>
            <a:ext cx="2029576" cy="26262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4883" y="306049"/>
            <a:ext cx="3899309" cy="2191885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334043" y="3008857"/>
            <a:ext cx="4476307" cy="1312907"/>
            <a:chOff x="334043" y="3008857"/>
            <a:chExt cx="4476307" cy="131290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66110">
              <a:off x="334043" y="3008857"/>
              <a:ext cx="4476307" cy="1107265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52061">
              <a:off x="402215" y="3655517"/>
              <a:ext cx="710617" cy="666247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8222" y="5087934"/>
            <a:ext cx="3807083" cy="166559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0886" y="2273205"/>
            <a:ext cx="2160431" cy="300756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87932" y="5119300"/>
            <a:ext cx="3867066" cy="1234651"/>
            <a:chOff x="728767" y="4987306"/>
            <a:chExt cx="3867066" cy="123465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54622">
              <a:off x="1141980" y="4987306"/>
              <a:ext cx="3453853" cy="120111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52061">
              <a:off x="728767" y="5555710"/>
              <a:ext cx="710617" cy="6662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869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212080" y="3878132"/>
            <a:ext cx="6422316" cy="1974028"/>
            <a:chOff x="306593" y="1269402"/>
            <a:chExt cx="4975412" cy="1516829"/>
          </a:xfrm>
        </p:grpSpPr>
        <p:sp>
          <p:nvSpPr>
            <p:cNvPr id="4" name="TextBox 3"/>
            <p:cNvSpPr txBox="1"/>
            <p:nvPr/>
          </p:nvSpPr>
          <p:spPr>
            <a:xfrm>
              <a:off x="367010" y="1398745"/>
              <a:ext cx="4855828" cy="1206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 smtClean="0">
                  <a:solidFill>
                    <a:schemeClr val="bg1"/>
                  </a:solidFill>
                </a:rPr>
                <a:t>How do you think someone / an organisation might try and change your views or beliefs?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sp>
          <p:nvSpPr>
            <p:cNvPr id="6" name="Rounded Rectangular Callout 5"/>
            <p:cNvSpPr/>
            <p:nvPr/>
          </p:nvSpPr>
          <p:spPr>
            <a:xfrm>
              <a:off x="306593" y="1269402"/>
              <a:ext cx="4975412" cy="1516829"/>
            </a:xfrm>
            <a:prstGeom prst="wedgeRoundRectCallout">
              <a:avLst>
                <a:gd name="adj1" fmla="val -32147"/>
                <a:gd name="adj2" fmla="val 81649"/>
                <a:gd name="adj3" fmla="val 16667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0178" y="151468"/>
            <a:ext cx="4988928" cy="2804383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 rot="187412">
            <a:off x="495806" y="2648437"/>
            <a:ext cx="8137597" cy="905125"/>
            <a:chOff x="978945" y="920126"/>
            <a:chExt cx="6734288" cy="817234"/>
          </a:xfrm>
        </p:grpSpPr>
        <p:sp>
          <p:nvSpPr>
            <p:cNvPr id="10" name="Rectangle 9"/>
            <p:cNvSpPr/>
            <p:nvPr/>
          </p:nvSpPr>
          <p:spPr>
            <a:xfrm>
              <a:off x="1124173" y="1032734"/>
              <a:ext cx="6589060" cy="704626"/>
            </a:xfrm>
            <a:prstGeom prst="rect">
              <a:avLst/>
            </a:prstGeom>
            <a:solidFill>
              <a:schemeClr val="tx1"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8945" y="920126"/>
              <a:ext cx="6637468" cy="7493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042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9737</TotalTime>
  <Words>549</Words>
  <Application>Microsoft Office PowerPoint</Application>
  <PresentationFormat>On-screen Show (4:3)</PresentationFormat>
  <Paragraphs>77</Paragraphs>
  <Slides>24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Aharoni</vt:lpstr>
      <vt:lpstr>Arial</vt:lpstr>
      <vt:lpstr>Arial Black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Edwards</dc:creator>
  <cp:lastModifiedBy>Kate Edwards</cp:lastModifiedBy>
  <cp:revision>118</cp:revision>
  <dcterms:created xsi:type="dcterms:W3CDTF">2016-03-17T14:05:52Z</dcterms:created>
  <dcterms:modified xsi:type="dcterms:W3CDTF">2018-08-02T09:20:23Z</dcterms:modified>
</cp:coreProperties>
</file>