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71" r:id="rId3"/>
    <p:sldId id="290" r:id="rId4"/>
    <p:sldId id="286" r:id="rId5"/>
    <p:sldId id="291" r:id="rId6"/>
    <p:sldId id="260" r:id="rId7"/>
    <p:sldId id="257" r:id="rId8"/>
    <p:sldId id="258" r:id="rId9"/>
    <p:sldId id="292" r:id="rId10"/>
    <p:sldId id="261" r:id="rId11"/>
    <p:sldId id="293" r:id="rId12"/>
    <p:sldId id="263" r:id="rId13"/>
    <p:sldId id="294" r:id="rId14"/>
    <p:sldId id="259" r:id="rId15"/>
    <p:sldId id="277" r:id="rId16"/>
    <p:sldId id="287" r:id="rId17"/>
    <p:sldId id="262" r:id="rId18"/>
    <p:sldId id="264" r:id="rId19"/>
    <p:sldId id="282" r:id="rId20"/>
    <p:sldId id="283" r:id="rId21"/>
    <p:sldId id="284" r:id="rId22"/>
    <p:sldId id="285" r:id="rId23"/>
    <p:sldId id="295" r:id="rId24"/>
    <p:sldId id="266" r:id="rId25"/>
    <p:sldId id="267" r:id="rId26"/>
    <p:sldId id="29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lie Proffitt" initials="EP" lastIdx="1" clrIdx="0">
    <p:extLst>
      <p:ext uri="{19B8F6BF-5375-455C-9EA6-DF929625EA0E}">
        <p15:presenceInfo xmlns:p15="http://schemas.microsoft.com/office/powerpoint/2012/main" userId="S-1-5-21-3023141126-3413566195-2749661670-12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9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64D92-53EA-4A82-8BE3-62C7CAE61688}" type="datetimeFigureOut">
              <a:rPr lang="en-GB" smtClean="0"/>
              <a:t>02/08/2018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636AB-5C9C-4EC6-8038-DDF61ACE0D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636AB-5C9C-4EC6-8038-DDF61ACE0D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201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find out more about any of these apps then visit;</a:t>
            </a:r>
          </a:p>
          <a:p>
            <a:r>
              <a:rPr lang="en-GB" dirty="0" smtClean="0"/>
              <a:t>www.commonsensemedia.org</a:t>
            </a:r>
            <a:r>
              <a:rPr lang="en-GB" baseline="0" dirty="0" smtClean="0"/>
              <a:t> </a:t>
            </a:r>
          </a:p>
          <a:p>
            <a:r>
              <a:rPr lang="en-GB" smtClean="0"/>
              <a:t>www.net-aware.org.uk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636AB-5C9C-4EC6-8038-DDF61ACE0D7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436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NB - This </a:t>
            </a:r>
            <a:r>
              <a:rPr lang="en-GB" dirty="0" smtClean="0"/>
              <a:t>slide is animated so</a:t>
            </a:r>
            <a:r>
              <a:rPr lang="en-GB" baseline="0" dirty="0" smtClean="0"/>
              <a:t> the words appear individually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636AB-5C9C-4EC6-8038-DDF61ACE0D7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289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636AB-5C9C-4EC6-8038-DDF61ACE0D7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547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D8BA5-E139-4632-981F-0BE1858B633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109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D8BA5-E139-4632-981F-0BE1858B633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592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D8BA5-E139-4632-981F-0BE1858B633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871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D8BA5-E139-4632-981F-0BE1858B633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526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D8BA5-E139-4632-981F-0BE1858B633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8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C0902-498F-4708-B31B-D4C615923E00}" type="datetime1">
              <a:rPr lang="en-GB" smtClean="0"/>
              <a:t>02/08/2018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43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9F836-1CF9-4C42-BCBD-EBE8A490A971}" type="datetime1">
              <a:rPr lang="en-GB" smtClean="0"/>
              <a:t>02/08/2018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38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F0B8-5E0B-4D23-86C2-1B28BD0A635A}" type="datetime1">
              <a:rPr lang="en-GB" smtClean="0"/>
              <a:t>02/08/2018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0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B603E-00FB-4BC4-996D-86992E731CF5}" type="datetime1">
              <a:rPr lang="en-GB" smtClean="0"/>
              <a:t>02/08/2018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940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4AE9-DD41-4A9B-8CB0-AAA6550D0BE9}" type="datetime1">
              <a:rPr lang="en-GB" smtClean="0"/>
              <a:t>02/08/2018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49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70A01-558F-40F1-AC00-039DCA4326A6}" type="datetime1">
              <a:rPr lang="en-GB" smtClean="0"/>
              <a:t>02/08/2018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0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2AD0-2B41-498A-B620-706C60F88C1B}" type="datetime1">
              <a:rPr lang="en-GB" smtClean="0"/>
              <a:t>02/08/2018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52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3531-F2E0-45D5-BA5D-7BA6F3420FE1}" type="datetime1">
              <a:rPr lang="en-GB" smtClean="0"/>
              <a:t>02/08/2018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0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67C95-2702-49CC-846A-7301EC443273}" type="datetime1">
              <a:rPr lang="en-GB" smtClean="0"/>
              <a:t>02/08/2018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121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DF30-D392-422C-84F6-D14EB79581AF}" type="datetime1">
              <a:rPr lang="en-GB" smtClean="0"/>
              <a:t>02/08/2018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788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39A24-8D1D-4AA4-ABE1-F7533C9934EC}" type="datetime1">
              <a:rPr lang="en-GB" smtClean="0"/>
              <a:t>02/08/2018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0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79D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2F706-363A-4344-BE09-A158F9BC6506}" type="datetime1">
              <a:rPr lang="en-GB" smtClean="0"/>
              <a:t>02/08/2018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13F22-6618-487F-A97C-EF0C92F46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19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5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3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9" y="1184470"/>
            <a:ext cx="9303600" cy="495054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222680" y="637604"/>
            <a:ext cx="5193796" cy="1368698"/>
            <a:chOff x="1233898" y="1137834"/>
            <a:chExt cx="5633807" cy="1597991"/>
          </a:xfrm>
        </p:grpSpPr>
        <p:grpSp>
          <p:nvGrpSpPr>
            <p:cNvPr id="5" name="Group 4"/>
            <p:cNvGrpSpPr/>
            <p:nvPr/>
          </p:nvGrpSpPr>
          <p:grpSpPr>
            <a:xfrm rot="21155376">
              <a:off x="2355828" y="1137834"/>
              <a:ext cx="4511877" cy="1202019"/>
              <a:chOff x="746410" y="804783"/>
              <a:chExt cx="7434988" cy="1861962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852736" y="905793"/>
                <a:ext cx="7328662" cy="1760952"/>
              </a:xfrm>
              <a:prstGeom prst="rect">
                <a:avLst/>
              </a:prstGeom>
              <a:solidFill>
                <a:schemeClr val="dk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46410" y="804783"/>
                <a:ext cx="7328662" cy="1760952"/>
              </a:xfrm>
              <a:prstGeom prst="rect">
                <a:avLst/>
              </a:prstGeom>
            </p:spPr>
          </p:pic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209925">
              <a:off x="1233898" y="1473873"/>
              <a:ext cx="1260242" cy="1261952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821633" y="1971127"/>
            <a:ext cx="55388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Lesson 1 </a:t>
            </a:r>
          </a:p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Online content</a:t>
            </a:r>
          </a:p>
          <a:p>
            <a:pPr algn="ctr">
              <a:lnSpc>
                <a:spcPct val="150000"/>
              </a:lnSpc>
            </a:pPr>
            <a:r>
              <a:rPr lang="en-GB" sz="3200" dirty="0" smtClean="0">
                <a:solidFill>
                  <a:schemeClr val="bg1"/>
                </a:solidFill>
              </a:rPr>
              <a:t>Public and impersonal</a:t>
            </a:r>
          </a:p>
          <a:p>
            <a:pPr algn="ctr">
              <a:lnSpc>
                <a:spcPct val="150000"/>
              </a:lnSpc>
            </a:pPr>
            <a:r>
              <a:rPr lang="en-GB" sz="3200" dirty="0" smtClean="0">
                <a:solidFill>
                  <a:schemeClr val="bg1"/>
                </a:solidFill>
              </a:rPr>
              <a:t>Key Stage 3 (11-14 year olds)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0038" y="6118695"/>
            <a:ext cx="5550582" cy="61466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212" y="6426026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9" y="99419"/>
            <a:ext cx="4093985" cy="380981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63" y="4000562"/>
            <a:ext cx="4115011" cy="2609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833" y="3395050"/>
            <a:ext cx="5059563" cy="3415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153" y="646492"/>
            <a:ext cx="4616163" cy="15870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187">
            <a:off x="5817958" y="95800"/>
            <a:ext cx="3249106" cy="6190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368" y="2318167"/>
            <a:ext cx="3725359" cy="992211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70057" y="6419726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230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643077" y="2854816"/>
            <a:ext cx="53519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 -  Search results 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You will need to examine a set of Google search results and decide which </a:t>
            </a:r>
            <a:r>
              <a:rPr lang="en-GB" sz="2800" dirty="0">
                <a:solidFill>
                  <a:schemeClr val="bg1"/>
                </a:solidFill>
              </a:rPr>
              <a:t>search result </a:t>
            </a:r>
            <a:r>
              <a:rPr lang="en-GB" sz="2800" dirty="0" smtClean="0">
                <a:solidFill>
                  <a:schemeClr val="bg1"/>
                </a:solidFill>
              </a:rPr>
              <a:t>is the most </a:t>
            </a:r>
            <a:r>
              <a:rPr lang="en-GB" sz="2800" dirty="0">
                <a:solidFill>
                  <a:schemeClr val="bg1"/>
                </a:solidFill>
              </a:rPr>
              <a:t>trustworthy and which </a:t>
            </a:r>
            <a:r>
              <a:rPr lang="en-GB" sz="2800" dirty="0" smtClean="0">
                <a:solidFill>
                  <a:schemeClr val="bg1"/>
                </a:solidFill>
              </a:rPr>
              <a:t>one you would </a:t>
            </a:r>
            <a:r>
              <a:rPr lang="en-GB" sz="2800" dirty="0">
                <a:solidFill>
                  <a:schemeClr val="bg1"/>
                </a:solidFill>
              </a:rPr>
              <a:t>click on?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471187" y="1379800"/>
            <a:ext cx="1395804" cy="1360375"/>
            <a:chOff x="7288307" y="1216227"/>
            <a:chExt cx="1395804" cy="13603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5 minutes </a:t>
              </a:r>
              <a:endParaRPr lang="en-GB" sz="20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3012">
            <a:off x="1496367" y="545162"/>
            <a:ext cx="6958584" cy="820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21" y="573512"/>
            <a:ext cx="1193476" cy="119509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66052" y="2005578"/>
            <a:ext cx="3279670" cy="3838016"/>
            <a:chOff x="393085" y="2461848"/>
            <a:chExt cx="2606147" cy="307062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861" y="3557349"/>
              <a:ext cx="2099371" cy="1975123"/>
            </a:xfrm>
            <a:prstGeom prst="rect">
              <a:avLst/>
            </a:prstGeom>
          </p:spPr>
        </p:pic>
        <p:pic>
          <p:nvPicPr>
            <p:cNvPr id="1026" name="Picture 2" descr="Image result for click i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076056">
              <a:off x="393085" y="2461848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8365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269" y="266398"/>
            <a:ext cx="9155269" cy="56067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1526" y="6017494"/>
            <a:ext cx="8991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Which result would you go to first and why?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5480" y="6443079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0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515062" y="2534421"/>
            <a:ext cx="535192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 -  Social media 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Think </a:t>
            </a:r>
            <a:r>
              <a:rPr lang="en-GB" sz="2800" dirty="0">
                <a:solidFill>
                  <a:schemeClr val="bg1"/>
                </a:solidFill>
              </a:rPr>
              <a:t>critically about the information in the </a:t>
            </a:r>
            <a:r>
              <a:rPr lang="en-GB" sz="2800" dirty="0" smtClean="0">
                <a:solidFill>
                  <a:schemeClr val="bg1"/>
                </a:solidFill>
              </a:rPr>
              <a:t>following social </a:t>
            </a:r>
            <a:r>
              <a:rPr lang="en-GB" sz="2800" dirty="0">
                <a:solidFill>
                  <a:schemeClr val="bg1"/>
                </a:solidFill>
              </a:rPr>
              <a:t>networking feed and </a:t>
            </a:r>
            <a:r>
              <a:rPr lang="en-GB" sz="2800" dirty="0" smtClean="0">
                <a:solidFill>
                  <a:schemeClr val="bg1"/>
                </a:solidFill>
              </a:rPr>
              <a:t>assess </a:t>
            </a:r>
            <a:r>
              <a:rPr lang="en-GB" sz="2800" dirty="0">
                <a:solidFill>
                  <a:schemeClr val="bg1"/>
                </a:solidFill>
              </a:rPr>
              <a:t>if </a:t>
            </a:r>
            <a:r>
              <a:rPr lang="en-GB" sz="2800" dirty="0" smtClean="0">
                <a:solidFill>
                  <a:schemeClr val="bg1"/>
                </a:solidFill>
              </a:rPr>
              <a:t>it </a:t>
            </a:r>
            <a:r>
              <a:rPr lang="en-GB" sz="2800" dirty="0">
                <a:solidFill>
                  <a:schemeClr val="bg1"/>
                </a:solidFill>
              </a:rPr>
              <a:t>gives a true account of the life of a homeless person</a:t>
            </a:r>
            <a:r>
              <a:rPr lang="en-GB" sz="2800" dirty="0" smtClean="0">
                <a:solidFill>
                  <a:schemeClr val="bg1"/>
                </a:solidFill>
              </a:rPr>
              <a:t>. Consider;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bg1"/>
                </a:solidFill>
              </a:rPr>
              <a:t>The comments 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bg1"/>
                </a:solidFill>
              </a:rPr>
              <a:t>Date and time it was posted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bg1"/>
                </a:solidFill>
              </a:rPr>
              <a:t>Photos</a:t>
            </a:r>
          </a:p>
          <a:p>
            <a:pPr marL="457200" indent="-457200">
              <a:buFontTx/>
              <a:buChar char="-"/>
            </a:pPr>
            <a:r>
              <a:rPr lang="en-GB" sz="2400" dirty="0" smtClean="0">
                <a:solidFill>
                  <a:schemeClr val="bg1"/>
                </a:solidFill>
              </a:rPr>
              <a:t>Bigger picture</a:t>
            </a: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471187" y="1379800"/>
            <a:ext cx="1395804" cy="1360375"/>
            <a:chOff x="7288307" y="1216227"/>
            <a:chExt cx="1395804" cy="13603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5 minutes </a:t>
              </a:r>
              <a:endParaRPr lang="en-GB" sz="20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3012">
            <a:off x="1496367" y="545162"/>
            <a:ext cx="6958584" cy="820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21" y="573512"/>
            <a:ext cx="1193476" cy="119509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66052" y="2005578"/>
            <a:ext cx="3279670" cy="3838016"/>
            <a:chOff x="393085" y="2461848"/>
            <a:chExt cx="2606147" cy="307062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861" y="3557349"/>
              <a:ext cx="2099371" cy="1975123"/>
            </a:xfrm>
            <a:prstGeom prst="rect">
              <a:avLst/>
            </a:prstGeom>
          </p:spPr>
        </p:pic>
        <p:pic>
          <p:nvPicPr>
            <p:cNvPr id="1026" name="Picture 2" descr="Image result for click icon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076056">
              <a:off x="393085" y="2461848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100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79390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37" y="127347"/>
            <a:ext cx="8647552" cy="663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88074">
            <a:off x="277732" y="320546"/>
            <a:ext cx="4111253" cy="7907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032" y="1210770"/>
            <a:ext cx="6158816" cy="4609180"/>
          </a:xfrm>
          <a:prstGeom prst="rect">
            <a:avLst/>
          </a:prstGeom>
        </p:spPr>
      </p:pic>
      <p:sp>
        <p:nvSpPr>
          <p:cNvPr id="11" name="Rounded Rectangular Callout 10"/>
          <p:cNvSpPr/>
          <p:nvPr/>
        </p:nvSpPr>
        <p:spPr>
          <a:xfrm>
            <a:off x="257276" y="1564640"/>
            <a:ext cx="2800883" cy="1056640"/>
          </a:xfrm>
          <a:prstGeom prst="wedgeRoundRectCallou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2. </a:t>
            </a:r>
            <a:r>
              <a:rPr lang="en-GB" dirty="0" smtClean="0"/>
              <a:t>This has been taken at a school</a:t>
            </a:r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5409933" y="345440"/>
            <a:ext cx="2800883" cy="1056640"/>
          </a:xfrm>
          <a:prstGeom prst="wedgeRoundRectCallout">
            <a:avLst>
              <a:gd name="adj1" fmla="val 5647"/>
              <a:gd name="adj2" fmla="val 132692"/>
              <a:gd name="adj3" fmla="val 16667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1. </a:t>
            </a:r>
            <a:r>
              <a:rPr lang="en-GB" dirty="0" smtClean="0"/>
              <a:t>One girl is sticking her tongue out</a:t>
            </a:r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257276" y="3647440"/>
            <a:ext cx="2800883" cy="1056640"/>
          </a:xfrm>
          <a:prstGeom prst="wedgeRoundRectCallout">
            <a:avLst>
              <a:gd name="adj1" fmla="val -2333"/>
              <a:gd name="adj2" fmla="val 80769"/>
              <a:gd name="adj3" fmla="val 16667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4. </a:t>
            </a:r>
            <a:r>
              <a:rPr lang="en-GB" dirty="0" smtClean="0"/>
              <a:t>The girl on the floor is being bullied by the other girl</a:t>
            </a:r>
            <a:endParaRPr lang="en-GB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5943601" y="3515360"/>
            <a:ext cx="2800883" cy="1056640"/>
          </a:xfrm>
          <a:prstGeom prst="wedgeRoundRectCallout">
            <a:avLst>
              <a:gd name="adj1" fmla="val 932"/>
              <a:gd name="adj2" fmla="val 98077"/>
              <a:gd name="adj3" fmla="val 16667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3. </a:t>
            </a:r>
            <a:r>
              <a:rPr lang="en-GB" dirty="0" smtClean="0"/>
              <a:t>The girl has been pushed to the floor</a:t>
            </a:r>
            <a:endParaRPr lang="en-GB" dirty="0"/>
          </a:p>
        </p:txBody>
      </p:sp>
      <p:sp>
        <p:nvSpPr>
          <p:cNvPr id="15" name="Rounded Rectangular Callout 14"/>
          <p:cNvSpPr/>
          <p:nvPr/>
        </p:nvSpPr>
        <p:spPr>
          <a:xfrm>
            <a:off x="3008998" y="5456028"/>
            <a:ext cx="2800883" cy="1056640"/>
          </a:xfrm>
          <a:prstGeom prst="wedgeRoundRectCallout">
            <a:avLst>
              <a:gd name="adj1" fmla="val 32127"/>
              <a:gd name="adj2" fmla="val -77885"/>
              <a:gd name="adj3" fmla="val 16667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5. </a:t>
            </a:r>
            <a:r>
              <a:rPr lang="en-GB" dirty="0" smtClean="0"/>
              <a:t>Some of their things are on the floor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70941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67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6850">
            <a:off x="1853890" y="462385"/>
            <a:ext cx="6805477" cy="11261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3228" y="3232298"/>
            <a:ext cx="51669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dirty="0" smtClean="0">
                <a:solidFill>
                  <a:schemeClr val="bg1"/>
                </a:solidFill>
              </a:rPr>
              <a:t>Fact</a:t>
            </a:r>
            <a:r>
              <a:rPr lang="en-GB" sz="2400" dirty="0" smtClean="0">
                <a:solidFill>
                  <a:schemeClr val="bg1"/>
                </a:solidFill>
              </a:rPr>
              <a:t>        </a:t>
            </a:r>
            <a:r>
              <a:rPr lang="en-GB" sz="4000" dirty="0" smtClean="0">
                <a:solidFill>
                  <a:schemeClr val="bg1"/>
                </a:solidFill>
              </a:rPr>
              <a:t>or    </a:t>
            </a:r>
            <a:r>
              <a:rPr lang="en-GB" sz="5400" dirty="0" smtClean="0">
                <a:solidFill>
                  <a:schemeClr val="bg1"/>
                </a:solidFill>
              </a:rPr>
              <a:t>Opinion</a:t>
            </a:r>
            <a:endParaRPr lang="en-GB" sz="5400" dirty="0">
              <a:solidFill>
                <a:schemeClr val="bg1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14670" y="1988288"/>
            <a:ext cx="3350716" cy="4445548"/>
            <a:chOff x="414670" y="1988288"/>
            <a:chExt cx="3350716" cy="4445548"/>
          </a:xfrm>
        </p:grpSpPr>
        <p:sp>
          <p:nvSpPr>
            <p:cNvPr id="6" name="TextBox 5"/>
            <p:cNvSpPr txBox="1"/>
            <p:nvPr/>
          </p:nvSpPr>
          <p:spPr>
            <a:xfrm>
              <a:off x="414670" y="1988288"/>
              <a:ext cx="12216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Dates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4670" y="4522381"/>
              <a:ext cx="18031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Numbers</a:t>
              </a:r>
              <a:r>
                <a:rPr lang="en-GB" sz="3200" dirty="0" smtClean="0"/>
                <a:t> 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00177" y="2549755"/>
              <a:ext cx="14652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History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91467" y="5849061"/>
              <a:ext cx="15311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Science 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2657061" y="3074001"/>
              <a:ext cx="245627" cy="45600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1154760" y="2549756"/>
              <a:ext cx="736417" cy="98025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1972863" y="4126902"/>
              <a:ext cx="256980" cy="60872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9" idx="0"/>
            </p:cNvCxnSpPr>
            <p:nvPr/>
          </p:nvCxnSpPr>
          <p:spPr>
            <a:xfrm flipH="1">
              <a:off x="2657061" y="4126902"/>
              <a:ext cx="86139" cy="172215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4809519" y="1728217"/>
            <a:ext cx="4143990" cy="4492450"/>
            <a:chOff x="4809519" y="1728217"/>
            <a:chExt cx="4143990" cy="4492450"/>
          </a:xfrm>
        </p:grpSpPr>
        <p:sp>
          <p:nvSpPr>
            <p:cNvPr id="24" name="TextBox 23"/>
            <p:cNvSpPr txBox="1"/>
            <p:nvPr/>
          </p:nvSpPr>
          <p:spPr>
            <a:xfrm>
              <a:off x="4879928" y="1728217"/>
              <a:ext cx="148027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Believe</a:t>
              </a:r>
              <a:r>
                <a:rPr lang="en-GB" sz="3200" dirty="0" smtClean="0"/>
                <a:t> 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77849" y="1931338"/>
              <a:ext cx="14756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Suggest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768758" y="2526746"/>
              <a:ext cx="19611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suspected</a:t>
              </a:r>
              <a:r>
                <a:rPr lang="en-GB" sz="3200" dirty="0" smtClean="0"/>
                <a:t> 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55570" y="4247961"/>
              <a:ext cx="11288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think</a:t>
              </a:r>
              <a:r>
                <a:rPr lang="en-GB" sz="3200" dirty="0" smtClean="0"/>
                <a:t> 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09519" y="4598617"/>
              <a:ext cx="8942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feel</a:t>
              </a:r>
              <a:r>
                <a:rPr lang="en-GB" sz="3200" dirty="0" smtClean="0"/>
                <a:t> 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98371" y="5635892"/>
              <a:ext cx="16321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Claimed</a:t>
              </a:r>
              <a:r>
                <a:rPr lang="en-GB" sz="3200" dirty="0" smtClean="0"/>
                <a:t> </a:t>
              </a:r>
              <a:endParaRPr lang="en-GB" dirty="0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 flipV="1">
              <a:off x="5434675" y="2280676"/>
              <a:ext cx="78654" cy="113237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5" idx="3"/>
            </p:cNvCxnSpPr>
            <p:nvPr/>
          </p:nvCxnSpPr>
          <p:spPr>
            <a:xfrm flipV="1">
              <a:off x="7070220" y="2549757"/>
              <a:ext cx="1097706" cy="1190373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6458656" y="3084500"/>
              <a:ext cx="128007" cy="44550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endCxn id="27" idx="1"/>
            </p:cNvCxnSpPr>
            <p:nvPr/>
          </p:nvCxnSpPr>
          <p:spPr>
            <a:xfrm>
              <a:off x="6834362" y="4126902"/>
              <a:ext cx="421208" cy="413447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6298905" y="4207064"/>
              <a:ext cx="846876" cy="154497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5201199" y="4207064"/>
              <a:ext cx="202342" cy="49982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28559" y="6429097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3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022" y="437599"/>
            <a:ext cx="7885566" cy="62378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376" y="177275"/>
            <a:ext cx="4901184" cy="6395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6794" y="6202193"/>
            <a:ext cx="1769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/>
              <a:t>Fact</a:t>
            </a:r>
            <a:r>
              <a:rPr lang="en-GB" sz="2800" dirty="0" smtClean="0"/>
              <a:t>    vs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6341274" y="6202193"/>
            <a:ext cx="1339686" cy="581364"/>
            <a:chOff x="7804314" y="955072"/>
            <a:chExt cx="1339686" cy="581364"/>
          </a:xfrm>
        </p:grpSpPr>
        <p:sp>
          <p:nvSpPr>
            <p:cNvPr id="7" name="TextBox 6"/>
            <p:cNvSpPr txBox="1"/>
            <p:nvPr/>
          </p:nvSpPr>
          <p:spPr>
            <a:xfrm>
              <a:off x="7804314" y="955072"/>
              <a:ext cx="13396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opinion</a:t>
              </a:r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7845552" y="955072"/>
              <a:ext cx="1207008" cy="58136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433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rot="21436263">
            <a:off x="1533344" y="622578"/>
            <a:ext cx="6375334" cy="790448"/>
            <a:chOff x="779797" y="2947816"/>
            <a:chExt cx="7293392" cy="1034637"/>
          </a:xfrm>
        </p:grpSpPr>
        <p:sp>
          <p:nvSpPr>
            <p:cNvPr id="10" name="Rectangle 9"/>
            <p:cNvSpPr/>
            <p:nvPr/>
          </p:nvSpPr>
          <p:spPr>
            <a:xfrm>
              <a:off x="878305" y="3068053"/>
              <a:ext cx="7194884" cy="914400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9797" y="2947816"/>
              <a:ext cx="7173076" cy="898451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57" y="580158"/>
            <a:ext cx="1193476" cy="11950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60781" y="2576602"/>
            <a:ext cx="53519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Write a checklist of things to look out for when viewing content online.</a:t>
            </a:r>
          </a:p>
          <a:p>
            <a:endParaRPr lang="en-GB" sz="2800" dirty="0" smtClean="0">
              <a:solidFill>
                <a:schemeClr val="bg1"/>
              </a:solidFill>
            </a:endParaRPr>
          </a:p>
          <a:p>
            <a:r>
              <a:rPr lang="en-GB" sz="2800" dirty="0" smtClean="0">
                <a:solidFill>
                  <a:schemeClr val="bg1"/>
                </a:solidFill>
              </a:rPr>
              <a:t>Remember to think about content on websites and social media. Are there different things you should look out for? 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6602"/>
            <a:ext cx="3826136" cy="382613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471187" y="1379800"/>
            <a:ext cx="1395804" cy="1360375"/>
            <a:chOff x="7288307" y="1216227"/>
            <a:chExt cx="1395804" cy="136037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5 minutes </a:t>
              </a:r>
              <a:endParaRPr lang="en-GB" sz="2000" dirty="0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1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2528" y="412790"/>
            <a:ext cx="8420327" cy="2609202"/>
            <a:chOff x="272528" y="412790"/>
            <a:chExt cx="8420327" cy="2609202"/>
          </a:xfrm>
        </p:grpSpPr>
        <p:grpSp>
          <p:nvGrpSpPr>
            <p:cNvPr id="4" name="Group 3"/>
            <p:cNvGrpSpPr/>
            <p:nvPr/>
          </p:nvGrpSpPr>
          <p:grpSpPr>
            <a:xfrm rot="21436263">
              <a:off x="1388115" y="455210"/>
              <a:ext cx="6375334" cy="790448"/>
              <a:chOff x="779797" y="2947816"/>
              <a:chExt cx="7293392" cy="1034637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878305" y="3068053"/>
                <a:ext cx="7194884" cy="91440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9797" y="2947816"/>
                <a:ext cx="7173076" cy="898451"/>
              </a:xfrm>
              <a:prstGeom prst="rect">
                <a:avLst/>
              </a:prstGeom>
            </p:spPr>
          </p:pic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528" y="412790"/>
              <a:ext cx="1193476" cy="1195096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6644435" y="1351098"/>
              <a:ext cx="2048420" cy="1670894"/>
              <a:chOff x="6644435" y="1351098"/>
              <a:chExt cx="2048420" cy="1670894"/>
            </a:xfrm>
          </p:grpSpPr>
          <p:grpSp>
            <p:nvGrpSpPr>
              <p:cNvPr id="20" name="Group 19"/>
              <p:cNvGrpSpPr/>
              <p:nvPr/>
            </p:nvGrpSpPr>
            <p:grpSpPr>
              <a:xfrm rot="357287">
                <a:off x="6644435" y="2324757"/>
                <a:ext cx="2048420" cy="697235"/>
                <a:chOff x="5940548" y="1459158"/>
                <a:chExt cx="2048420" cy="697235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6087979" y="1603860"/>
                  <a:ext cx="1900989" cy="552533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40548" y="1459158"/>
                  <a:ext cx="1964199" cy="623256"/>
                </a:xfrm>
                <a:prstGeom prst="rect">
                  <a:avLst/>
                </a:prstGeom>
              </p:spPr>
            </p:pic>
          </p:grpSp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70191">
                <a:off x="7211830" y="1351098"/>
                <a:ext cx="1133642" cy="992615"/>
              </a:xfrm>
              <a:prstGeom prst="rect">
                <a:avLst/>
              </a:prstGeom>
            </p:spPr>
          </p:pic>
        </p:grpSp>
      </p:grpSp>
      <p:sp>
        <p:nvSpPr>
          <p:cNvPr id="23" name="Rectangle 22"/>
          <p:cNvSpPr/>
          <p:nvPr/>
        </p:nvSpPr>
        <p:spPr>
          <a:xfrm>
            <a:off x="603775" y="2073940"/>
            <a:ext cx="6557996" cy="2902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Author: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is the author? 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should be easy to find who/what organisation is behind a website. </a:t>
            </a:r>
            <a:endParaRPr lang="en-GB" sz="24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trust them? 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else have they published? Can you find them on other sites? </a:t>
            </a:r>
            <a:endParaRPr lang="en-GB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19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21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75591" y="2129364"/>
            <a:ext cx="7687340" cy="3648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can </a:t>
            </a:r>
            <a:r>
              <a:rPr lang="en-GB" sz="28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 the concept of critical thinking </a:t>
            </a:r>
            <a:r>
              <a:rPr lang="en-GB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apply it to examples online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GB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GB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 </a:t>
            </a:r>
            <a:r>
              <a:rPr lang="en-GB" sz="28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recognise some of the differences between fact and opinion  </a:t>
            </a:r>
          </a:p>
          <a:p>
            <a:pPr lvl="0">
              <a:lnSpc>
                <a:spcPct val="107000"/>
              </a:lnSpc>
              <a:spcAft>
                <a:spcPts val="0"/>
              </a:spcAft>
            </a:pPr>
            <a:endParaRPr lang="en-GB" sz="2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can think of ways to </a:t>
            </a:r>
            <a:r>
              <a:rPr lang="en-GB" sz="2800" b="1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evaluate what is trustworthy online </a:t>
            </a:r>
            <a:endParaRPr lang="en-GB" sz="28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 rot="21416002">
            <a:off x="404535" y="558209"/>
            <a:ext cx="5734872" cy="876744"/>
            <a:chOff x="961814" y="808884"/>
            <a:chExt cx="4906482" cy="756354"/>
          </a:xfrm>
        </p:grpSpPr>
        <p:sp>
          <p:nvSpPr>
            <p:cNvPr id="5" name="Rectangle 4"/>
            <p:cNvSpPr/>
            <p:nvPr/>
          </p:nvSpPr>
          <p:spPr>
            <a:xfrm>
              <a:off x="1048871" y="898264"/>
              <a:ext cx="4819425" cy="666974"/>
            </a:xfrm>
            <a:prstGeom prst="rect">
              <a:avLst/>
            </a:prstGeom>
            <a:solidFill>
              <a:schemeClr val="tx1">
                <a:alpha val="33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814" y="808884"/>
              <a:ext cx="4820421" cy="651978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41" y="2232401"/>
            <a:ext cx="713173" cy="6400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40" y="3508332"/>
            <a:ext cx="713173" cy="640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40" y="4692661"/>
            <a:ext cx="713173" cy="64002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01158" y="6401619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1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69266" y="1889138"/>
            <a:ext cx="6048306" cy="3964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Reliability: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a reliable organisation 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 university, broadcaster or subject expert? </a:t>
            </a:r>
            <a:endParaRPr lang="en-GB" sz="24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tell 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up to date it is? </a:t>
            </a:r>
            <a:endParaRPr lang="en-GB" sz="2400" b="1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regularly updated? 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want to use info, you need to know how old it is.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72528" y="412790"/>
            <a:ext cx="8420327" cy="2609202"/>
            <a:chOff x="272528" y="412790"/>
            <a:chExt cx="8420327" cy="2609202"/>
          </a:xfrm>
        </p:grpSpPr>
        <p:grpSp>
          <p:nvGrpSpPr>
            <p:cNvPr id="4" name="Group 3"/>
            <p:cNvGrpSpPr/>
            <p:nvPr/>
          </p:nvGrpSpPr>
          <p:grpSpPr>
            <a:xfrm rot="21436263">
              <a:off x="1388115" y="455210"/>
              <a:ext cx="6375334" cy="790448"/>
              <a:chOff x="779797" y="2947816"/>
              <a:chExt cx="7293392" cy="103463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878305" y="3068053"/>
                <a:ext cx="7194884" cy="91440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9797" y="2947816"/>
                <a:ext cx="7173076" cy="898451"/>
              </a:xfrm>
              <a:prstGeom prst="rect">
                <a:avLst/>
              </a:prstGeom>
            </p:spPr>
          </p:pic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528" y="412790"/>
              <a:ext cx="1193476" cy="1195096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6644435" y="1351098"/>
              <a:ext cx="2048420" cy="1670894"/>
              <a:chOff x="6644435" y="1351098"/>
              <a:chExt cx="2048420" cy="1670894"/>
            </a:xfrm>
          </p:grpSpPr>
          <p:grpSp>
            <p:nvGrpSpPr>
              <p:cNvPr id="7" name="Group 6"/>
              <p:cNvGrpSpPr/>
              <p:nvPr/>
            </p:nvGrpSpPr>
            <p:grpSpPr>
              <a:xfrm rot="357287">
                <a:off x="6644435" y="2324757"/>
                <a:ext cx="2048420" cy="697235"/>
                <a:chOff x="5940548" y="1459158"/>
                <a:chExt cx="2048420" cy="697235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6087979" y="1603860"/>
                  <a:ext cx="1900989" cy="552533"/>
                </a:xfrm>
                <a:prstGeom prst="rect">
                  <a:avLst/>
                </a:pr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40548" y="1459158"/>
                  <a:ext cx="1964199" cy="623256"/>
                </a:xfrm>
                <a:prstGeom prst="rect">
                  <a:avLst/>
                </a:prstGeom>
              </p:spPr>
            </p:pic>
          </p:grp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370191">
                <a:off x="7211830" y="1351098"/>
                <a:ext cx="1133642" cy="992615"/>
              </a:xfrm>
              <a:prstGeom prst="rect">
                <a:avLst/>
              </a:prstGeom>
            </p:spPr>
          </p:pic>
        </p:grp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065983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20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8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rot="21436263">
            <a:off x="1388115" y="455210"/>
            <a:ext cx="6375334" cy="790448"/>
            <a:chOff x="779797" y="2947816"/>
            <a:chExt cx="7293392" cy="1034637"/>
          </a:xfrm>
        </p:grpSpPr>
        <p:sp>
          <p:nvSpPr>
            <p:cNvPr id="10" name="Rectangle 9"/>
            <p:cNvSpPr/>
            <p:nvPr/>
          </p:nvSpPr>
          <p:spPr>
            <a:xfrm>
              <a:off x="878305" y="3068053"/>
              <a:ext cx="7194884" cy="914400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9797" y="2947816"/>
              <a:ext cx="7173076" cy="898451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28" y="412790"/>
            <a:ext cx="1193476" cy="119509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 rot="357287">
            <a:off x="6644435" y="2324757"/>
            <a:ext cx="2048420" cy="697235"/>
            <a:chOff x="5940548" y="1459158"/>
            <a:chExt cx="2048420" cy="697235"/>
          </a:xfrm>
        </p:grpSpPr>
        <p:sp>
          <p:nvSpPr>
            <p:cNvPr id="8" name="Rectangle 7"/>
            <p:cNvSpPr/>
            <p:nvPr/>
          </p:nvSpPr>
          <p:spPr>
            <a:xfrm>
              <a:off x="6087979" y="1603860"/>
              <a:ext cx="1900989" cy="552533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0548" y="1459158"/>
              <a:ext cx="1964199" cy="623256"/>
            </a:xfrm>
            <a:prstGeom prst="rect">
              <a:avLst/>
            </a:prstGeom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70191">
            <a:off x="7211830" y="1351098"/>
            <a:ext cx="1133642" cy="99261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35412" y="1972472"/>
            <a:ext cx="5682159" cy="3569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3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Balance: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 or opinion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endParaRPr lang="en-GB" sz="24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it just giving 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point of view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endParaRPr lang="en-GB" sz="2400" dirty="0" smtClean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Could they have their 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own agenda 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selling something, or a political organisation?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21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34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1436263">
            <a:off x="1388115" y="455210"/>
            <a:ext cx="6375334" cy="790448"/>
            <a:chOff x="779797" y="2947816"/>
            <a:chExt cx="7293392" cy="1034637"/>
          </a:xfrm>
        </p:grpSpPr>
        <p:sp>
          <p:nvSpPr>
            <p:cNvPr id="11" name="Rectangle 10"/>
            <p:cNvSpPr/>
            <p:nvPr/>
          </p:nvSpPr>
          <p:spPr>
            <a:xfrm>
              <a:off x="878305" y="3068053"/>
              <a:ext cx="7194884" cy="914400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9797" y="2947816"/>
              <a:ext cx="7173076" cy="898451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28" y="412790"/>
            <a:ext cx="1193476" cy="119509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 rot="21182694">
            <a:off x="3596765" y="1981917"/>
            <a:ext cx="2048420" cy="1670894"/>
            <a:chOff x="6644435" y="1351098"/>
            <a:chExt cx="2048420" cy="1670894"/>
          </a:xfrm>
        </p:grpSpPr>
        <p:grpSp>
          <p:nvGrpSpPr>
            <p:cNvPr id="7" name="Group 6"/>
            <p:cNvGrpSpPr/>
            <p:nvPr/>
          </p:nvGrpSpPr>
          <p:grpSpPr>
            <a:xfrm rot="357287">
              <a:off x="6644435" y="2324757"/>
              <a:ext cx="2048420" cy="697235"/>
              <a:chOff x="5940548" y="1459158"/>
              <a:chExt cx="2048420" cy="69723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6087979" y="1603860"/>
                <a:ext cx="1900989" cy="552533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40548" y="1459158"/>
                <a:ext cx="1964199" cy="623256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70191">
              <a:off x="7211830" y="1351098"/>
              <a:ext cx="1133642" cy="992615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1310780" y="3985694"/>
            <a:ext cx="6620388" cy="1878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 other sources</a:t>
            </a: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both online and </a:t>
            </a:r>
            <a:r>
              <a:rPr lang="en-GB" sz="2400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offline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Trust </a:t>
            </a:r>
            <a:r>
              <a:rPr lang="en-GB" sz="2400" b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</a:t>
            </a: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gut feeling. If something doesn’t feel right, it probably isn’t.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8325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22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36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23</a:t>
            </a:fld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917260" y="160271"/>
            <a:ext cx="3095859" cy="4055575"/>
            <a:chOff x="5865261" y="777324"/>
            <a:chExt cx="3095859" cy="40555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5261" y="777324"/>
              <a:ext cx="3095859" cy="405557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208309" y="2805111"/>
              <a:ext cx="17348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spc="3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#gains</a:t>
              </a:r>
              <a:endParaRPr lang="en-GB" sz="40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48865" y="54181"/>
            <a:ext cx="2676525" cy="2964716"/>
            <a:chOff x="765714" y="209727"/>
            <a:chExt cx="2676525" cy="29647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5714" y="269924"/>
              <a:ext cx="2676525" cy="28575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65714" y="2805111"/>
              <a:ext cx="2203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After                Before </a:t>
              </a:r>
              <a:endParaRPr lang="en-GB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51036" y="209727"/>
              <a:ext cx="110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3 weeks!!</a:t>
              </a:r>
              <a:endParaRPr lang="en-GB" b="1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81" y="3868624"/>
            <a:ext cx="3776719" cy="28264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0585" y="3868624"/>
            <a:ext cx="3897194" cy="268379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0201" y="205942"/>
            <a:ext cx="3316863" cy="114031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3162813" y="1421044"/>
            <a:ext cx="2501835" cy="1049174"/>
            <a:chOff x="3121689" y="1544394"/>
            <a:chExt cx="2501835" cy="104917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093139">
              <a:off x="3121689" y="1544394"/>
              <a:ext cx="696334" cy="73054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1278585">
              <a:off x="4927190" y="1863028"/>
              <a:ext cx="696334" cy="73054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823802" y="1675788"/>
              <a:ext cx="10713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b="1" dirty="0" smtClean="0"/>
                <a:t>Vote</a:t>
              </a:r>
              <a:endParaRPr lang="en-GB" sz="3200" b="1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825390" y="2380056"/>
            <a:ext cx="31171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For the </a:t>
            </a:r>
            <a:r>
              <a:rPr lang="en-GB" sz="2000" b="1" dirty="0" smtClean="0"/>
              <a:t>top tip </a:t>
            </a:r>
            <a:r>
              <a:rPr lang="en-GB" sz="2000" dirty="0" smtClean="0"/>
              <a:t>which you feel would most </a:t>
            </a:r>
            <a:r>
              <a:rPr lang="en-GB" sz="2000" b="1" dirty="0" smtClean="0"/>
              <a:t>help</a:t>
            </a:r>
            <a:r>
              <a:rPr lang="en-GB" sz="2000" dirty="0" smtClean="0"/>
              <a:t> your peers to </a:t>
            </a:r>
            <a:r>
              <a:rPr lang="en-GB" sz="2000" b="1" dirty="0" smtClean="0"/>
              <a:t>think critically </a:t>
            </a:r>
            <a:r>
              <a:rPr lang="en-GB" sz="2000" dirty="0" smtClean="0"/>
              <a:t>about </a:t>
            </a:r>
            <a:r>
              <a:rPr lang="en-GB" sz="2000" b="1" dirty="0" smtClean="0"/>
              <a:t>online content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16263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021206" y="3100472"/>
            <a:ext cx="7573403" cy="15592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Or you can call or chat </a:t>
            </a:r>
          </a:p>
          <a:p>
            <a:r>
              <a:rPr lang="en-GB" sz="3200" dirty="0" smtClean="0">
                <a:solidFill>
                  <a:schemeClr val="bg1"/>
                </a:solidFill>
              </a:rPr>
              <a:t>online to Childline 0800 11 11 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946" y="3219325"/>
            <a:ext cx="887042" cy="8400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31988" y="2134028"/>
            <a:ext cx="3378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Tell a trusted adult 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046" y="2028573"/>
            <a:ext cx="870674" cy="80908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 rot="21398545">
            <a:off x="1143454" y="570572"/>
            <a:ext cx="7969442" cy="1032917"/>
            <a:chOff x="1458590" y="1466675"/>
            <a:chExt cx="7392333" cy="1065575"/>
          </a:xfrm>
        </p:grpSpPr>
        <p:grpSp>
          <p:nvGrpSpPr>
            <p:cNvPr id="17" name="Group 16"/>
            <p:cNvGrpSpPr/>
            <p:nvPr/>
          </p:nvGrpSpPr>
          <p:grpSpPr>
            <a:xfrm>
              <a:off x="1547446" y="1548898"/>
              <a:ext cx="7303477" cy="983352"/>
              <a:chOff x="1547446" y="1548898"/>
              <a:chExt cx="7303477" cy="983352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547446" y="1548898"/>
                <a:ext cx="7303477" cy="479194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28646" y="2028091"/>
                <a:ext cx="2965939" cy="504159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8590" y="1466675"/>
              <a:ext cx="7303477" cy="983353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88" y="615854"/>
            <a:ext cx="988121" cy="98946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24</a:t>
            </a:fld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99138" y="4396569"/>
            <a:ext cx="1102524" cy="764051"/>
            <a:chOff x="612775" y="3689431"/>
            <a:chExt cx="1701506" cy="1153063"/>
          </a:xfrm>
        </p:grpSpPr>
        <p:pic>
          <p:nvPicPr>
            <p:cNvPr id="22" name="Picture 4" descr="Image result for social media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775" y="3689431"/>
              <a:ext cx="1701506" cy="11530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5286" y="3785489"/>
              <a:ext cx="487969" cy="487969"/>
            </a:xfrm>
            <a:prstGeom prst="rect">
              <a:avLst/>
            </a:prstGeom>
          </p:spPr>
        </p:pic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046" y="5266546"/>
            <a:ext cx="1018780" cy="101878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38826" y="5476990"/>
            <a:ext cx="3692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</a:rPr>
              <a:t>Anonymously </a:t>
            </a:r>
            <a:r>
              <a:rPr lang="en-GB" sz="3200" dirty="0" smtClean="0">
                <a:solidFill>
                  <a:schemeClr val="bg1"/>
                </a:solidFill>
              </a:rPr>
              <a:t>report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49160" y="4294550"/>
            <a:ext cx="53015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Report the content online where it has been shared 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42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26" y="0"/>
            <a:ext cx="7725348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25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57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962" y="4681619"/>
            <a:ext cx="5550582" cy="614662"/>
          </a:xfrm>
          <a:prstGeom prst="rect">
            <a:avLst/>
          </a:prstGeom>
        </p:spPr>
      </p:pic>
      <p:grpSp>
        <p:nvGrpSpPr>
          <p:cNvPr id="9" name="Group 2"/>
          <p:cNvGrpSpPr>
            <a:grpSpLocks/>
          </p:cNvGrpSpPr>
          <p:nvPr/>
        </p:nvGrpSpPr>
        <p:grpSpPr bwMode="auto">
          <a:xfrm>
            <a:off x="1382739" y="6212663"/>
            <a:ext cx="6302375" cy="539750"/>
            <a:chOff x="107203565" y="114830941"/>
            <a:chExt cx="6303010" cy="538480"/>
          </a:xfrm>
        </p:grpSpPr>
        <p:pic>
          <p:nvPicPr>
            <p:cNvPr id="10" name="Picture 2" descr="Creative commons licence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03565" y="114830941"/>
              <a:ext cx="1351915" cy="473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3"/>
            <p:cNvSpPr txBox="1">
              <a:spLocks noChangeArrowheads="1"/>
            </p:cNvSpPr>
            <p:nvPr/>
          </p:nvSpPr>
          <p:spPr bwMode="auto">
            <a:xfrm>
              <a:off x="108629775" y="114890043"/>
              <a:ext cx="4876800" cy="479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Trust Me</a:t>
              </a:r>
              <a:r>
                <a:rPr kumimoji="0" lang="en-GB" altLang="en-US" sz="10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 by </a:t>
              </a:r>
              <a:r>
                <a:rPr kumimoji="0" lang="en-GB" altLang="en-US" sz="1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Childnet International </a:t>
              </a:r>
              <a:r>
                <a:rPr kumimoji="0" lang="en-GB" altLang="en-US" sz="10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is licensed under a</a:t>
              </a:r>
              <a:br>
                <a:rPr kumimoji="0" lang="en-GB" altLang="en-US" sz="10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</a:br>
              <a:r>
                <a:rPr kumimoji="0" lang="en-GB" altLang="en-US" sz="1000" b="0" i="0" u="sng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anose="020B0604020202020204" pitchFamily="34" charset="0"/>
                </a:rPr>
                <a:t>Creative Commons Attribution-NonCommercial-ShareAlike 4.0 International License.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970186" y="1981267"/>
            <a:ext cx="7432499" cy="3021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4400" b="1" u="sng" kern="1400" dirty="0">
                <a:solidFill>
                  <a:schemeClr val="bg1"/>
                </a:solidFill>
                <a:latin typeface="Arial" panose="020B0604020202020204" pitchFamily="34" charset="0"/>
              </a:rPr>
              <a:t>Available from:</a:t>
            </a:r>
            <a:endParaRPr lang="en-GB" sz="5400" kern="14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19000"/>
              </a:lnSpc>
              <a:spcAft>
                <a:spcPts val="600"/>
              </a:spcAft>
            </a:pPr>
            <a:r>
              <a:rPr lang="en-GB" sz="4400" b="1" kern="1400" dirty="0">
                <a:solidFill>
                  <a:srgbClr val="FF6600"/>
                </a:solidFill>
                <a:latin typeface="Arial" panose="020B0604020202020204" pitchFamily="34" charset="0"/>
              </a:rPr>
              <a:t>www.childnet.com/trustme</a:t>
            </a:r>
            <a:endParaRPr lang="en-GB" sz="5400" kern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en-GB" sz="4400" b="1" kern="1400" dirty="0" smtClean="0">
                <a:solidFill>
                  <a:srgbClr val="C00000"/>
                </a:solidFill>
                <a:latin typeface="Arial" panose="020B0604020202020204" pitchFamily="34" charset="0"/>
              </a:rPr>
              <a:t>trustme.lgfl.net</a:t>
            </a:r>
            <a:endParaRPr lang="en-GB" sz="5400" kern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lnSpc>
                <a:spcPct val="119000"/>
              </a:lnSpc>
              <a:spcAft>
                <a:spcPts val="600"/>
              </a:spcAft>
            </a:pPr>
            <a:r>
              <a:rPr lang="en-GB" sz="2400" kern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GB" sz="24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16293">
            <a:off x="1867460" y="445365"/>
            <a:ext cx="3662816" cy="10467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235" y="298664"/>
            <a:ext cx="1680323" cy="16826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2159" y="5517858"/>
            <a:ext cx="3818647" cy="5324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2501" y="150388"/>
            <a:ext cx="1793112" cy="11238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709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2072" y="5420309"/>
            <a:ext cx="84742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Critical thinking </a:t>
            </a:r>
            <a:r>
              <a:rPr lang="en-GB" sz="2400" dirty="0" smtClean="0"/>
              <a:t>is “</a:t>
            </a:r>
            <a:r>
              <a:rPr lang="en-GB" sz="2400" i="1" dirty="0" smtClean="0"/>
              <a:t>the process of thinking carefully about a subject or idea, without allowing feelings or opinions to affect you</a:t>
            </a:r>
            <a:r>
              <a:rPr lang="en-GB" sz="2400" dirty="0"/>
              <a:t>” </a:t>
            </a:r>
            <a:endParaRPr lang="en-GB" sz="2400" dirty="0" smtClean="0"/>
          </a:p>
          <a:p>
            <a:r>
              <a:rPr lang="en-GB" sz="2000" dirty="0" smtClean="0"/>
              <a:t>Cambridge </a:t>
            </a:r>
            <a:r>
              <a:rPr lang="en-GB" sz="2000" dirty="0"/>
              <a:t>English </a:t>
            </a:r>
            <a:r>
              <a:rPr lang="en-GB" sz="2000" dirty="0" smtClean="0"/>
              <a:t>Dictionary</a:t>
            </a:r>
            <a:endParaRPr lang="en-GB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586826" y="295918"/>
            <a:ext cx="4001482" cy="3902149"/>
            <a:chOff x="1345017" y="74427"/>
            <a:chExt cx="4001482" cy="390214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5017" y="74427"/>
              <a:ext cx="3902149" cy="39021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21133976">
              <a:off x="2446574" y="899305"/>
              <a:ext cx="20184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Evaluating</a:t>
              </a:r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 rot="20621177">
              <a:off x="2463213" y="486671"/>
              <a:ext cx="15275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Consider </a:t>
              </a:r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 rot="21350422">
              <a:off x="3328036" y="1232863"/>
              <a:ext cx="201846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Looking further</a:t>
              </a:r>
              <a:r>
                <a:rPr lang="en-GB" dirty="0" smtClean="0"/>
                <a:t> 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00605" y="1441153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?</a:t>
              </a:r>
              <a:endParaRPr lang="en-GB" sz="28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68082" y="782830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?</a:t>
              </a:r>
              <a:endParaRPr lang="en-GB" sz="2800" dirty="0"/>
            </a:p>
          </p:txBody>
        </p:sp>
      </p:grp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5678">
            <a:off x="643476" y="3928274"/>
            <a:ext cx="7886700" cy="978721"/>
          </a:xfrm>
        </p:spPr>
      </p:pic>
      <p:sp>
        <p:nvSpPr>
          <p:cNvPr id="20" name="Rounded Rectangular Callout 19"/>
          <p:cNvSpPr/>
          <p:nvPr/>
        </p:nvSpPr>
        <p:spPr>
          <a:xfrm>
            <a:off x="563772" y="893677"/>
            <a:ext cx="3781314" cy="2551272"/>
          </a:xfrm>
          <a:prstGeom prst="wedgeRoundRectCallout">
            <a:avLst>
              <a:gd name="adj1" fmla="val 66346"/>
              <a:gd name="adj2" fmla="val 31979"/>
              <a:gd name="adj3" fmla="val 16667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dirty="0" smtClean="0">
                <a:solidFill>
                  <a:schemeClr val="bg1"/>
                </a:solidFill>
              </a:rPr>
              <a:t>Critical thinking is…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0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55659">
            <a:off x="257888" y="993824"/>
            <a:ext cx="4129045" cy="9026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5189">
            <a:off x="191387" y="4148047"/>
            <a:ext cx="5135526" cy="15765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02" y="198293"/>
            <a:ext cx="1095336" cy="10685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03" y="3545898"/>
            <a:ext cx="995135" cy="974888"/>
          </a:xfrm>
          <a:prstGeom prst="rect">
            <a:avLst/>
          </a:prstGeom>
        </p:spPr>
      </p:pic>
      <p:sp>
        <p:nvSpPr>
          <p:cNvPr id="2" name="Rounded Rectangular Callout 1"/>
          <p:cNvSpPr/>
          <p:nvPr/>
        </p:nvSpPr>
        <p:spPr>
          <a:xfrm>
            <a:off x="4827182" y="453298"/>
            <a:ext cx="3891516" cy="1983750"/>
          </a:xfrm>
          <a:prstGeom prst="wedgeRoundRectCallout">
            <a:avLst>
              <a:gd name="adj1" fmla="val -64822"/>
              <a:gd name="adj2" fmla="val 18549"/>
              <a:gd name="adj3" fmla="val 16667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Trust is…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5784112" y="3891516"/>
            <a:ext cx="3235842" cy="2708148"/>
          </a:xfrm>
          <a:prstGeom prst="wedgeRoundRectCallout">
            <a:avLst>
              <a:gd name="adj1" fmla="val -63836"/>
              <a:gd name="adj2" fmla="val -19535"/>
              <a:gd name="adj3" fmla="val 16667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hidden agenda is…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16872" y="6417101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5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5747">
            <a:off x="1408176" y="432874"/>
            <a:ext cx="6399848" cy="13126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82" y="554909"/>
            <a:ext cx="1095336" cy="1068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809" y="2800041"/>
            <a:ext cx="1281869" cy="1256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837" y="4303320"/>
            <a:ext cx="1220100" cy="1220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594" y="2778930"/>
            <a:ext cx="1277343" cy="12773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520" y="2800041"/>
            <a:ext cx="1256232" cy="12562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8446" y="4303320"/>
            <a:ext cx="1256232" cy="12562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520" y="4298738"/>
            <a:ext cx="1301528" cy="130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8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49870" y="514941"/>
            <a:ext cx="8145956" cy="1464301"/>
            <a:chOff x="412595" y="334872"/>
            <a:chExt cx="8145956" cy="146430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421835">
              <a:off x="1387931" y="334872"/>
              <a:ext cx="7170620" cy="146430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595" y="428139"/>
              <a:ext cx="996973" cy="998325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9265" y="6428779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6837" y="2789206"/>
            <a:ext cx="23026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Reviews?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8912" y="2760571"/>
            <a:ext cx="16498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Posts?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9730" y="2797243"/>
            <a:ext cx="26854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Messages?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9953" y="2805279"/>
            <a:ext cx="21595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Articles?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0926" y="2781170"/>
            <a:ext cx="16674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Blogs?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8959" y="2768607"/>
            <a:ext cx="44037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>
                <a:solidFill>
                  <a:schemeClr val="bg1"/>
                </a:solidFill>
              </a:rPr>
              <a:t>Social media bios?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94263" y="2735687"/>
            <a:ext cx="27509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>
                <a:solidFill>
                  <a:schemeClr val="bg1"/>
                </a:solidFill>
              </a:rPr>
              <a:t>Websites?</a:t>
            </a:r>
            <a:endParaRPr lang="en-GB" sz="4800" dirty="0">
              <a:solidFill>
                <a:schemeClr val="bg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070398" y="3859505"/>
            <a:ext cx="4855560" cy="2751836"/>
            <a:chOff x="2646437" y="4273998"/>
            <a:chExt cx="4246022" cy="2267899"/>
          </a:xfrm>
        </p:grpSpPr>
        <p:sp>
          <p:nvSpPr>
            <p:cNvPr id="18" name="TextBox 17"/>
            <p:cNvSpPr txBox="1"/>
            <p:nvPr/>
          </p:nvSpPr>
          <p:spPr>
            <a:xfrm>
              <a:off x="2646437" y="5704848"/>
              <a:ext cx="4246022" cy="8370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0" b="1" dirty="0" smtClean="0">
                  <a:solidFill>
                    <a:schemeClr val="bg1"/>
                  </a:solidFill>
                </a:rPr>
                <a:t>Trust </a:t>
              </a:r>
              <a:r>
                <a:rPr lang="en-GB" sz="6000" dirty="0" smtClean="0">
                  <a:solidFill>
                    <a:schemeClr val="bg1"/>
                  </a:solidFill>
                </a:rPr>
                <a:t>or</a:t>
              </a:r>
              <a:r>
                <a:rPr lang="en-GB" sz="6000" b="1" dirty="0" smtClean="0">
                  <a:solidFill>
                    <a:schemeClr val="bg1"/>
                  </a:solidFill>
                </a:rPr>
                <a:t> Trash?</a:t>
              </a:r>
              <a:endParaRPr lang="en-GB" sz="6000" b="1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6802" y="4273998"/>
              <a:ext cx="1435608" cy="143560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3915" y="4306083"/>
              <a:ext cx="1322487" cy="13874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014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7370">
            <a:off x="696650" y="1453670"/>
            <a:ext cx="7643700" cy="23443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62" y="280533"/>
            <a:ext cx="1501851" cy="15038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9265" y="6401618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3139">
            <a:off x="2808304" y="4372844"/>
            <a:ext cx="1267317" cy="13295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278585">
            <a:off x="4884991" y="4835101"/>
            <a:ext cx="1267317" cy="132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6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89700" y="1226274"/>
            <a:ext cx="3095859" cy="4055575"/>
            <a:chOff x="5865261" y="777324"/>
            <a:chExt cx="3095859" cy="40555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5261" y="777324"/>
              <a:ext cx="3095859" cy="405557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208309" y="2805111"/>
              <a:ext cx="173489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spc="3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#gains</a:t>
              </a:r>
              <a:endParaRPr lang="en-GB" sz="40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3291" y="2581913"/>
            <a:ext cx="4947249" cy="3299185"/>
            <a:chOff x="183291" y="2581913"/>
            <a:chExt cx="4947249" cy="329918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3291" y="2581913"/>
              <a:ext cx="4947249" cy="329918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45183" y="3380904"/>
              <a:ext cx="48267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</a:rPr>
                <a:t>Wish you were here! #paradise!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8979" y="100074"/>
            <a:ext cx="2676525" cy="2964716"/>
            <a:chOff x="765714" y="209727"/>
            <a:chExt cx="2676525" cy="296471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5714" y="269924"/>
              <a:ext cx="2676525" cy="28575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65714" y="2805111"/>
              <a:ext cx="2203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After                Before </a:t>
              </a:r>
              <a:endParaRPr lang="en-GB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51036" y="209727"/>
              <a:ext cx="110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3 weeks!!</a:t>
              </a:r>
              <a:endParaRPr lang="en-GB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 rot="174435">
            <a:off x="3306464" y="218248"/>
            <a:ext cx="4462533" cy="1116876"/>
            <a:chOff x="296597" y="2319683"/>
            <a:chExt cx="8664111" cy="2324802"/>
          </a:xfrm>
        </p:grpSpPr>
        <p:grpSp>
          <p:nvGrpSpPr>
            <p:cNvPr id="13" name="Group 12"/>
            <p:cNvGrpSpPr/>
            <p:nvPr/>
          </p:nvGrpSpPr>
          <p:grpSpPr>
            <a:xfrm>
              <a:off x="410064" y="2471086"/>
              <a:ext cx="8550644" cy="2173399"/>
              <a:chOff x="410064" y="2471086"/>
              <a:chExt cx="8550644" cy="2173399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10064" y="2471086"/>
                <a:ext cx="6581579" cy="107964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281209" y="3564845"/>
                <a:ext cx="7679499" cy="1079640"/>
              </a:xfrm>
              <a:prstGeom prst="rect">
                <a:avLst/>
              </a:pr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597" y="2319683"/>
              <a:ext cx="8577089" cy="2221997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755" y="5439413"/>
            <a:ext cx="6857143" cy="1269841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7237630" y="5753466"/>
            <a:ext cx="1732547" cy="70017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>
          <a:xfrm>
            <a:off x="7032748" y="6452013"/>
            <a:ext cx="2057400" cy="365125"/>
          </a:xfrm>
        </p:spPr>
        <p:txBody>
          <a:bodyPr/>
          <a:lstStyle/>
          <a:p>
            <a:fld id="{38013F22-6618-487F-A97C-EF0C92F46429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1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3F22-6618-487F-A97C-EF0C92F46429}" type="slidenum">
              <a:rPr lang="en-GB" smtClean="0"/>
              <a:t>9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643077" y="2854816"/>
            <a:ext cx="53519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bg1"/>
                </a:solidFill>
              </a:rPr>
              <a:t>Task – Online content </a:t>
            </a:r>
          </a:p>
          <a:p>
            <a:r>
              <a:rPr lang="en-GB" sz="2800" dirty="0" smtClean="0">
                <a:solidFill>
                  <a:schemeClr val="bg1"/>
                </a:solidFill>
              </a:rPr>
              <a:t>You will need to rank the next 4 </a:t>
            </a:r>
            <a:r>
              <a:rPr lang="en-GB" sz="2800" dirty="0">
                <a:solidFill>
                  <a:schemeClr val="bg1"/>
                </a:solidFill>
              </a:rPr>
              <a:t>sources of information and decide which </a:t>
            </a:r>
            <a:r>
              <a:rPr lang="en-GB" sz="2800" dirty="0" smtClean="0">
                <a:solidFill>
                  <a:schemeClr val="bg1"/>
                </a:solidFill>
              </a:rPr>
              <a:t>is </a:t>
            </a:r>
            <a:r>
              <a:rPr lang="en-GB" sz="2800" dirty="0">
                <a:solidFill>
                  <a:schemeClr val="bg1"/>
                </a:solidFill>
              </a:rPr>
              <a:t>the most trustworthy. </a:t>
            </a:r>
            <a:endParaRPr lang="en-GB" sz="2800" dirty="0" smtClean="0">
              <a:solidFill>
                <a:schemeClr val="bg1"/>
              </a:solidFill>
            </a:endParaRPr>
          </a:p>
          <a:p>
            <a:r>
              <a:rPr lang="en-GB" sz="2800" dirty="0" smtClean="0">
                <a:solidFill>
                  <a:schemeClr val="bg1"/>
                </a:solidFill>
              </a:rPr>
              <a:t>- Which </a:t>
            </a:r>
            <a:r>
              <a:rPr lang="en-GB" sz="2800" dirty="0">
                <a:solidFill>
                  <a:schemeClr val="bg1"/>
                </a:solidFill>
              </a:rPr>
              <a:t>source gives the best and most accurate account </a:t>
            </a:r>
            <a:r>
              <a:rPr lang="en-GB" sz="2800" dirty="0" smtClean="0">
                <a:solidFill>
                  <a:schemeClr val="bg1"/>
                </a:solidFill>
              </a:rPr>
              <a:t>of the place?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471187" y="1379800"/>
            <a:ext cx="1395804" cy="1360375"/>
            <a:chOff x="7288307" y="1216227"/>
            <a:chExt cx="1395804" cy="136037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1042" y="1216227"/>
              <a:ext cx="1015985" cy="101598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288307" y="2176492"/>
              <a:ext cx="13958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 smtClean="0"/>
                <a:t>5 minutes </a:t>
              </a:r>
              <a:endParaRPr lang="en-GB" sz="20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21" y="3158157"/>
            <a:ext cx="2983800" cy="2807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3012">
            <a:off x="1496367" y="545162"/>
            <a:ext cx="6958584" cy="820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221" y="573512"/>
            <a:ext cx="1193476" cy="119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5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11961</TotalTime>
  <Words>632</Words>
  <Application>Microsoft Office PowerPoint</Application>
  <PresentationFormat>On-screen Show (4:3)</PresentationFormat>
  <Paragraphs>140</Paragraphs>
  <Slides>26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Edwards</dc:creator>
  <cp:lastModifiedBy>Kate Edwards</cp:lastModifiedBy>
  <cp:revision>85</cp:revision>
  <dcterms:created xsi:type="dcterms:W3CDTF">2016-03-17T13:23:03Z</dcterms:created>
  <dcterms:modified xsi:type="dcterms:W3CDTF">2018-08-02T09:21:24Z</dcterms:modified>
</cp:coreProperties>
</file>