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257" r:id="rId3"/>
    <p:sldId id="299" r:id="rId4"/>
    <p:sldId id="309" r:id="rId5"/>
    <p:sldId id="259" r:id="rId6"/>
    <p:sldId id="306" r:id="rId7"/>
    <p:sldId id="260" r:id="rId8"/>
    <p:sldId id="258" r:id="rId9"/>
    <p:sldId id="261" r:id="rId10"/>
    <p:sldId id="300" r:id="rId11"/>
    <p:sldId id="264" r:id="rId12"/>
    <p:sldId id="301" r:id="rId13"/>
    <p:sldId id="302" r:id="rId14"/>
    <p:sldId id="303" r:id="rId15"/>
    <p:sldId id="266" r:id="rId16"/>
    <p:sldId id="304" r:id="rId17"/>
    <p:sldId id="308" r:id="rId18"/>
    <p:sldId id="269" r:id="rId19"/>
    <p:sldId id="307" r:id="rId20"/>
    <p:sldId id="276" r:id="rId21"/>
    <p:sldId id="270" r:id="rId22"/>
    <p:sldId id="271" r:id="rId23"/>
    <p:sldId id="310"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79DDA"/>
    <a:srgbClr val="FFA071"/>
    <a:srgbClr val="FF8B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382" autoAdjust="0"/>
    <p:restoredTop sz="94660"/>
  </p:normalViewPr>
  <p:slideViewPr>
    <p:cSldViewPr snapToGrid="0">
      <p:cViewPr varScale="1">
        <p:scale>
          <a:sx n="115" d="100"/>
          <a:sy n="115" d="100"/>
        </p:scale>
        <p:origin x="1680"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8A4A8D-00A8-43D6-A736-82B02A14C38F}" type="datetimeFigureOut">
              <a:rPr lang="en-GB" smtClean="0"/>
              <a:t>02/08/2018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101C63-AB17-4457-9302-C2DC95695861}" type="slidenum">
              <a:rPr lang="en-GB" smtClean="0"/>
              <a:t>‹#›</a:t>
            </a:fld>
            <a:endParaRPr lang="en-GB"/>
          </a:p>
        </p:txBody>
      </p:sp>
    </p:spTree>
    <p:extLst>
      <p:ext uri="{BB962C8B-B14F-4D97-AF65-F5344CB8AC3E}">
        <p14:creationId xmlns:p14="http://schemas.microsoft.com/office/powerpoint/2010/main" val="22402615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To find out more about any of these apps then visit;</a:t>
            </a:r>
          </a:p>
          <a:p>
            <a:r>
              <a:rPr lang="en-GB" dirty="0" smtClean="0"/>
              <a:t>www.commonsensemedia.org</a:t>
            </a:r>
            <a:r>
              <a:rPr lang="en-GB" baseline="0" dirty="0" smtClean="0"/>
              <a:t> </a:t>
            </a:r>
          </a:p>
          <a:p>
            <a:r>
              <a:rPr lang="en-GB" dirty="0" smtClean="0"/>
              <a:t>www.net-aware.org.uk</a:t>
            </a:r>
          </a:p>
        </p:txBody>
      </p:sp>
      <p:sp>
        <p:nvSpPr>
          <p:cNvPr id="4" name="Slide Number Placeholder 3"/>
          <p:cNvSpPr>
            <a:spLocks noGrp="1"/>
          </p:cNvSpPr>
          <p:nvPr>
            <p:ph type="sldNum" sz="quarter" idx="10"/>
          </p:nvPr>
        </p:nvSpPr>
        <p:spPr/>
        <p:txBody>
          <a:bodyPr/>
          <a:lstStyle/>
          <a:p>
            <a:fld id="{B9101C63-AB17-4457-9302-C2DC95695861}" type="slidenum">
              <a:rPr lang="en-GB" smtClean="0"/>
              <a:t>4</a:t>
            </a:fld>
            <a:endParaRPr lang="en-GB"/>
          </a:p>
        </p:txBody>
      </p:sp>
    </p:spTree>
    <p:extLst>
      <p:ext uri="{BB962C8B-B14F-4D97-AF65-F5344CB8AC3E}">
        <p14:creationId xmlns:p14="http://schemas.microsoft.com/office/powerpoint/2010/main" val="3048455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49625"/>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p>
            <a:endParaRPr lang="en-GB" dirty="0"/>
          </a:p>
        </p:txBody>
      </p:sp>
      <p:sp>
        <p:nvSpPr>
          <p:cNvPr id="4" name="Slide Number Placeholder 3"/>
          <p:cNvSpPr>
            <a:spLocks noGrp="1"/>
          </p:cNvSpPr>
          <p:nvPr>
            <p:ph type="sldNum" sz="quarter" idx="10"/>
          </p:nvPr>
        </p:nvSpPr>
        <p:spPr/>
        <p:txBody>
          <a:bodyPr/>
          <a:lstStyle/>
          <a:p>
            <a:fld id="{71AD8BA5-E139-4632-981F-0BE1858B633E}" type="slidenum">
              <a:rPr lang="en-GB" smtClean="0"/>
              <a:t>5</a:t>
            </a:fld>
            <a:endParaRPr lang="en-GB"/>
          </a:p>
        </p:txBody>
      </p:sp>
    </p:spTree>
    <p:extLst>
      <p:ext uri="{BB962C8B-B14F-4D97-AF65-F5344CB8AC3E}">
        <p14:creationId xmlns:p14="http://schemas.microsoft.com/office/powerpoint/2010/main" val="31508914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496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1AD8BA5-E139-4632-981F-0BE1858B633E}" type="slidenum">
              <a:rPr lang="en-GB" smtClean="0"/>
              <a:t>7</a:t>
            </a:fld>
            <a:endParaRPr lang="en-GB"/>
          </a:p>
        </p:txBody>
      </p:sp>
    </p:spTree>
    <p:extLst>
      <p:ext uri="{BB962C8B-B14F-4D97-AF65-F5344CB8AC3E}">
        <p14:creationId xmlns:p14="http://schemas.microsoft.com/office/powerpoint/2010/main" val="28619576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9101C63-AB17-4457-9302-C2DC95695861}" type="slidenum">
              <a:rPr lang="en-GB" smtClean="0"/>
              <a:t>11</a:t>
            </a:fld>
            <a:endParaRPr lang="en-GB"/>
          </a:p>
        </p:txBody>
      </p:sp>
    </p:spTree>
    <p:extLst>
      <p:ext uri="{BB962C8B-B14F-4D97-AF65-F5344CB8AC3E}">
        <p14:creationId xmlns:p14="http://schemas.microsoft.com/office/powerpoint/2010/main" val="5755674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*Please note this page is animated so does not</a:t>
            </a:r>
            <a:r>
              <a:rPr lang="en-GB" baseline="0" dirty="0" smtClean="0"/>
              <a:t> all appear at once </a:t>
            </a:r>
            <a:endParaRPr lang="en-GB" dirty="0"/>
          </a:p>
        </p:txBody>
      </p:sp>
      <p:sp>
        <p:nvSpPr>
          <p:cNvPr id="4" name="Slide Number Placeholder 3"/>
          <p:cNvSpPr>
            <a:spLocks noGrp="1"/>
          </p:cNvSpPr>
          <p:nvPr>
            <p:ph type="sldNum" sz="quarter" idx="10"/>
          </p:nvPr>
        </p:nvSpPr>
        <p:spPr/>
        <p:txBody>
          <a:bodyPr/>
          <a:lstStyle/>
          <a:p>
            <a:fld id="{B9101C63-AB17-4457-9302-C2DC95695861}" type="slidenum">
              <a:rPr lang="en-GB" smtClean="0"/>
              <a:t>20</a:t>
            </a:fld>
            <a:endParaRPr lang="en-GB"/>
          </a:p>
        </p:txBody>
      </p:sp>
    </p:spTree>
    <p:extLst>
      <p:ext uri="{BB962C8B-B14F-4D97-AF65-F5344CB8AC3E}">
        <p14:creationId xmlns:p14="http://schemas.microsoft.com/office/powerpoint/2010/main" val="33798117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1166A44-3AC6-4491-9EB2-C017A2788157}" type="datetimeFigureOut">
              <a:rPr lang="en-GB" smtClean="0"/>
              <a:t>02/08/2018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5E8D3AC-E8D8-4251-8254-FFA0E85FE70B}" type="slidenum">
              <a:rPr lang="en-GB" smtClean="0"/>
              <a:t>‹#›</a:t>
            </a:fld>
            <a:endParaRPr lang="en-GB"/>
          </a:p>
        </p:txBody>
      </p:sp>
    </p:spTree>
    <p:extLst>
      <p:ext uri="{BB962C8B-B14F-4D97-AF65-F5344CB8AC3E}">
        <p14:creationId xmlns:p14="http://schemas.microsoft.com/office/powerpoint/2010/main" val="23690294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1166A44-3AC6-4491-9EB2-C017A2788157}" type="datetimeFigureOut">
              <a:rPr lang="en-GB" smtClean="0"/>
              <a:t>02/08/2018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5E8D3AC-E8D8-4251-8254-FFA0E85FE70B}" type="slidenum">
              <a:rPr lang="en-GB" smtClean="0"/>
              <a:t>‹#›</a:t>
            </a:fld>
            <a:endParaRPr lang="en-GB"/>
          </a:p>
        </p:txBody>
      </p:sp>
    </p:spTree>
    <p:extLst>
      <p:ext uri="{BB962C8B-B14F-4D97-AF65-F5344CB8AC3E}">
        <p14:creationId xmlns:p14="http://schemas.microsoft.com/office/powerpoint/2010/main" val="29873066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1166A44-3AC6-4491-9EB2-C017A2788157}" type="datetimeFigureOut">
              <a:rPr lang="en-GB" smtClean="0"/>
              <a:t>02/08/2018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5E8D3AC-E8D8-4251-8254-FFA0E85FE70B}" type="slidenum">
              <a:rPr lang="en-GB" smtClean="0"/>
              <a:t>‹#›</a:t>
            </a:fld>
            <a:endParaRPr lang="en-GB"/>
          </a:p>
        </p:txBody>
      </p:sp>
    </p:spTree>
    <p:extLst>
      <p:ext uri="{BB962C8B-B14F-4D97-AF65-F5344CB8AC3E}">
        <p14:creationId xmlns:p14="http://schemas.microsoft.com/office/powerpoint/2010/main" val="40578465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1166A44-3AC6-4491-9EB2-C017A2788157}" type="datetimeFigureOut">
              <a:rPr lang="en-GB" smtClean="0"/>
              <a:t>02/08/2018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5E8D3AC-E8D8-4251-8254-FFA0E85FE70B}" type="slidenum">
              <a:rPr lang="en-GB" smtClean="0"/>
              <a:t>‹#›</a:t>
            </a:fld>
            <a:endParaRPr lang="en-GB"/>
          </a:p>
        </p:txBody>
      </p:sp>
    </p:spTree>
    <p:extLst>
      <p:ext uri="{BB962C8B-B14F-4D97-AF65-F5344CB8AC3E}">
        <p14:creationId xmlns:p14="http://schemas.microsoft.com/office/powerpoint/2010/main" val="33661437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1166A44-3AC6-4491-9EB2-C017A2788157}" type="datetimeFigureOut">
              <a:rPr lang="en-GB" smtClean="0"/>
              <a:t>02/08/2018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5E8D3AC-E8D8-4251-8254-FFA0E85FE70B}" type="slidenum">
              <a:rPr lang="en-GB" smtClean="0"/>
              <a:t>‹#›</a:t>
            </a:fld>
            <a:endParaRPr lang="en-GB"/>
          </a:p>
        </p:txBody>
      </p:sp>
    </p:spTree>
    <p:extLst>
      <p:ext uri="{BB962C8B-B14F-4D97-AF65-F5344CB8AC3E}">
        <p14:creationId xmlns:p14="http://schemas.microsoft.com/office/powerpoint/2010/main" val="21952263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1166A44-3AC6-4491-9EB2-C017A2788157}" type="datetimeFigureOut">
              <a:rPr lang="en-GB" smtClean="0"/>
              <a:t>02/08/2018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5E8D3AC-E8D8-4251-8254-FFA0E85FE70B}" type="slidenum">
              <a:rPr lang="en-GB" smtClean="0"/>
              <a:t>‹#›</a:t>
            </a:fld>
            <a:endParaRPr lang="en-GB"/>
          </a:p>
        </p:txBody>
      </p:sp>
    </p:spTree>
    <p:extLst>
      <p:ext uri="{BB962C8B-B14F-4D97-AF65-F5344CB8AC3E}">
        <p14:creationId xmlns:p14="http://schemas.microsoft.com/office/powerpoint/2010/main" val="12692437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1166A44-3AC6-4491-9EB2-C017A2788157}" type="datetimeFigureOut">
              <a:rPr lang="en-GB" smtClean="0"/>
              <a:t>02/08/2018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5E8D3AC-E8D8-4251-8254-FFA0E85FE70B}" type="slidenum">
              <a:rPr lang="en-GB" smtClean="0"/>
              <a:t>‹#›</a:t>
            </a:fld>
            <a:endParaRPr lang="en-GB"/>
          </a:p>
        </p:txBody>
      </p:sp>
    </p:spTree>
    <p:extLst>
      <p:ext uri="{BB962C8B-B14F-4D97-AF65-F5344CB8AC3E}">
        <p14:creationId xmlns:p14="http://schemas.microsoft.com/office/powerpoint/2010/main" val="24587682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1166A44-3AC6-4491-9EB2-C017A2788157}" type="datetimeFigureOut">
              <a:rPr lang="en-GB" smtClean="0"/>
              <a:t>02/08/2018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5E8D3AC-E8D8-4251-8254-FFA0E85FE70B}" type="slidenum">
              <a:rPr lang="en-GB" smtClean="0"/>
              <a:t>‹#›</a:t>
            </a:fld>
            <a:endParaRPr lang="en-GB"/>
          </a:p>
        </p:txBody>
      </p:sp>
    </p:spTree>
    <p:extLst>
      <p:ext uri="{BB962C8B-B14F-4D97-AF65-F5344CB8AC3E}">
        <p14:creationId xmlns:p14="http://schemas.microsoft.com/office/powerpoint/2010/main" val="26628615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166A44-3AC6-4491-9EB2-C017A2788157}" type="datetimeFigureOut">
              <a:rPr lang="en-GB" smtClean="0"/>
              <a:t>02/08/2018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5E8D3AC-E8D8-4251-8254-FFA0E85FE70B}" type="slidenum">
              <a:rPr lang="en-GB" smtClean="0"/>
              <a:t>‹#›</a:t>
            </a:fld>
            <a:endParaRPr lang="en-GB"/>
          </a:p>
        </p:txBody>
      </p:sp>
    </p:spTree>
    <p:extLst>
      <p:ext uri="{BB962C8B-B14F-4D97-AF65-F5344CB8AC3E}">
        <p14:creationId xmlns:p14="http://schemas.microsoft.com/office/powerpoint/2010/main" val="31862535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166A44-3AC6-4491-9EB2-C017A2788157}" type="datetimeFigureOut">
              <a:rPr lang="en-GB" smtClean="0"/>
              <a:t>02/08/2018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5E8D3AC-E8D8-4251-8254-FFA0E85FE70B}" type="slidenum">
              <a:rPr lang="en-GB" smtClean="0"/>
              <a:t>‹#›</a:t>
            </a:fld>
            <a:endParaRPr lang="en-GB"/>
          </a:p>
        </p:txBody>
      </p:sp>
    </p:spTree>
    <p:extLst>
      <p:ext uri="{BB962C8B-B14F-4D97-AF65-F5344CB8AC3E}">
        <p14:creationId xmlns:p14="http://schemas.microsoft.com/office/powerpoint/2010/main" val="1317431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166A44-3AC6-4491-9EB2-C017A2788157}" type="datetimeFigureOut">
              <a:rPr lang="en-GB" smtClean="0"/>
              <a:t>02/08/2018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5E8D3AC-E8D8-4251-8254-FFA0E85FE70B}" type="slidenum">
              <a:rPr lang="en-GB" smtClean="0"/>
              <a:t>‹#›</a:t>
            </a:fld>
            <a:endParaRPr lang="en-GB"/>
          </a:p>
        </p:txBody>
      </p:sp>
    </p:spTree>
    <p:extLst>
      <p:ext uri="{BB962C8B-B14F-4D97-AF65-F5344CB8AC3E}">
        <p14:creationId xmlns:p14="http://schemas.microsoft.com/office/powerpoint/2010/main" val="42423425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279DDA"/>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166A44-3AC6-4491-9EB2-C017A2788157}" type="datetimeFigureOut">
              <a:rPr lang="en-GB" smtClean="0"/>
              <a:t>02/08/2018</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E8D3AC-E8D8-4251-8254-FFA0E85FE70B}" type="slidenum">
              <a:rPr lang="en-GB" smtClean="0"/>
              <a:t>‹#›</a:t>
            </a:fld>
            <a:endParaRPr lang="en-GB"/>
          </a:p>
        </p:txBody>
      </p:sp>
    </p:spTree>
    <p:extLst>
      <p:ext uri="{BB962C8B-B14F-4D97-AF65-F5344CB8AC3E}">
        <p14:creationId xmlns:p14="http://schemas.microsoft.com/office/powerpoint/2010/main" val="14265999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51.png"/><Relationship Id="rId1" Type="http://schemas.openxmlformats.org/officeDocument/2006/relationships/slideLayout" Target="../slideLayouts/slideLayout7.xml"/><Relationship Id="rId4" Type="http://schemas.openxmlformats.org/officeDocument/2006/relationships/image" Target="../media/image47.png"/></Relationships>
</file>

<file path=ppt/slides/_rels/slide11.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12.xml.rels><?xml version="1.0" encoding="UTF-8" standalone="yes"?>
<Relationships xmlns="http://schemas.openxmlformats.org/package/2006/relationships"><Relationship Id="rId3" Type="http://schemas.openxmlformats.org/officeDocument/2006/relationships/image" Target="../media/image59.png"/><Relationship Id="rId7" Type="http://schemas.openxmlformats.org/officeDocument/2006/relationships/image" Target="../media/image63.png"/><Relationship Id="rId2" Type="http://schemas.openxmlformats.org/officeDocument/2006/relationships/image" Target="../media/image58.PNG"/><Relationship Id="rId1" Type="http://schemas.openxmlformats.org/officeDocument/2006/relationships/slideLayout" Target="../slideLayouts/slideLayout7.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13.xml.rels><?xml version="1.0" encoding="UTF-8" standalone="yes"?>
<Relationships xmlns="http://schemas.openxmlformats.org/package/2006/relationships"><Relationship Id="rId3" Type="http://schemas.openxmlformats.org/officeDocument/2006/relationships/image" Target="../media/image65.png"/><Relationship Id="rId7" Type="http://schemas.openxmlformats.org/officeDocument/2006/relationships/image" Target="../media/image69.png"/><Relationship Id="rId2" Type="http://schemas.openxmlformats.org/officeDocument/2006/relationships/image" Target="../media/image64.PNG"/><Relationship Id="rId1" Type="http://schemas.openxmlformats.org/officeDocument/2006/relationships/slideLayout" Target="../slideLayouts/slideLayout7.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s>
</file>

<file path=ppt/slides/_rels/slide14.xml.rels><?xml version="1.0" encoding="UTF-8" standalone="yes"?>
<Relationships xmlns="http://schemas.openxmlformats.org/package/2006/relationships"><Relationship Id="rId3" Type="http://schemas.openxmlformats.org/officeDocument/2006/relationships/image" Target="../media/image71.png"/><Relationship Id="rId7" Type="http://schemas.openxmlformats.org/officeDocument/2006/relationships/image" Target="../media/image75.png"/><Relationship Id="rId2" Type="http://schemas.openxmlformats.org/officeDocument/2006/relationships/image" Target="../media/image70.PNG"/><Relationship Id="rId1" Type="http://schemas.openxmlformats.org/officeDocument/2006/relationships/slideLayout" Target="../slideLayouts/slideLayout7.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15.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71.png"/><Relationship Id="rId7" Type="http://schemas.openxmlformats.org/officeDocument/2006/relationships/image" Target="../media/image78.png"/><Relationship Id="rId2" Type="http://schemas.openxmlformats.org/officeDocument/2006/relationships/image" Target="../media/image70.PNG"/><Relationship Id="rId1" Type="http://schemas.openxmlformats.org/officeDocument/2006/relationships/slideLayout" Target="../slideLayouts/slideLayout7.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17.xml.rels><?xml version="1.0" encoding="UTF-8" standalone="yes"?>
<Relationships xmlns="http://schemas.openxmlformats.org/package/2006/relationships"><Relationship Id="rId3" Type="http://schemas.openxmlformats.org/officeDocument/2006/relationships/image" Target="../media/image80.png"/><Relationship Id="rId7" Type="http://schemas.openxmlformats.org/officeDocument/2006/relationships/image" Target="../media/image84.png"/><Relationship Id="rId2" Type="http://schemas.openxmlformats.org/officeDocument/2006/relationships/image" Target="../media/image79.png"/><Relationship Id="rId1" Type="http://schemas.openxmlformats.org/officeDocument/2006/relationships/slideLayout" Target="../slideLayouts/slideLayout7.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s>
</file>

<file path=ppt/slides/_rels/slide18.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85.png"/><Relationship Id="rId1" Type="http://schemas.openxmlformats.org/officeDocument/2006/relationships/slideLayout" Target="../slideLayouts/slideLayout7.xml"/><Relationship Id="rId5" Type="http://schemas.openxmlformats.org/officeDocument/2006/relationships/image" Target="../media/image47.png"/><Relationship Id="rId4" Type="http://schemas.openxmlformats.org/officeDocument/2006/relationships/image" Target="../media/image46.png"/></Relationships>
</file>

<file path=ppt/slides/_rels/slide19.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7.xml"/><Relationship Id="rId4" Type="http://schemas.openxmlformats.org/officeDocument/2006/relationships/image" Target="../media/image88.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8" Type="http://schemas.openxmlformats.org/officeDocument/2006/relationships/image" Target="../media/image94.png"/><Relationship Id="rId3" Type="http://schemas.openxmlformats.org/officeDocument/2006/relationships/image" Target="../media/image89.png"/><Relationship Id="rId7" Type="http://schemas.openxmlformats.org/officeDocument/2006/relationships/image" Target="../media/image93.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92.gif"/><Relationship Id="rId5" Type="http://schemas.openxmlformats.org/officeDocument/2006/relationships/image" Target="../media/image91.png"/><Relationship Id="rId4" Type="http://schemas.openxmlformats.org/officeDocument/2006/relationships/image" Target="../media/image90.png"/></Relationships>
</file>

<file path=ppt/slides/_rels/slide21.xml.rels><?xml version="1.0" encoding="UTF-8" standalone="yes"?>
<Relationships xmlns="http://schemas.openxmlformats.org/package/2006/relationships"><Relationship Id="rId8" Type="http://schemas.openxmlformats.org/officeDocument/2006/relationships/image" Target="../media/image101.png"/><Relationship Id="rId3" Type="http://schemas.openxmlformats.org/officeDocument/2006/relationships/image" Target="../media/image96.png"/><Relationship Id="rId7" Type="http://schemas.openxmlformats.org/officeDocument/2006/relationships/image" Target="../media/image100.png"/><Relationship Id="rId2" Type="http://schemas.openxmlformats.org/officeDocument/2006/relationships/image" Target="../media/image95.png"/><Relationship Id="rId1" Type="http://schemas.openxmlformats.org/officeDocument/2006/relationships/slideLayout" Target="../slideLayouts/slideLayout7.xml"/><Relationship Id="rId6" Type="http://schemas.openxmlformats.org/officeDocument/2006/relationships/image" Target="../media/image99.png"/><Relationship Id="rId5" Type="http://schemas.openxmlformats.org/officeDocument/2006/relationships/image" Target="../media/image98.png"/><Relationship Id="rId4" Type="http://schemas.openxmlformats.org/officeDocument/2006/relationships/image" Target="../media/image97.png"/></Relationships>
</file>

<file path=ppt/slides/_rels/slide22.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03.png"/><Relationship Id="rId7" Type="http://schemas.openxmlformats.org/officeDocument/2006/relationships/image" Target="../media/image107.jpe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106.png"/><Relationship Id="rId5" Type="http://schemas.openxmlformats.org/officeDocument/2006/relationships/image" Target="../media/image105.png"/><Relationship Id="rId4" Type="http://schemas.openxmlformats.org/officeDocument/2006/relationships/image" Target="../media/image104.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12" Type="http://schemas.openxmlformats.org/officeDocument/2006/relationships/image" Target="../media/image23.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jpeg"/></Relationships>
</file>

<file path=ppt/slides/_rels/slide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25.png"/></Relationships>
</file>

<file path=ppt/slides/_rels/slide6.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37.png"/><Relationship Id="rId3" Type="http://schemas.openxmlformats.org/officeDocument/2006/relationships/image" Target="../media/image27.png"/><Relationship Id="rId7" Type="http://schemas.openxmlformats.org/officeDocument/2006/relationships/image" Target="../media/image31.jpeg"/><Relationship Id="rId12" Type="http://schemas.openxmlformats.org/officeDocument/2006/relationships/image" Target="../media/image36.png"/><Relationship Id="rId2" Type="http://schemas.openxmlformats.org/officeDocument/2006/relationships/image" Target="../media/image26.png"/><Relationship Id="rId1" Type="http://schemas.openxmlformats.org/officeDocument/2006/relationships/slideLayout" Target="../slideLayouts/slideLayout7.xml"/><Relationship Id="rId6" Type="http://schemas.openxmlformats.org/officeDocument/2006/relationships/image" Target="../media/image30.png"/><Relationship Id="rId11" Type="http://schemas.openxmlformats.org/officeDocument/2006/relationships/image" Target="../media/image35.png"/><Relationship Id="rId5" Type="http://schemas.openxmlformats.org/officeDocument/2006/relationships/image" Target="../media/image29.png"/><Relationship Id="rId15" Type="http://schemas.openxmlformats.org/officeDocument/2006/relationships/image" Target="../media/image39.png"/><Relationship Id="rId10" Type="http://schemas.openxmlformats.org/officeDocument/2006/relationships/image" Target="../media/image34.jpeg"/><Relationship Id="rId4" Type="http://schemas.openxmlformats.org/officeDocument/2006/relationships/image" Target="../media/image28.png"/><Relationship Id="rId9" Type="http://schemas.openxmlformats.org/officeDocument/2006/relationships/image" Target="../media/image33.png"/><Relationship Id="rId14" Type="http://schemas.openxmlformats.org/officeDocument/2006/relationships/image" Target="../media/image38.png"/></Relationships>
</file>

<file path=ppt/slides/_rels/slide7.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7.xml"/><Relationship Id="rId6" Type="http://schemas.openxmlformats.org/officeDocument/2006/relationships/image" Target="../media/image48.png"/><Relationship Id="rId5" Type="http://schemas.openxmlformats.org/officeDocument/2006/relationships/image" Target="../media/image27.png"/><Relationship Id="rId4" Type="http://schemas.openxmlformats.org/officeDocument/2006/relationships/image" Target="../media/image47.png"/></Relationships>
</file>

<file path=ppt/slides/_rels/slide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09523" y="1732604"/>
            <a:ext cx="7674793" cy="4270822"/>
          </a:xfrm>
          <a:prstGeom prst="rect">
            <a:avLst/>
          </a:prstGeom>
        </p:spPr>
      </p:pic>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1155376">
            <a:off x="1413990" y="690837"/>
            <a:ext cx="4053326" cy="915326"/>
          </a:xfrm>
          <a:prstGeom prst="rect">
            <a:avLst/>
          </a:prstGeom>
        </p:spPr>
      </p:pic>
      <p:pic>
        <p:nvPicPr>
          <p:cNvPr id="6" name="Picture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21209925">
            <a:off x="394601" y="957394"/>
            <a:ext cx="1148587" cy="1016086"/>
          </a:xfrm>
          <a:prstGeom prst="rect">
            <a:avLst/>
          </a:prstGeom>
        </p:spPr>
      </p:pic>
      <p:sp>
        <p:nvSpPr>
          <p:cNvPr id="9" name="TextBox 8"/>
          <p:cNvSpPr txBox="1"/>
          <p:nvPr/>
        </p:nvSpPr>
        <p:spPr>
          <a:xfrm>
            <a:off x="1901727" y="2368571"/>
            <a:ext cx="3713699" cy="2516073"/>
          </a:xfrm>
          <a:prstGeom prst="rect">
            <a:avLst/>
          </a:prstGeom>
          <a:noFill/>
        </p:spPr>
        <p:txBody>
          <a:bodyPr wrap="square" rtlCol="0">
            <a:spAutoFit/>
          </a:bodyPr>
          <a:lstStyle/>
          <a:p>
            <a:pPr algn="ctr">
              <a:lnSpc>
                <a:spcPct val="150000"/>
              </a:lnSpc>
            </a:pPr>
            <a:r>
              <a:rPr lang="en-GB" sz="3600" dirty="0">
                <a:solidFill>
                  <a:schemeClr val="bg1"/>
                </a:solidFill>
              </a:rPr>
              <a:t>Session </a:t>
            </a:r>
            <a:r>
              <a:rPr lang="en-GB" sz="3600" dirty="0" smtClean="0">
                <a:solidFill>
                  <a:schemeClr val="bg1"/>
                </a:solidFill>
              </a:rPr>
              <a:t>3</a:t>
            </a:r>
            <a:endParaRPr lang="en-GB" sz="3600" dirty="0">
              <a:solidFill>
                <a:schemeClr val="bg1"/>
              </a:solidFill>
            </a:endParaRPr>
          </a:p>
          <a:p>
            <a:pPr algn="ctr">
              <a:lnSpc>
                <a:spcPct val="150000"/>
              </a:lnSpc>
            </a:pPr>
            <a:r>
              <a:rPr lang="en-GB" sz="3600" dirty="0">
                <a:solidFill>
                  <a:schemeClr val="bg1"/>
                </a:solidFill>
              </a:rPr>
              <a:t>Online </a:t>
            </a:r>
            <a:r>
              <a:rPr lang="en-GB" sz="3600" dirty="0" smtClean="0">
                <a:solidFill>
                  <a:schemeClr val="bg1"/>
                </a:solidFill>
              </a:rPr>
              <a:t>contact</a:t>
            </a:r>
          </a:p>
          <a:p>
            <a:pPr algn="ctr">
              <a:lnSpc>
                <a:spcPct val="150000"/>
              </a:lnSpc>
            </a:pPr>
            <a:r>
              <a:rPr lang="en-GB" sz="3300" dirty="0" smtClean="0">
                <a:solidFill>
                  <a:schemeClr val="bg1"/>
                </a:solidFill>
              </a:rPr>
              <a:t>Private and personal</a:t>
            </a:r>
            <a:endParaRPr lang="en-GB" sz="3300" dirty="0">
              <a:solidFill>
                <a:schemeClr val="bg1"/>
              </a:solidFill>
            </a:endParaRPr>
          </a:p>
        </p:txBody>
      </p:sp>
      <p:pic>
        <p:nvPicPr>
          <p:cNvPr id="12" name="Picture 1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733240" y="5916778"/>
            <a:ext cx="5550582" cy="614662"/>
          </a:xfrm>
          <a:prstGeom prst="rect">
            <a:avLst/>
          </a:prstGeom>
        </p:spPr>
      </p:pic>
    </p:spTree>
    <p:extLst>
      <p:ext uri="{BB962C8B-B14F-4D97-AF65-F5344CB8AC3E}">
        <p14:creationId xmlns:p14="http://schemas.microsoft.com/office/powerpoint/2010/main" val="8695135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21420318">
            <a:off x="1066437" y="469384"/>
            <a:ext cx="7853878" cy="1219413"/>
          </a:xfrm>
          <a:prstGeom prst="rect">
            <a:avLst/>
          </a:prstGeom>
        </p:spPr>
      </p:pic>
      <p:pic>
        <p:nvPicPr>
          <p:cNvPr id="3" name="Picture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35609" y="570002"/>
            <a:ext cx="868135" cy="869313"/>
          </a:xfrm>
          <a:prstGeom prst="rect">
            <a:avLst/>
          </a:prstGeom>
        </p:spPr>
      </p:pic>
      <p:sp>
        <p:nvSpPr>
          <p:cNvPr id="4" name="TextBox 3"/>
          <p:cNvSpPr txBox="1"/>
          <p:nvPr/>
        </p:nvSpPr>
        <p:spPr>
          <a:xfrm>
            <a:off x="669676" y="2761590"/>
            <a:ext cx="7974594" cy="3539430"/>
          </a:xfrm>
          <a:prstGeom prst="rect">
            <a:avLst/>
          </a:prstGeom>
          <a:noFill/>
        </p:spPr>
        <p:txBody>
          <a:bodyPr wrap="square" rtlCol="0">
            <a:spAutoFit/>
          </a:bodyPr>
          <a:lstStyle/>
          <a:p>
            <a:r>
              <a:rPr lang="en-GB" sz="2800" b="1" u="sng" dirty="0" smtClean="0">
                <a:solidFill>
                  <a:schemeClr val="bg1"/>
                </a:solidFill>
              </a:rPr>
              <a:t>Task</a:t>
            </a:r>
          </a:p>
          <a:p>
            <a:r>
              <a:rPr lang="en-GB" sz="2800" dirty="0" smtClean="0">
                <a:solidFill>
                  <a:schemeClr val="bg1"/>
                </a:solidFill>
              </a:rPr>
              <a:t>You will now see 5 online conversations happening on different networks. Read them carefully and think about the following;</a:t>
            </a:r>
          </a:p>
          <a:p>
            <a:pPr marL="457200" indent="-457200">
              <a:buFontTx/>
              <a:buChar char="-"/>
            </a:pPr>
            <a:r>
              <a:rPr lang="en-GB" sz="2800" dirty="0" smtClean="0">
                <a:solidFill>
                  <a:schemeClr val="bg1"/>
                </a:solidFill>
              </a:rPr>
              <a:t>Would you trust this person?</a:t>
            </a:r>
          </a:p>
          <a:p>
            <a:pPr marL="457200" indent="-457200">
              <a:buFontTx/>
              <a:buChar char="-"/>
            </a:pPr>
            <a:r>
              <a:rPr lang="en-GB" sz="2800" dirty="0" smtClean="0">
                <a:solidFill>
                  <a:schemeClr val="bg1"/>
                </a:solidFill>
              </a:rPr>
              <a:t>What are they asking for?</a:t>
            </a:r>
          </a:p>
          <a:p>
            <a:pPr marL="457200" indent="-457200">
              <a:buFontTx/>
              <a:buChar char="-"/>
            </a:pPr>
            <a:r>
              <a:rPr lang="en-GB" sz="2800" dirty="0">
                <a:solidFill>
                  <a:schemeClr val="bg1"/>
                </a:solidFill>
              </a:rPr>
              <a:t>Could the messages be read in a different way? </a:t>
            </a:r>
          </a:p>
          <a:p>
            <a:pPr marL="457200" indent="-457200">
              <a:buFontTx/>
              <a:buChar char="-"/>
            </a:pPr>
            <a:r>
              <a:rPr lang="en-GB" sz="2800" dirty="0" smtClean="0">
                <a:solidFill>
                  <a:schemeClr val="bg1"/>
                </a:solidFill>
              </a:rPr>
              <a:t>Is there any potential risk?</a:t>
            </a:r>
          </a:p>
        </p:txBody>
      </p:sp>
      <p:grpSp>
        <p:nvGrpSpPr>
          <p:cNvPr id="5" name="Group 4"/>
          <p:cNvGrpSpPr/>
          <p:nvPr/>
        </p:nvGrpSpPr>
        <p:grpSpPr>
          <a:xfrm>
            <a:off x="7379844" y="1680696"/>
            <a:ext cx="1264426" cy="1293321"/>
            <a:chOff x="7288307" y="1230928"/>
            <a:chExt cx="1395804" cy="1369125"/>
          </a:xfrm>
        </p:grpSpPr>
        <p:pic>
          <p:nvPicPr>
            <p:cNvPr id="6" name="Picture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478216" y="1230928"/>
              <a:ext cx="1015985" cy="1015985"/>
            </a:xfrm>
            <a:prstGeom prst="rect">
              <a:avLst/>
            </a:prstGeom>
          </p:spPr>
        </p:pic>
        <p:sp>
          <p:nvSpPr>
            <p:cNvPr id="7" name="TextBox 6"/>
            <p:cNvSpPr txBox="1"/>
            <p:nvPr/>
          </p:nvSpPr>
          <p:spPr>
            <a:xfrm>
              <a:off x="7288307" y="2176492"/>
              <a:ext cx="1395804" cy="423561"/>
            </a:xfrm>
            <a:prstGeom prst="rect">
              <a:avLst/>
            </a:prstGeom>
            <a:noFill/>
          </p:spPr>
          <p:txBody>
            <a:bodyPr wrap="square" rtlCol="0">
              <a:spAutoFit/>
            </a:bodyPr>
            <a:lstStyle/>
            <a:p>
              <a:pPr algn="ctr"/>
              <a:r>
                <a:rPr lang="en-GB" sz="2000" dirty="0" smtClean="0"/>
                <a:t>5 minutes </a:t>
              </a:r>
              <a:endParaRPr lang="en-GB" sz="2000" dirty="0"/>
            </a:p>
          </p:txBody>
        </p:sp>
      </p:grpSp>
    </p:spTree>
    <p:extLst>
      <p:ext uri="{BB962C8B-B14F-4D97-AF65-F5344CB8AC3E}">
        <p14:creationId xmlns:p14="http://schemas.microsoft.com/office/powerpoint/2010/main" val="1937672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8319" y="990839"/>
            <a:ext cx="2798554" cy="2765436"/>
          </a:xfrm>
          <a:prstGeom prst="rect">
            <a:avLst/>
          </a:prstGeom>
          <a:ln>
            <a:solidFill>
              <a:schemeClr val="tx1"/>
            </a:solidFill>
          </a:ln>
        </p:spPr>
      </p:pic>
      <p:pic>
        <p:nvPicPr>
          <p:cNvPr id="35" name="Picture 3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245654" y="370697"/>
            <a:ext cx="2742242" cy="3315524"/>
          </a:xfrm>
          <a:prstGeom prst="rect">
            <a:avLst/>
          </a:prstGeom>
          <a:ln>
            <a:solidFill>
              <a:schemeClr val="tx1"/>
            </a:solidFill>
          </a:ln>
        </p:spPr>
      </p:pic>
      <p:pic>
        <p:nvPicPr>
          <p:cNvPr id="36" name="Picture 3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121257" y="2498273"/>
            <a:ext cx="2975535" cy="2743863"/>
          </a:xfrm>
          <a:prstGeom prst="rect">
            <a:avLst/>
          </a:prstGeom>
          <a:ln>
            <a:solidFill>
              <a:schemeClr val="tx1"/>
            </a:solidFill>
          </a:ln>
        </p:spPr>
      </p:pic>
      <p:pic>
        <p:nvPicPr>
          <p:cNvPr id="37" name="Picture 36"/>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181856" y="3879443"/>
            <a:ext cx="2859784" cy="2851066"/>
          </a:xfrm>
          <a:prstGeom prst="rect">
            <a:avLst/>
          </a:prstGeom>
          <a:ln>
            <a:solidFill>
              <a:schemeClr val="tx1"/>
            </a:solidFill>
          </a:ln>
        </p:spPr>
      </p:pic>
      <p:pic>
        <p:nvPicPr>
          <p:cNvPr id="38" name="Picture 37"/>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330502" y="3879443"/>
            <a:ext cx="2362695" cy="2868988"/>
          </a:xfrm>
          <a:prstGeom prst="rect">
            <a:avLst/>
          </a:prstGeom>
          <a:ln>
            <a:solidFill>
              <a:schemeClr val="tx1"/>
            </a:solidFill>
          </a:ln>
        </p:spPr>
      </p:pic>
      <p:pic>
        <p:nvPicPr>
          <p:cNvPr id="40" name="Picture 39"/>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rot="187200">
            <a:off x="2279640" y="377818"/>
            <a:ext cx="3938206" cy="1129079"/>
          </a:xfrm>
          <a:prstGeom prst="rect">
            <a:avLst/>
          </a:prstGeom>
        </p:spPr>
      </p:pic>
      <p:sp>
        <p:nvSpPr>
          <p:cNvPr id="18" name="Rectangle 17"/>
          <p:cNvSpPr/>
          <p:nvPr/>
        </p:nvSpPr>
        <p:spPr>
          <a:xfrm>
            <a:off x="129026" y="119519"/>
            <a:ext cx="964888" cy="390974"/>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2400" b="1" dirty="0" smtClean="0"/>
              <a:t>Part 1</a:t>
            </a:r>
            <a:endParaRPr lang="en-GB" sz="2400" b="1" dirty="0"/>
          </a:p>
        </p:txBody>
      </p:sp>
      <p:sp>
        <p:nvSpPr>
          <p:cNvPr id="19" name="Oval 18"/>
          <p:cNvSpPr/>
          <p:nvPr/>
        </p:nvSpPr>
        <p:spPr>
          <a:xfrm>
            <a:off x="2551086" y="1395895"/>
            <a:ext cx="623503" cy="5523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8800" b="1" dirty="0">
              <a:latin typeface="Arial Black" panose="020B0A04020102020204" pitchFamily="34" charset="0"/>
              <a:cs typeface="Aharoni" panose="02010803020104030203" pitchFamily="2" charset="-79"/>
            </a:endParaRPr>
          </a:p>
        </p:txBody>
      </p:sp>
      <p:sp>
        <p:nvSpPr>
          <p:cNvPr id="20" name="Oval 19"/>
          <p:cNvSpPr/>
          <p:nvPr/>
        </p:nvSpPr>
        <p:spPr>
          <a:xfrm>
            <a:off x="4984702" y="2373557"/>
            <a:ext cx="623503" cy="5523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8800" b="1" dirty="0">
              <a:latin typeface="Arial Black" panose="020B0A04020102020204" pitchFamily="34" charset="0"/>
              <a:cs typeface="Aharoni" panose="02010803020104030203" pitchFamily="2" charset="-79"/>
            </a:endParaRPr>
          </a:p>
        </p:txBody>
      </p:sp>
      <p:sp>
        <p:nvSpPr>
          <p:cNvPr id="21" name="Oval 20"/>
          <p:cNvSpPr/>
          <p:nvPr/>
        </p:nvSpPr>
        <p:spPr>
          <a:xfrm>
            <a:off x="8146578" y="119519"/>
            <a:ext cx="623503" cy="5523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8800" b="1" dirty="0">
              <a:latin typeface="Arial Black" panose="020B0A04020102020204" pitchFamily="34" charset="0"/>
              <a:cs typeface="Aharoni" panose="02010803020104030203" pitchFamily="2" charset="-79"/>
            </a:endParaRPr>
          </a:p>
        </p:txBody>
      </p:sp>
      <p:sp>
        <p:nvSpPr>
          <p:cNvPr id="23" name="Oval 22"/>
          <p:cNvSpPr/>
          <p:nvPr/>
        </p:nvSpPr>
        <p:spPr>
          <a:xfrm>
            <a:off x="2377772" y="4315724"/>
            <a:ext cx="623503" cy="5523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8800" b="1" dirty="0">
              <a:latin typeface="Arial Black" panose="020B0A04020102020204" pitchFamily="34" charset="0"/>
              <a:cs typeface="Aharoni" panose="02010803020104030203" pitchFamily="2" charset="-79"/>
            </a:endParaRPr>
          </a:p>
        </p:txBody>
      </p:sp>
      <p:sp>
        <p:nvSpPr>
          <p:cNvPr id="24" name="Oval 23"/>
          <p:cNvSpPr/>
          <p:nvPr/>
        </p:nvSpPr>
        <p:spPr>
          <a:xfrm>
            <a:off x="8136484" y="3594033"/>
            <a:ext cx="623503" cy="5523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8800" b="1" dirty="0">
              <a:latin typeface="Arial Black" panose="020B0A04020102020204" pitchFamily="34" charset="0"/>
              <a:cs typeface="Aharoni" panose="02010803020104030203" pitchFamily="2" charset="-79"/>
            </a:endParaRPr>
          </a:p>
        </p:txBody>
      </p:sp>
      <p:sp>
        <p:nvSpPr>
          <p:cNvPr id="25" name="TextBox 24"/>
          <p:cNvSpPr txBox="1"/>
          <p:nvPr/>
        </p:nvSpPr>
        <p:spPr>
          <a:xfrm>
            <a:off x="2683937" y="1363460"/>
            <a:ext cx="445797" cy="584775"/>
          </a:xfrm>
          <a:prstGeom prst="rect">
            <a:avLst/>
          </a:prstGeom>
          <a:noFill/>
        </p:spPr>
        <p:txBody>
          <a:bodyPr wrap="square" rtlCol="0">
            <a:spAutoFit/>
          </a:bodyPr>
          <a:lstStyle/>
          <a:p>
            <a:r>
              <a:rPr lang="en-GB" sz="3200" b="1" dirty="0" smtClean="0">
                <a:solidFill>
                  <a:schemeClr val="bg1"/>
                </a:solidFill>
              </a:rPr>
              <a:t>1</a:t>
            </a:r>
            <a:endParaRPr lang="en-GB" sz="3200" b="1" dirty="0">
              <a:solidFill>
                <a:schemeClr val="bg1"/>
              </a:solidFill>
            </a:endParaRPr>
          </a:p>
        </p:txBody>
      </p:sp>
      <p:sp>
        <p:nvSpPr>
          <p:cNvPr id="27" name="TextBox 26"/>
          <p:cNvSpPr txBox="1"/>
          <p:nvPr/>
        </p:nvSpPr>
        <p:spPr>
          <a:xfrm>
            <a:off x="5109191" y="2322217"/>
            <a:ext cx="445797" cy="584775"/>
          </a:xfrm>
          <a:prstGeom prst="rect">
            <a:avLst/>
          </a:prstGeom>
          <a:noFill/>
        </p:spPr>
        <p:txBody>
          <a:bodyPr wrap="square" rtlCol="0">
            <a:spAutoFit/>
          </a:bodyPr>
          <a:lstStyle/>
          <a:p>
            <a:r>
              <a:rPr lang="en-GB" sz="3200" b="1" dirty="0" smtClean="0">
                <a:solidFill>
                  <a:schemeClr val="bg1"/>
                </a:solidFill>
              </a:rPr>
              <a:t>2</a:t>
            </a:r>
            <a:endParaRPr lang="en-GB" sz="3200" b="1" dirty="0">
              <a:solidFill>
                <a:schemeClr val="bg1"/>
              </a:solidFill>
            </a:endParaRPr>
          </a:p>
        </p:txBody>
      </p:sp>
      <p:sp>
        <p:nvSpPr>
          <p:cNvPr id="30" name="TextBox 29"/>
          <p:cNvSpPr txBox="1"/>
          <p:nvPr/>
        </p:nvSpPr>
        <p:spPr>
          <a:xfrm>
            <a:off x="8266975" y="87084"/>
            <a:ext cx="445797" cy="584775"/>
          </a:xfrm>
          <a:prstGeom prst="rect">
            <a:avLst/>
          </a:prstGeom>
          <a:noFill/>
        </p:spPr>
        <p:txBody>
          <a:bodyPr wrap="square" rtlCol="0">
            <a:spAutoFit/>
          </a:bodyPr>
          <a:lstStyle/>
          <a:p>
            <a:r>
              <a:rPr lang="en-GB" sz="3200" b="1" dirty="0" smtClean="0">
                <a:solidFill>
                  <a:schemeClr val="bg1"/>
                </a:solidFill>
              </a:rPr>
              <a:t>3</a:t>
            </a:r>
            <a:endParaRPr lang="en-GB" sz="3200" b="1" dirty="0">
              <a:solidFill>
                <a:schemeClr val="bg1"/>
              </a:solidFill>
            </a:endParaRPr>
          </a:p>
        </p:txBody>
      </p:sp>
      <p:sp>
        <p:nvSpPr>
          <p:cNvPr id="41" name="TextBox 40"/>
          <p:cNvSpPr txBox="1"/>
          <p:nvPr/>
        </p:nvSpPr>
        <p:spPr>
          <a:xfrm>
            <a:off x="2491076" y="4273238"/>
            <a:ext cx="445797" cy="584775"/>
          </a:xfrm>
          <a:prstGeom prst="rect">
            <a:avLst/>
          </a:prstGeom>
          <a:noFill/>
        </p:spPr>
        <p:txBody>
          <a:bodyPr wrap="square" rtlCol="0">
            <a:spAutoFit/>
          </a:bodyPr>
          <a:lstStyle/>
          <a:p>
            <a:r>
              <a:rPr lang="en-GB" sz="3200" b="1" dirty="0" smtClean="0">
                <a:solidFill>
                  <a:schemeClr val="bg1"/>
                </a:solidFill>
              </a:rPr>
              <a:t>4</a:t>
            </a:r>
            <a:endParaRPr lang="en-GB" sz="3200" b="1" dirty="0">
              <a:solidFill>
                <a:schemeClr val="bg1"/>
              </a:solidFill>
            </a:endParaRPr>
          </a:p>
        </p:txBody>
      </p:sp>
      <p:sp>
        <p:nvSpPr>
          <p:cNvPr id="42" name="TextBox 41"/>
          <p:cNvSpPr txBox="1"/>
          <p:nvPr/>
        </p:nvSpPr>
        <p:spPr>
          <a:xfrm>
            <a:off x="8266615" y="3577816"/>
            <a:ext cx="445797" cy="584775"/>
          </a:xfrm>
          <a:prstGeom prst="rect">
            <a:avLst/>
          </a:prstGeom>
          <a:noFill/>
        </p:spPr>
        <p:txBody>
          <a:bodyPr wrap="square" rtlCol="0">
            <a:spAutoFit/>
          </a:bodyPr>
          <a:lstStyle/>
          <a:p>
            <a:r>
              <a:rPr lang="en-GB" sz="3200" b="1" dirty="0" smtClean="0">
                <a:solidFill>
                  <a:schemeClr val="bg1"/>
                </a:solidFill>
              </a:rPr>
              <a:t>5</a:t>
            </a:r>
            <a:endParaRPr lang="en-GB" sz="3200" b="1" dirty="0">
              <a:solidFill>
                <a:schemeClr val="bg1"/>
              </a:solidFill>
            </a:endParaRPr>
          </a:p>
        </p:txBody>
      </p:sp>
    </p:spTree>
    <p:extLst>
      <p:ext uri="{BB962C8B-B14F-4D97-AF65-F5344CB8AC3E}">
        <p14:creationId xmlns:p14="http://schemas.microsoft.com/office/powerpoint/2010/main" val="39304102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85414" y="730256"/>
            <a:ext cx="2653154" cy="2865636"/>
          </a:xfrm>
          <a:prstGeom prst="rect">
            <a:avLst/>
          </a:prstGeom>
        </p:spPr>
      </p:pic>
      <p:pic>
        <p:nvPicPr>
          <p:cNvPr id="3" name="Picture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225599" y="347342"/>
            <a:ext cx="2705810" cy="2900013"/>
          </a:xfrm>
          <a:prstGeom prst="rect">
            <a:avLst/>
          </a:prstGeom>
          <a:ln>
            <a:solidFill>
              <a:schemeClr val="tx1"/>
            </a:solidFill>
          </a:ln>
        </p:spPr>
      </p:pic>
      <p:pic>
        <p:nvPicPr>
          <p:cNvPr id="4" name="Picture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137381" y="2501937"/>
            <a:ext cx="2956248" cy="2731079"/>
          </a:xfrm>
          <a:prstGeom prst="rect">
            <a:avLst/>
          </a:prstGeom>
          <a:ln>
            <a:solidFill>
              <a:schemeClr val="tx1"/>
            </a:solidFill>
          </a:ln>
        </p:spPr>
      </p:pic>
      <p:pic>
        <p:nvPicPr>
          <p:cNvPr id="5" name="Picture 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168325" y="3879443"/>
            <a:ext cx="2918343" cy="2900602"/>
          </a:xfrm>
          <a:prstGeom prst="rect">
            <a:avLst/>
          </a:prstGeom>
          <a:ln>
            <a:solidFill>
              <a:schemeClr val="tx1"/>
            </a:solidFill>
          </a:ln>
        </p:spPr>
      </p:pic>
      <p:pic>
        <p:nvPicPr>
          <p:cNvPr id="6" name="Picture 5"/>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417503" y="3780700"/>
            <a:ext cx="2272021" cy="2949809"/>
          </a:xfrm>
          <a:prstGeom prst="rect">
            <a:avLst/>
          </a:prstGeom>
          <a:ln>
            <a:solidFill>
              <a:schemeClr val="tx1"/>
            </a:solidFill>
          </a:ln>
        </p:spPr>
      </p:pic>
      <p:pic>
        <p:nvPicPr>
          <p:cNvPr id="7" name="Picture 6"/>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21373253">
            <a:off x="2524157" y="375135"/>
            <a:ext cx="3564608" cy="1121410"/>
          </a:xfrm>
          <a:prstGeom prst="rect">
            <a:avLst/>
          </a:prstGeom>
        </p:spPr>
      </p:pic>
      <p:sp>
        <p:nvSpPr>
          <p:cNvPr id="19" name="Oval 18"/>
          <p:cNvSpPr/>
          <p:nvPr/>
        </p:nvSpPr>
        <p:spPr>
          <a:xfrm>
            <a:off x="2551086" y="1395895"/>
            <a:ext cx="623503" cy="5523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8800" b="1" dirty="0">
              <a:latin typeface="Arial Black" panose="020B0A04020102020204" pitchFamily="34" charset="0"/>
              <a:cs typeface="Aharoni" panose="02010803020104030203" pitchFamily="2" charset="-79"/>
            </a:endParaRPr>
          </a:p>
        </p:txBody>
      </p:sp>
      <p:sp>
        <p:nvSpPr>
          <p:cNvPr id="20" name="Oval 19"/>
          <p:cNvSpPr/>
          <p:nvPr/>
        </p:nvSpPr>
        <p:spPr>
          <a:xfrm>
            <a:off x="5059609" y="2343432"/>
            <a:ext cx="623503" cy="5523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8800" b="1" dirty="0">
              <a:latin typeface="Arial Black" panose="020B0A04020102020204" pitchFamily="34" charset="0"/>
              <a:cs typeface="Aharoni" panose="02010803020104030203" pitchFamily="2" charset="-79"/>
            </a:endParaRPr>
          </a:p>
        </p:txBody>
      </p:sp>
      <p:sp>
        <p:nvSpPr>
          <p:cNvPr id="21" name="Oval 20"/>
          <p:cNvSpPr/>
          <p:nvPr/>
        </p:nvSpPr>
        <p:spPr>
          <a:xfrm>
            <a:off x="8146578" y="119519"/>
            <a:ext cx="623503" cy="5523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8800" b="1" dirty="0">
              <a:latin typeface="Arial Black" panose="020B0A04020102020204" pitchFamily="34" charset="0"/>
              <a:cs typeface="Aharoni" panose="02010803020104030203" pitchFamily="2" charset="-79"/>
            </a:endParaRPr>
          </a:p>
        </p:txBody>
      </p:sp>
      <p:sp>
        <p:nvSpPr>
          <p:cNvPr id="23" name="Oval 22"/>
          <p:cNvSpPr/>
          <p:nvPr/>
        </p:nvSpPr>
        <p:spPr>
          <a:xfrm>
            <a:off x="2377772" y="4315724"/>
            <a:ext cx="623503" cy="5523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8800" b="1" dirty="0">
              <a:latin typeface="Arial Black" panose="020B0A04020102020204" pitchFamily="34" charset="0"/>
              <a:cs typeface="Aharoni" panose="02010803020104030203" pitchFamily="2" charset="-79"/>
            </a:endParaRPr>
          </a:p>
        </p:txBody>
      </p:sp>
      <p:sp>
        <p:nvSpPr>
          <p:cNvPr id="24" name="Oval 23"/>
          <p:cNvSpPr/>
          <p:nvPr/>
        </p:nvSpPr>
        <p:spPr>
          <a:xfrm>
            <a:off x="8088909" y="3475178"/>
            <a:ext cx="623503" cy="5523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8800" b="1" dirty="0">
              <a:latin typeface="Arial Black" panose="020B0A04020102020204" pitchFamily="34" charset="0"/>
              <a:cs typeface="Aharoni" panose="02010803020104030203" pitchFamily="2" charset="-79"/>
            </a:endParaRPr>
          </a:p>
        </p:txBody>
      </p:sp>
      <p:sp>
        <p:nvSpPr>
          <p:cNvPr id="9" name="TextBox 8"/>
          <p:cNvSpPr txBox="1"/>
          <p:nvPr/>
        </p:nvSpPr>
        <p:spPr>
          <a:xfrm>
            <a:off x="2683937" y="1363460"/>
            <a:ext cx="445797" cy="584775"/>
          </a:xfrm>
          <a:prstGeom prst="rect">
            <a:avLst/>
          </a:prstGeom>
          <a:noFill/>
        </p:spPr>
        <p:txBody>
          <a:bodyPr wrap="square" rtlCol="0">
            <a:spAutoFit/>
          </a:bodyPr>
          <a:lstStyle/>
          <a:p>
            <a:r>
              <a:rPr lang="en-GB" sz="3200" b="1" dirty="0" smtClean="0">
                <a:solidFill>
                  <a:schemeClr val="bg1"/>
                </a:solidFill>
              </a:rPr>
              <a:t>1</a:t>
            </a:r>
            <a:endParaRPr lang="en-GB" sz="3200" b="1" dirty="0">
              <a:solidFill>
                <a:schemeClr val="bg1"/>
              </a:solidFill>
            </a:endParaRPr>
          </a:p>
        </p:txBody>
      </p:sp>
      <p:sp>
        <p:nvSpPr>
          <p:cNvPr id="25" name="TextBox 24"/>
          <p:cNvSpPr txBox="1"/>
          <p:nvPr/>
        </p:nvSpPr>
        <p:spPr>
          <a:xfrm>
            <a:off x="5148461" y="2310997"/>
            <a:ext cx="445797" cy="584775"/>
          </a:xfrm>
          <a:prstGeom prst="rect">
            <a:avLst/>
          </a:prstGeom>
          <a:noFill/>
        </p:spPr>
        <p:txBody>
          <a:bodyPr wrap="square" rtlCol="0">
            <a:spAutoFit/>
          </a:bodyPr>
          <a:lstStyle/>
          <a:p>
            <a:r>
              <a:rPr lang="en-GB" sz="3200" b="1" dirty="0" smtClean="0">
                <a:solidFill>
                  <a:schemeClr val="bg1"/>
                </a:solidFill>
              </a:rPr>
              <a:t>2</a:t>
            </a:r>
            <a:endParaRPr lang="en-GB" sz="3200" b="1" dirty="0">
              <a:solidFill>
                <a:schemeClr val="bg1"/>
              </a:solidFill>
            </a:endParaRPr>
          </a:p>
        </p:txBody>
      </p:sp>
      <p:sp>
        <p:nvSpPr>
          <p:cNvPr id="27" name="TextBox 26"/>
          <p:cNvSpPr txBox="1"/>
          <p:nvPr/>
        </p:nvSpPr>
        <p:spPr>
          <a:xfrm>
            <a:off x="8266975" y="87084"/>
            <a:ext cx="445797" cy="584775"/>
          </a:xfrm>
          <a:prstGeom prst="rect">
            <a:avLst/>
          </a:prstGeom>
          <a:noFill/>
        </p:spPr>
        <p:txBody>
          <a:bodyPr wrap="square" rtlCol="0">
            <a:spAutoFit/>
          </a:bodyPr>
          <a:lstStyle/>
          <a:p>
            <a:r>
              <a:rPr lang="en-GB" sz="3200" b="1" dirty="0" smtClean="0">
                <a:solidFill>
                  <a:schemeClr val="bg1"/>
                </a:solidFill>
              </a:rPr>
              <a:t>3</a:t>
            </a:r>
            <a:endParaRPr lang="en-GB" sz="3200" b="1" dirty="0">
              <a:solidFill>
                <a:schemeClr val="bg1"/>
              </a:solidFill>
            </a:endParaRPr>
          </a:p>
        </p:txBody>
      </p:sp>
      <p:sp>
        <p:nvSpPr>
          <p:cNvPr id="30" name="TextBox 29"/>
          <p:cNvSpPr txBox="1"/>
          <p:nvPr/>
        </p:nvSpPr>
        <p:spPr>
          <a:xfrm>
            <a:off x="2491076" y="4273238"/>
            <a:ext cx="445797" cy="584775"/>
          </a:xfrm>
          <a:prstGeom prst="rect">
            <a:avLst/>
          </a:prstGeom>
          <a:noFill/>
        </p:spPr>
        <p:txBody>
          <a:bodyPr wrap="square" rtlCol="0">
            <a:spAutoFit/>
          </a:bodyPr>
          <a:lstStyle/>
          <a:p>
            <a:r>
              <a:rPr lang="en-GB" sz="3200" b="1" dirty="0" smtClean="0">
                <a:solidFill>
                  <a:schemeClr val="bg1"/>
                </a:solidFill>
              </a:rPr>
              <a:t>4</a:t>
            </a:r>
            <a:endParaRPr lang="en-GB" sz="3200" b="1" dirty="0">
              <a:solidFill>
                <a:schemeClr val="bg1"/>
              </a:solidFill>
            </a:endParaRPr>
          </a:p>
        </p:txBody>
      </p:sp>
      <p:sp>
        <p:nvSpPr>
          <p:cNvPr id="31" name="TextBox 30"/>
          <p:cNvSpPr txBox="1"/>
          <p:nvPr/>
        </p:nvSpPr>
        <p:spPr>
          <a:xfrm>
            <a:off x="8217947" y="3433659"/>
            <a:ext cx="445797" cy="584775"/>
          </a:xfrm>
          <a:prstGeom prst="rect">
            <a:avLst/>
          </a:prstGeom>
          <a:noFill/>
        </p:spPr>
        <p:txBody>
          <a:bodyPr wrap="square" rtlCol="0">
            <a:spAutoFit/>
          </a:bodyPr>
          <a:lstStyle/>
          <a:p>
            <a:r>
              <a:rPr lang="en-GB" sz="3200" b="1" dirty="0" smtClean="0">
                <a:solidFill>
                  <a:schemeClr val="bg1"/>
                </a:solidFill>
              </a:rPr>
              <a:t>5</a:t>
            </a:r>
            <a:endParaRPr lang="en-GB" sz="3200" b="1" dirty="0">
              <a:solidFill>
                <a:schemeClr val="bg1"/>
              </a:solidFill>
            </a:endParaRPr>
          </a:p>
        </p:txBody>
      </p:sp>
      <p:sp>
        <p:nvSpPr>
          <p:cNvPr id="10" name="Rectangle 9"/>
          <p:cNvSpPr/>
          <p:nvPr/>
        </p:nvSpPr>
        <p:spPr>
          <a:xfrm>
            <a:off x="129026" y="119519"/>
            <a:ext cx="964888" cy="390974"/>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2400" b="1" dirty="0" smtClean="0"/>
              <a:t>Part 2</a:t>
            </a:r>
            <a:endParaRPr lang="en-GB" sz="2400" b="1" dirty="0"/>
          </a:p>
        </p:txBody>
      </p:sp>
    </p:spTree>
    <p:extLst>
      <p:ext uri="{BB962C8B-B14F-4D97-AF65-F5344CB8AC3E}">
        <p14:creationId xmlns:p14="http://schemas.microsoft.com/office/powerpoint/2010/main" val="28355869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4459" y="913999"/>
            <a:ext cx="2972596" cy="2491734"/>
          </a:xfrm>
          <a:prstGeom prst="rect">
            <a:avLst/>
          </a:prstGeom>
          <a:ln>
            <a:solidFill>
              <a:schemeClr val="tx1"/>
            </a:solidFill>
          </a:ln>
        </p:spPr>
      </p:pic>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296288" y="358939"/>
            <a:ext cx="2507297" cy="2962620"/>
          </a:xfrm>
          <a:prstGeom prst="rect">
            <a:avLst/>
          </a:prstGeom>
          <a:ln>
            <a:solidFill>
              <a:schemeClr val="tx1"/>
            </a:solidFill>
          </a:ln>
        </p:spPr>
      </p:pic>
      <p:pic>
        <p:nvPicPr>
          <p:cNvPr id="9" name="Picture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088599" y="2522383"/>
            <a:ext cx="3102008" cy="2846017"/>
          </a:xfrm>
          <a:prstGeom prst="rect">
            <a:avLst/>
          </a:prstGeom>
          <a:ln>
            <a:solidFill>
              <a:schemeClr val="tx1"/>
            </a:solidFill>
          </a:ln>
        </p:spPr>
      </p:pic>
      <p:pic>
        <p:nvPicPr>
          <p:cNvPr id="10" name="Picture 9"/>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272491" y="3501045"/>
            <a:ext cx="2722438" cy="3156692"/>
          </a:xfrm>
          <a:prstGeom prst="rect">
            <a:avLst/>
          </a:prstGeom>
          <a:ln>
            <a:solidFill>
              <a:schemeClr val="tx1"/>
            </a:solidFill>
          </a:ln>
        </p:spPr>
      </p:pic>
      <p:pic>
        <p:nvPicPr>
          <p:cNvPr id="11" name="Picture 10"/>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95252" y="3915200"/>
            <a:ext cx="2714740" cy="2680807"/>
          </a:xfrm>
          <a:prstGeom prst="rect">
            <a:avLst/>
          </a:prstGeom>
          <a:ln>
            <a:solidFill>
              <a:schemeClr val="tx1"/>
            </a:solidFill>
          </a:ln>
        </p:spPr>
      </p:pic>
      <p:pic>
        <p:nvPicPr>
          <p:cNvPr id="12" name="Picture 11"/>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166961">
            <a:off x="1236316" y="346135"/>
            <a:ext cx="5174062" cy="835347"/>
          </a:xfrm>
          <a:prstGeom prst="rect">
            <a:avLst/>
          </a:prstGeom>
        </p:spPr>
      </p:pic>
      <p:sp>
        <p:nvSpPr>
          <p:cNvPr id="18" name="Rectangle 17"/>
          <p:cNvSpPr/>
          <p:nvPr/>
        </p:nvSpPr>
        <p:spPr>
          <a:xfrm>
            <a:off x="129026" y="119519"/>
            <a:ext cx="964888" cy="390974"/>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2400" b="1" dirty="0" smtClean="0"/>
              <a:t>Part 3</a:t>
            </a:r>
            <a:endParaRPr lang="en-GB" sz="2400" b="1" dirty="0"/>
          </a:p>
        </p:txBody>
      </p:sp>
      <p:sp>
        <p:nvSpPr>
          <p:cNvPr id="19" name="Oval 18"/>
          <p:cNvSpPr/>
          <p:nvPr/>
        </p:nvSpPr>
        <p:spPr>
          <a:xfrm>
            <a:off x="2551086" y="1395895"/>
            <a:ext cx="623503" cy="5523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8800" b="1" dirty="0">
              <a:latin typeface="Arial Black" panose="020B0A04020102020204" pitchFamily="34" charset="0"/>
              <a:cs typeface="Aharoni" panose="02010803020104030203" pitchFamily="2" charset="-79"/>
            </a:endParaRPr>
          </a:p>
        </p:txBody>
      </p:sp>
      <p:sp>
        <p:nvSpPr>
          <p:cNvPr id="20" name="Oval 19"/>
          <p:cNvSpPr/>
          <p:nvPr/>
        </p:nvSpPr>
        <p:spPr>
          <a:xfrm>
            <a:off x="5059609" y="2343432"/>
            <a:ext cx="623503" cy="5523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8800" b="1" dirty="0">
              <a:latin typeface="Arial Black" panose="020B0A04020102020204" pitchFamily="34" charset="0"/>
              <a:cs typeface="Aharoni" panose="02010803020104030203" pitchFamily="2" charset="-79"/>
            </a:endParaRPr>
          </a:p>
        </p:txBody>
      </p:sp>
      <p:sp>
        <p:nvSpPr>
          <p:cNvPr id="21" name="Oval 20"/>
          <p:cNvSpPr/>
          <p:nvPr/>
        </p:nvSpPr>
        <p:spPr>
          <a:xfrm>
            <a:off x="8146578" y="119519"/>
            <a:ext cx="623503" cy="5523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8800" b="1" dirty="0">
              <a:latin typeface="Arial Black" panose="020B0A04020102020204" pitchFamily="34" charset="0"/>
              <a:cs typeface="Aharoni" panose="02010803020104030203" pitchFamily="2" charset="-79"/>
            </a:endParaRPr>
          </a:p>
        </p:txBody>
      </p:sp>
      <p:sp>
        <p:nvSpPr>
          <p:cNvPr id="23" name="Oval 22"/>
          <p:cNvSpPr/>
          <p:nvPr/>
        </p:nvSpPr>
        <p:spPr>
          <a:xfrm>
            <a:off x="2377772" y="4315724"/>
            <a:ext cx="623503" cy="5523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8800" b="1" dirty="0">
              <a:latin typeface="Arial Black" panose="020B0A04020102020204" pitchFamily="34" charset="0"/>
              <a:cs typeface="Aharoni" panose="02010803020104030203" pitchFamily="2" charset="-79"/>
            </a:endParaRPr>
          </a:p>
        </p:txBody>
      </p:sp>
      <p:sp>
        <p:nvSpPr>
          <p:cNvPr id="24" name="Oval 23"/>
          <p:cNvSpPr/>
          <p:nvPr/>
        </p:nvSpPr>
        <p:spPr>
          <a:xfrm>
            <a:off x="8146577" y="3405733"/>
            <a:ext cx="623503" cy="5523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8800" b="1" dirty="0">
              <a:latin typeface="Arial Black" panose="020B0A04020102020204" pitchFamily="34" charset="0"/>
              <a:cs typeface="Aharoni" panose="02010803020104030203" pitchFamily="2" charset="-79"/>
            </a:endParaRPr>
          </a:p>
        </p:txBody>
      </p:sp>
      <p:sp>
        <p:nvSpPr>
          <p:cNvPr id="25" name="TextBox 24"/>
          <p:cNvSpPr txBox="1"/>
          <p:nvPr/>
        </p:nvSpPr>
        <p:spPr>
          <a:xfrm>
            <a:off x="2683937" y="1363460"/>
            <a:ext cx="445797" cy="584775"/>
          </a:xfrm>
          <a:prstGeom prst="rect">
            <a:avLst/>
          </a:prstGeom>
          <a:noFill/>
        </p:spPr>
        <p:txBody>
          <a:bodyPr wrap="square" rtlCol="0">
            <a:spAutoFit/>
          </a:bodyPr>
          <a:lstStyle/>
          <a:p>
            <a:r>
              <a:rPr lang="en-GB" sz="3200" b="1" dirty="0" smtClean="0">
                <a:solidFill>
                  <a:schemeClr val="bg1"/>
                </a:solidFill>
              </a:rPr>
              <a:t>1</a:t>
            </a:r>
            <a:endParaRPr lang="en-GB" sz="3200" b="1" dirty="0">
              <a:solidFill>
                <a:schemeClr val="bg1"/>
              </a:solidFill>
            </a:endParaRPr>
          </a:p>
        </p:txBody>
      </p:sp>
      <p:sp>
        <p:nvSpPr>
          <p:cNvPr id="27" name="TextBox 26"/>
          <p:cNvSpPr txBox="1"/>
          <p:nvPr/>
        </p:nvSpPr>
        <p:spPr>
          <a:xfrm>
            <a:off x="5148461" y="2310997"/>
            <a:ext cx="445797" cy="584775"/>
          </a:xfrm>
          <a:prstGeom prst="rect">
            <a:avLst/>
          </a:prstGeom>
          <a:noFill/>
        </p:spPr>
        <p:txBody>
          <a:bodyPr wrap="square" rtlCol="0">
            <a:spAutoFit/>
          </a:bodyPr>
          <a:lstStyle/>
          <a:p>
            <a:r>
              <a:rPr lang="en-GB" sz="3200" b="1" dirty="0" smtClean="0">
                <a:solidFill>
                  <a:schemeClr val="bg1"/>
                </a:solidFill>
              </a:rPr>
              <a:t>2</a:t>
            </a:r>
            <a:endParaRPr lang="en-GB" sz="3200" b="1" dirty="0">
              <a:solidFill>
                <a:schemeClr val="bg1"/>
              </a:solidFill>
            </a:endParaRPr>
          </a:p>
        </p:txBody>
      </p:sp>
      <p:sp>
        <p:nvSpPr>
          <p:cNvPr id="30" name="TextBox 29"/>
          <p:cNvSpPr txBox="1"/>
          <p:nvPr/>
        </p:nvSpPr>
        <p:spPr>
          <a:xfrm>
            <a:off x="8266975" y="87084"/>
            <a:ext cx="445797" cy="584775"/>
          </a:xfrm>
          <a:prstGeom prst="rect">
            <a:avLst/>
          </a:prstGeom>
          <a:noFill/>
        </p:spPr>
        <p:txBody>
          <a:bodyPr wrap="square" rtlCol="0">
            <a:spAutoFit/>
          </a:bodyPr>
          <a:lstStyle/>
          <a:p>
            <a:r>
              <a:rPr lang="en-GB" sz="3200" b="1" dirty="0" smtClean="0">
                <a:solidFill>
                  <a:schemeClr val="bg1"/>
                </a:solidFill>
              </a:rPr>
              <a:t>3</a:t>
            </a:r>
            <a:endParaRPr lang="en-GB" sz="3200" b="1" dirty="0">
              <a:solidFill>
                <a:schemeClr val="bg1"/>
              </a:solidFill>
            </a:endParaRPr>
          </a:p>
        </p:txBody>
      </p:sp>
      <p:sp>
        <p:nvSpPr>
          <p:cNvPr id="31" name="TextBox 30"/>
          <p:cNvSpPr txBox="1"/>
          <p:nvPr/>
        </p:nvSpPr>
        <p:spPr>
          <a:xfrm>
            <a:off x="2491076" y="4273238"/>
            <a:ext cx="445797" cy="584775"/>
          </a:xfrm>
          <a:prstGeom prst="rect">
            <a:avLst/>
          </a:prstGeom>
          <a:noFill/>
        </p:spPr>
        <p:txBody>
          <a:bodyPr wrap="square" rtlCol="0">
            <a:spAutoFit/>
          </a:bodyPr>
          <a:lstStyle/>
          <a:p>
            <a:r>
              <a:rPr lang="en-GB" sz="3200" b="1" dirty="0" smtClean="0">
                <a:solidFill>
                  <a:schemeClr val="bg1"/>
                </a:solidFill>
              </a:rPr>
              <a:t>4</a:t>
            </a:r>
            <a:endParaRPr lang="en-GB" sz="3200" b="1" dirty="0">
              <a:solidFill>
                <a:schemeClr val="bg1"/>
              </a:solidFill>
            </a:endParaRPr>
          </a:p>
        </p:txBody>
      </p:sp>
      <p:sp>
        <p:nvSpPr>
          <p:cNvPr id="35" name="TextBox 34"/>
          <p:cNvSpPr txBox="1"/>
          <p:nvPr/>
        </p:nvSpPr>
        <p:spPr>
          <a:xfrm>
            <a:off x="8266615" y="3360616"/>
            <a:ext cx="445797" cy="584775"/>
          </a:xfrm>
          <a:prstGeom prst="rect">
            <a:avLst/>
          </a:prstGeom>
          <a:noFill/>
        </p:spPr>
        <p:txBody>
          <a:bodyPr wrap="square" rtlCol="0">
            <a:spAutoFit/>
          </a:bodyPr>
          <a:lstStyle/>
          <a:p>
            <a:r>
              <a:rPr lang="en-GB" sz="3200" b="1" dirty="0" smtClean="0">
                <a:solidFill>
                  <a:schemeClr val="bg1"/>
                </a:solidFill>
              </a:rPr>
              <a:t>5</a:t>
            </a:r>
            <a:endParaRPr lang="en-GB" sz="3200" b="1" dirty="0">
              <a:solidFill>
                <a:schemeClr val="bg1"/>
              </a:solidFill>
            </a:endParaRPr>
          </a:p>
        </p:txBody>
      </p:sp>
    </p:spTree>
    <p:extLst>
      <p:ext uri="{BB962C8B-B14F-4D97-AF65-F5344CB8AC3E}">
        <p14:creationId xmlns:p14="http://schemas.microsoft.com/office/powerpoint/2010/main" val="16952502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8219" y="935525"/>
            <a:ext cx="2813339" cy="2797170"/>
          </a:xfrm>
          <a:prstGeom prst="rect">
            <a:avLst/>
          </a:prstGeom>
          <a:ln>
            <a:solidFill>
              <a:schemeClr val="tx1"/>
            </a:solidFill>
          </a:ln>
        </p:spPr>
      </p:pic>
      <p:pic>
        <p:nvPicPr>
          <p:cNvPr id="3" name="Picture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28482" y="177475"/>
            <a:ext cx="2430390" cy="3285006"/>
          </a:xfrm>
          <a:prstGeom prst="rect">
            <a:avLst/>
          </a:prstGeom>
          <a:ln>
            <a:solidFill>
              <a:schemeClr val="tx1"/>
            </a:solidFill>
          </a:ln>
        </p:spPr>
      </p:pic>
      <p:pic>
        <p:nvPicPr>
          <p:cNvPr id="4" name="Picture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082040" y="2480246"/>
            <a:ext cx="3072993" cy="2832563"/>
          </a:xfrm>
          <a:prstGeom prst="rect">
            <a:avLst/>
          </a:prstGeom>
          <a:ln>
            <a:solidFill>
              <a:schemeClr val="tx1"/>
            </a:solidFill>
          </a:ln>
        </p:spPr>
      </p:pic>
      <p:pic>
        <p:nvPicPr>
          <p:cNvPr id="5" name="Picture 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232151" y="3689472"/>
            <a:ext cx="2864522" cy="3038657"/>
          </a:xfrm>
          <a:prstGeom prst="rect">
            <a:avLst/>
          </a:prstGeom>
          <a:ln>
            <a:solidFill>
              <a:schemeClr val="tx1"/>
            </a:solidFill>
          </a:ln>
        </p:spPr>
      </p:pic>
      <p:pic>
        <p:nvPicPr>
          <p:cNvPr id="6" name="Picture 5"/>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95926" y="3995477"/>
            <a:ext cx="2734250" cy="2426648"/>
          </a:xfrm>
          <a:prstGeom prst="rect">
            <a:avLst/>
          </a:prstGeom>
          <a:ln>
            <a:solidFill>
              <a:schemeClr val="tx1"/>
            </a:solidFill>
          </a:ln>
        </p:spPr>
      </p:pic>
      <p:pic>
        <p:nvPicPr>
          <p:cNvPr id="12" name="Picture 11"/>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21262635">
            <a:off x="2521320" y="419276"/>
            <a:ext cx="3710831" cy="984297"/>
          </a:xfrm>
          <a:prstGeom prst="rect">
            <a:avLst/>
          </a:prstGeom>
        </p:spPr>
      </p:pic>
      <p:sp>
        <p:nvSpPr>
          <p:cNvPr id="18" name="Rectangle 17"/>
          <p:cNvSpPr/>
          <p:nvPr/>
        </p:nvSpPr>
        <p:spPr>
          <a:xfrm>
            <a:off x="129026" y="119519"/>
            <a:ext cx="964888" cy="390974"/>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2400" b="1" dirty="0" smtClean="0"/>
              <a:t>Part 4</a:t>
            </a:r>
            <a:endParaRPr lang="en-GB" sz="2400" b="1" dirty="0"/>
          </a:p>
        </p:txBody>
      </p:sp>
      <p:sp>
        <p:nvSpPr>
          <p:cNvPr id="19" name="Oval 18"/>
          <p:cNvSpPr/>
          <p:nvPr/>
        </p:nvSpPr>
        <p:spPr>
          <a:xfrm>
            <a:off x="2551086" y="1395895"/>
            <a:ext cx="623503" cy="5523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8800" b="1" dirty="0">
              <a:latin typeface="Arial Black" panose="020B0A04020102020204" pitchFamily="34" charset="0"/>
              <a:cs typeface="Aharoni" panose="02010803020104030203" pitchFamily="2" charset="-79"/>
            </a:endParaRPr>
          </a:p>
        </p:txBody>
      </p:sp>
      <p:sp>
        <p:nvSpPr>
          <p:cNvPr id="20" name="Oval 19"/>
          <p:cNvSpPr/>
          <p:nvPr/>
        </p:nvSpPr>
        <p:spPr>
          <a:xfrm>
            <a:off x="5059609" y="2343432"/>
            <a:ext cx="623503" cy="5523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8800" b="1" dirty="0">
              <a:latin typeface="Arial Black" panose="020B0A04020102020204" pitchFamily="34" charset="0"/>
              <a:cs typeface="Aharoni" panose="02010803020104030203" pitchFamily="2" charset="-79"/>
            </a:endParaRPr>
          </a:p>
        </p:txBody>
      </p:sp>
      <p:sp>
        <p:nvSpPr>
          <p:cNvPr id="21" name="Oval 20"/>
          <p:cNvSpPr/>
          <p:nvPr/>
        </p:nvSpPr>
        <p:spPr>
          <a:xfrm>
            <a:off x="8275158" y="108911"/>
            <a:ext cx="623503" cy="5523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8800" b="1" dirty="0">
              <a:latin typeface="Arial Black" panose="020B0A04020102020204" pitchFamily="34" charset="0"/>
              <a:cs typeface="Aharoni" panose="02010803020104030203" pitchFamily="2" charset="-79"/>
            </a:endParaRPr>
          </a:p>
        </p:txBody>
      </p:sp>
      <p:sp>
        <p:nvSpPr>
          <p:cNvPr id="23" name="Oval 22"/>
          <p:cNvSpPr/>
          <p:nvPr/>
        </p:nvSpPr>
        <p:spPr>
          <a:xfrm>
            <a:off x="2377772" y="4315724"/>
            <a:ext cx="623503" cy="5523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8800" b="1" dirty="0">
              <a:latin typeface="Arial Black" panose="020B0A04020102020204" pitchFamily="34" charset="0"/>
              <a:cs typeface="Aharoni" panose="02010803020104030203" pitchFamily="2" charset="-79"/>
            </a:endParaRPr>
          </a:p>
        </p:txBody>
      </p:sp>
      <p:sp>
        <p:nvSpPr>
          <p:cNvPr id="24" name="Oval 23"/>
          <p:cNvSpPr/>
          <p:nvPr/>
        </p:nvSpPr>
        <p:spPr>
          <a:xfrm>
            <a:off x="8088909" y="3475178"/>
            <a:ext cx="623503" cy="5523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8800" b="1" dirty="0">
              <a:latin typeface="Arial Black" panose="020B0A04020102020204" pitchFamily="34" charset="0"/>
              <a:cs typeface="Aharoni" panose="02010803020104030203" pitchFamily="2" charset="-79"/>
            </a:endParaRPr>
          </a:p>
        </p:txBody>
      </p:sp>
      <p:sp>
        <p:nvSpPr>
          <p:cNvPr id="25" name="TextBox 24"/>
          <p:cNvSpPr txBox="1"/>
          <p:nvPr/>
        </p:nvSpPr>
        <p:spPr>
          <a:xfrm>
            <a:off x="2683937" y="1363460"/>
            <a:ext cx="445797" cy="584775"/>
          </a:xfrm>
          <a:prstGeom prst="rect">
            <a:avLst/>
          </a:prstGeom>
          <a:noFill/>
        </p:spPr>
        <p:txBody>
          <a:bodyPr wrap="square" rtlCol="0">
            <a:spAutoFit/>
          </a:bodyPr>
          <a:lstStyle/>
          <a:p>
            <a:r>
              <a:rPr lang="en-GB" sz="3200" b="1" dirty="0" smtClean="0">
                <a:solidFill>
                  <a:schemeClr val="bg1"/>
                </a:solidFill>
              </a:rPr>
              <a:t>1</a:t>
            </a:r>
            <a:endParaRPr lang="en-GB" sz="3200" b="1" dirty="0">
              <a:solidFill>
                <a:schemeClr val="bg1"/>
              </a:solidFill>
            </a:endParaRPr>
          </a:p>
        </p:txBody>
      </p:sp>
      <p:sp>
        <p:nvSpPr>
          <p:cNvPr id="27" name="TextBox 26"/>
          <p:cNvSpPr txBox="1"/>
          <p:nvPr/>
        </p:nvSpPr>
        <p:spPr>
          <a:xfrm>
            <a:off x="5148461" y="2310997"/>
            <a:ext cx="445797" cy="584775"/>
          </a:xfrm>
          <a:prstGeom prst="rect">
            <a:avLst/>
          </a:prstGeom>
          <a:noFill/>
        </p:spPr>
        <p:txBody>
          <a:bodyPr wrap="square" rtlCol="0">
            <a:spAutoFit/>
          </a:bodyPr>
          <a:lstStyle/>
          <a:p>
            <a:r>
              <a:rPr lang="en-GB" sz="3200" b="1" dirty="0" smtClean="0">
                <a:solidFill>
                  <a:schemeClr val="bg1"/>
                </a:solidFill>
              </a:rPr>
              <a:t>2</a:t>
            </a:r>
            <a:endParaRPr lang="en-GB" sz="3200" b="1" dirty="0">
              <a:solidFill>
                <a:schemeClr val="bg1"/>
              </a:solidFill>
            </a:endParaRPr>
          </a:p>
        </p:txBody>
      </p:sp>
      <p:sp>
        <p:nvSpPr>
          <p:cNvPr id="30" name="TextBox 29"/>
          <p:cNvSpPr txBox="1"/>
          <p:nvPr/>
        </p:nvSpPr>
        <p:spPr>
          <a:xfrm>
            <a:off x="8400660" y="87084"/>
            <a:ext cx="445797" cy="584775"/>
          </a:xfrm>
          <a:prstGeom prst="rect">
            <a:avLst/>
          </a:prstGeom>
          <a:noFill/>
        </p:spPr>
        <p:txBody>
          <a:bodyPr wrap="square" rtlCol="0">
            <a:spAutoFit/>
          </a:bodyPr>
          <a:lstStyle/>
          <a:p>
            <a:r>
              <a:rPr lang="en-GB" sz="3200" b="1" dirty="0" smtClean="0">
                <a:solidFill>
                  <a:schemeClr val="bg1"/>
                </a:solidFill>
              </a:rPr>
              <a:t>3</a:t>
            </a:r>
            <a:endParaRPr lang="en-GB" sz="3200" b="1" dirty="0">
              <a:solidFill>
                <a:schemeClr val="bg1"/>
              </a:solidFill>
            </a:endParaRPr>
          </a:p>
        </p:txBody>
      </p:sp>
      <p:sp>
        <p:nvSpPr>
          <p:cNvPr id="31" name="TextBox 30"/>
          <p:cNvSpPr txBox="1"/>
          <p:nvPr/>
        </p:nvSpPr>
        <p:spPr>
          <a:xfrm>
            <a:off x="2491076" y="4273238"/>
            <a:ext cx="445797" cy="584775"/>
          </a:xfrm>
          <a:prstGeom prst="rect">
            <a:avLst/>
          </a:prstGeom>
          <a:noFill/>
        </p:spPr>
        <p:txBody>
          <a:bodyPr wrap="square" rtlCol="0">
            <a:spAutoFit/>
          </a:bodyPr>
          <a:lstStyle/>
          <a:p>
            <a:r>
              <a:rPr lang="en-GB" sz="3200" b="1" dirty="0" smtClean="0">
                <a:solidFill>
                  <a:schemeClr val="bg1"/>
                </a:solidFill>
              </a:rPr>
              <a:t>4</a:t>
            </a:r>
            <a:endParaRPr lang="en-GB" sz="3200" b="1" dirty="0">
              <a:solidFill>
                <a:schemeClr val="bg1"/>
              </a:solidFill>
            </a:endParaRPr>
          </a:p>
        </p:txBody>
      </p:sp>
      <p:sp>
        <p:nvSpPr>
          <p:cNvPr id="35" name="TextBox 34"/>
          <p:cNvSpPr txBox="1"/>
          <p:nvPr/>
        </p:nvSpPr>
        <p:spPr>
          <a:xfrm>
            <a:off x="8217947" y="3433659"/>
            <a:ext cx="445797" cy="584775"/>
          </a:xfrm>
          <a:prstGeom prst="rect">
            <a:avLst/>
          </a:prstGeom>
          <a:noFill/>
        </p:spPr>
        <p:txBody>
          <a:bodyPr wrap="square" rtlCol="0">
            <a:spAutoFit/>
          </a:bodyPr>
          <a:lstStyle/>
          <a:p>
            <a:r>
              <a:rPr lang="en-GB" sz="3200" b="1" dirty="0" smtClean="0">
                <a:solidFill>
                  <a:schemeClr val="bg1"/>
                </a:solidFill>
              </a:rPr>
              <a:t>5</a:t>
            </a:r>
            <a:endParaRPr lang="en-GB" sz="3200" b="1" dirty="0">
              <a:solidFill>
                <a:schemeClr val="bg1"/>
              </a:solidFill>
            </a:endParaRPr>
          </a:p>
        </p:txBody>
      </p:sp>
    </p:spTree>
    <p:extLst>
      <p:ext uri="{BB962C8B-B14F-4D97-AF65-F5344CB8AC3E}">
        <p14:creationId xmlns:p14="http://schemas.microsoft.com/office/powerpoint/2010/main" val="29566334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17231" y="212834"/>
            <a:ext cx="8850924" cy="1569073"/>
            <a:chOff x="117231" y="212834"/>
            <a:chExt cx="8850924" cy="1569073"/>
          </a:xfrm>
        </p:grpSpPr>
        <p:grpSp>
          <p:nvGrpSpPr>
            <p:cNvPr id="4" name="Group 3"/>
            <p:cNvGrpSpPr/>
            <p:nvPr/>
          </p:nvGrpSpPr>
          <p:grpSpPr>
            <a:xfrm>
              <a:off x="117231" y="269630"/>
              <a:ext cx="5310554" cy="1512277"/>
              <a:chOff x="117231" y="269630"/>
              <a:chExt cx="5310554" cy="1512277"/>
            </a:xfrm>
          </p:grpSpPr>
          <p:sp>
            <p:nvSpPr>
              <p:cNvPr id="17" name="TextBox 16"/>
              <p:cNvSpPr txBox="1"/>
              <p:nvPr/>
            </p:nvSpPr>
            <p:spPr>
              <a:xfrm>
                <a:off x="299368" y="405835"/>
                <a:ext cx="5046355" cy="1200329"/>
              </a:xfrm>
              <a:prstGeom prst="rect">
                <a:avLst/>
              </a:prstGeom>
              <a:noFill/>
            </p:spPr>
            <p:txBody>
              <a:bodyPr wrap="square" rtlCol="0">
                <a:spAutoFit/>
              </a:bodyPr>
              <a:lstStyle/>
              <a:p>
                <a:r>
                  <a:rPr lang="en-GB" sz="2400" dirty="0">
                    <a:solidFill>
                      <a:schemeClr val="bg1"/>
                    </a:solidFill>
                  </a:rPr>
                  <a:t>Sometimes situations </a:t>
                </a:r>
                <a:r>
                  <a:rPr lang="en-GB" sz="2400" dirty="0" smtClean="0">
                    <a:solidFill>
                      <a:schemeClr val="bg1"/>
                    </a:solidFill>
                  </a:rPr>
                  <a:t>may appear to </a:t>
                </a:r>
                <a:r>
                  <a:rPr lang="en-GB" sz="2400" dirty="0">
                    <a:solidFill>
                      <a:schemeClr val="bg1"/>
                    </a:solidFill>
                  </a:rPr>
                  <a:t>be quite </a:t>
                </a:r>
                <a:r>
                  <a:rPr lang="en-GB" sz="2400" b="1" dirty="0">
                    <a:solidFill>
                      <a:schemeClr val="bg1"/>
                    </a:solidFill>
                  </a:rPr>
                  <a:t>risky</a:t>
                </a:r>
                <a:r>
                  <a:rPr lang="en-GB" sz="2400" dirty="0">
                    <a:solidFill>
                      <a:schemeClr val="bg1"/>
                    </a:solidFill>
                  </a:rPr>
                  <a:t> but not pose a great deal of </a:t>
                </a:r>
                <a:r>
                  <a:rPr lang="en-GB" sz="2400" dirty="0" smtClean="0">
                    <a:solidFill>
                      <a:schemeClr val="bg1"/>
                    </a:solidFill>
                  </a:rPr>
                  <a:t>actual </a:t>
                </a:r>
                <a:r>
                  <a:rPr lang="en-GB" sz="2400" b="1" dirty="0" smtClean="0">
                    <a:solidFill>
                      <a:schemeClr val="bg1"/>
                    </a:solidFill>
                  </a:rPr>
                  <a:t>harm</a:t>
                </a:r>
                <a:r>
                  <a:rPr lang="en-GB" sz="2400" dirty="0" smtClean="0">
                    <a:solidFill>
                      <a:schemeClr val="bg1"/>
                    </a:solidFill>
                  </a:rPr>
                  <a:t> </a:t>
                </a:r>
                <a:r>
                  <a:rPr lang="en-GB" sz="2400" dirty="0">
                    <a:solidFill>
                      <a:schemeClr val="bg1"/>
                    </a:solidFill>
                  </a:rPr>
                  <a:t>to </a:t>
                </a:r>
                <a:r>
                  <a:rPr lang="en-GB" sz="2400" dirty="0" smtClean="0">
                    <a:solidFill>
                      <a:schemeClr val="bg1"/>
                    </a:solidFill>
                  </a:rPr>
                  <a:t>us and vice versa  </a:t>
                </a:r>
                <a:endParaRPr lang="en-GB" sz="2400" dirty="0">
                  <a:solidFill>
                    <a:schemeClr val="bg1"/>
                  </a:solidFill>
                </a:endParaRPr>
              </a:p>
            </p:txBody>
          </p:sp>
          <p:sp>
            <p:nvSpPr>
              <p:cNvPr id="2" name="Rounded Rectangular Callout 1"/>
              <p:cNvSpPr/>
              <p:nvPr/>
            </p:nvSpPr>
            <p:spPr>
              <a:xfrm>
                <a:off x="117231" y="269630"/>
                <a:ext cx="5310554" cy="1512277"/>
              </a:xfrm>
              <a:prstGeom prst="wedgeRoundRectCallout">
                <a:avLst>
                  <a:gd name="adj1" fmla="val -40259"/>
                  <a:gd name="adj2" fmla="val 71027"/>
                  <a:gd name="adj3" fmla="val 16667"/>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189994">
              <a:off x="5077424" y="212834"/>
              <a:ext cx="3890731" cy="682020"/>
            </a:xfrm>
            <a:prstGeom prst="rect">
              <a:avLst/>
            </a:prstGeom>
          </p:spPr>
        </p:pic>
      </p:grpSp>
      <p:grpSp>
        <p:nvGrpSpPr>
          <p:cNvPr id="25" name="Group 24"/>
          <p:cNvGrpSpPr/>
          <p:nvPr/>
        </p:nvGrpSpPr>
        <p:grpSpPr>
          <a:xfrm>
            <a:off x="-17153" y="1934753"/>
            <a:ext cx="8914968" cy="4859556"/>
            <a:chOff x="-17153" y="1934753"/>
            <a:chExt cx="8914968" cy="4859556"/>
          </a:xfrm>
        </p:grpSpPr>
        <p:grpSp>
          <p:nvGrpSpPr>
            <p:cNvPr id="15" name="Group 14"/>
            <p:cNvGrpSpPr/>
            <p:nvPr/>
          </p:nvGrpSpPr>
          <p:grpSpPr>
            <a:xfrm>
              <a:off x="171182" y="2806271"/>
              <a:ext cx="3814350" cy="3988038"/>
              <a:chOff x="907418" y="1180214"/>
              <a:chExt cx="5085799" cy="5317384"/>
            </a:xfrm>
          </p:grpSpPr>
          <p:grpSp>
            <p:nvGrpSpPr>
              <p:cNvPr id="8" name="Group 7"/>
              <p:cNvGrpSpPr/>
              <p:nvPr/>
            </p:nvGrpSpPr>
            <p:grpSpPr>
              <a:xfrm>
                <a:off x="1446026" y="1180214"/>
                <a:ext cx="4547191" cy="4618076"/>
                <a:chOff x="839970" y="978195"/>
                <a:chExt cx="4547191" cy="4618076"/>
              </a:xfrm>
            </p:grpSpPr>
            <p:cxnSp>
              <p:nvCxnSpPr>
                <p:cNvPr id="3" name="Straight Connector 2"/>
                <p:cNvCxnSpPr/>
                <p:nvPr/>
              </p:nvCxnSpPr>
              <p:spPr>
                <a:xfrm>
                  <a:off x="882502" y="978195"/>
                  <a:ext cx="0" cy="4614531"/>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a:off x="839970" y="5592726"/>
                  <a:ext cx="4547191" cy="3545"/>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2020187" y="5943601"/>
                <a:ext cx="908796" cy="553997"/>
              </a:xfrm>
              <a:prstGeom prst="rect">
                <a:avLst/>
              </a:prstGeom>
              <a:noFill/>
            </p:spPr>
            <p:txBody>
              <a:bodyPr wrap="none" rtlCol="0">
                <a:spAutoFit/>
              </a:bodyPr>
              <a:lstStyle/>
              <a:p>
                <a:r>
                  <a:rPr lang="en-GB" sz="2100" dirty="0">
                    <a:solidFill>
                      <a:schemeClr val="bg1"/>
                    </a:solidFill>
                  </a:rPr>
                  <a:t>Risk </a:t>
                </a:r>
              </a:p>
            </p:txBody>
          </p:sp>
          <p:sp>
            <p:nvSpPr>
              <p:cNvPr id="10" name="TextBox 9"/>
              <p:cNvSpPr txBox="1"/>
              <p:nvPr/>
            </p:nvSpPr>
            <p:spPr>
              <a:xfrm rot="16200000">
                <a:off x="657349" y="4601367"/>
                <a:ext cx="1054135" cy="553997"/>
              </a:xfrm>
              <a:prstGeom prst="rect">
                <a:avLst/>
              </a:prstGeom>
              <a:noFill/>
            </p:spPr>
            <p:txBody>
              <a:bodyPr wrap="none" rtlCol="0">
                <a:spAutoFit/>
              </a:bodyPr>
              <a:lstStyle/>
              <a:p>
                <a:r>
                  <a:rPr lang="en-GB" sz="2100" dirty="0">
                    <a:solidFill>
                      <a:schemeClr val="bg1"/>
                    </a:solidFill>
                  </a:rPr>
                  <a:t>Harm</a:t>
                </a:r>
              </a:p>
            </p:txBody>
          </p:sp>
          <p:cxnSp>
            <p:nvCxnSpPr>
              <p:cNvPr id="12" name="Straight Arrow Connector 11"/>
              <p:cNvCxnSpPr/>
              <p:nvPr/>
            </p:nvCxnSpPr>
            <p:spPr>
              <a:xfrm>
                <a:off x="3083442" y="6205210"/>
                <a:ext cx="2711302" cy="0"/>
              </a:xfrm>
              <a:prstGeom prst="straightConnector1">
                <a:avLst/>
              </a:prstGeom>
              <a:ln w="19050">
                <a:solidFill>
                  <a:schemeClr val="bg1"/>
                </a:solidFill>
                <a:tailEnd type="triangle"/>
              </a:ln>
            </p:spPr>
            <p:style>
              <a:lnRef idx="1">
                <a:schemeClr val="dk1"/>
              </a:lnRef>
              <a:fillRef idx="0">
                <a:schemeClr val="dk1"/>
              </a:fillRef>
              <a:effectRef idx="0">
                <a:schemeClr val="dk1"/>
              </a:effectRef>
              <a:fontRef idx="minor">
                <a:schemeClr val="tx1"/>
              </a:fontRef>
            </p:style>
          </p:cxnSp>
          <p:cxnSp>
            <p:nvCxnSpPr>
              <p:cNvPr id="13" name="Straight Arrow Connector 12"/>
              <p:cNvCxnSpPr/>
              <p:nvPr/>
            </p:nvCxnSpPr>
            <p:spPr>
              <a:xfrm flipV="1">
                <a:off x="1216315" y="1956391"/>
                <a:ext cx="0" cy="2338503"/>
              </a:xfrm>
              <a:prstGeom prst="straightConnector1">
                <a:avLst/>
              </a:prstGeom>
              <a:ln w="19050">
                <a:solidFill>
                  <a:schemeClr val="bg1"/>
                </a:solidFill>
                <a:tailEnd type="triangle"/>
              </a:ln>
            </p:spPr>
            <p:style>
              <a:lnRef idx="1">
                <a:schemeClr val="dk1"/>
              </a:lnRef>
              <a:fillRef idx="0">
                <a:schemeClr val="dk1"/>
              </a:fillRef>
              <a:effectRef idx="0">
                <a:schemeClr val="dk1"/>
              </a:effectRef>
              <a:fontRef idx="minor">
                <a:schemeClr val="tx1"/>
              </a:fontRef>
            </p:style>
          </p:cxnSp>
        </p:grpSp>
        <p:sp>
          <p:nvSpPr>
            <p:cNvPr id="18" name="Rectangle 17"/>
            <p:cNvSpPr/>
            <p:nvPr/>
          </p:nvSpPr>
          <p:spPr>
            <a:xfrm>
              <a:off x="-17153" y="2235623"/>
              <a:ext cx="4838315" cy="461665"/>
            </a:xfrm>
            <a:prstGeom prst="rect">
              <a:avLst/>
            </a:prstGeom>
          </p:spPr>
          <p:txBody>
            <a:bodyPr wrap="square">
              <a:spAutoFit/>
            </a:bodyPr>
            <a:lstStyle/>
            <a:p>
              <a:pPr algn="ctr"/>
              <a:r>
                <a:rPr lang="en-GB" sz="2400" b="1" dirty="0">
                  <a:solidFill>
                    <a:schemeClr val="bg1"/>
                  </a:solidFill>
                </a:rPr>
                <a:t>Where would you put this message?</a:t>
              </a:r>
            </a:p>
          </p:txBody>
        </p:sp>
        <p:pic>
          <p:nvPicPr>
            <p:cNvPr id="14" name="Picture 1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061557" y="1934753"/>
              <a:ext cx="3836258" cy="3011780"/>
            </a:xfrm>
            <a:prstGeom prst="rect">
              <a:avLst/>
            </a:prstGeom>
            <a:ln>
              <a:solidFill>
                <a:schemeClr val="tx1"/>
              </a:solidFill>
            </a:ln>
          </p:spPr>
        </p:pic>
        <p:grpSp>
          <p:nvGrpSpPr>
            <p:cNvPr id="22" name="Group 21"/>
            <p:cNvGrpSpPr/>
            <p:nvPr/>
          </p:nvGrpSpPr>
          <p:grpSpPr>
            <a:xfrm>
              <a:off x="5690564" y="4295271"/>
              <a:ext cx="2837974" cy="2375160"/>
              <a:chOff x="5690564" y="4295271"/>
              <a:chExt cx="2837974" cy="2375160"/>
            </a:xfrm>
          </p:grpSpPr>
          <p:sp>
            <p:nvSpPr>
              <p:cNvPr id="21" name="Folded Corner 20"/>
              <p:cNvSpPr/>
              <p:nvPr/>
            </p:nvSpPr>
            <p:spPr>
              <a:xfrm>
                <a:off x="5690564" y="4295271"/>
                <a:ext cx="2837974" cy="2375160"/>
              </a:xfrm>
              <a:prstGeom prst="foldedCorner">
                <a:avLst/>
              </a:prstGeom>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350"/>
              </a:p>
            </p:txBody>
          </p:sp>
          <p:sp>
            <p:nvSpPr>
              <p:cNvPr id="20" name="Rectangle 19"/>
              <p:cNvSpPr/>
              <p:nvPr/>
            </p:nvSpPr>
            <p:spPr>
              <a:xfrm>
                <a:off x="5847854" y="4460363"/>
                <a:ext cx="2586032" cy="2031325"/>
              </a:xfrm>
              <a:prstGeom prst="rect">
                <a:avLst/>
              </a:prstGeom>
            </p:spPr>
            <p:txBody>
              <a:bodyPr wrap="square">
                <a:spAutoFit/>
              </a:bodyPr>
              <a:lstStyle/>
              <a:p>
                <a:r>
                  <a:rPr lang="en-GB" b="1" dirty="0"/>
                  <a:t>Risk</a:t>
                </a:r>
                <a:r>
                  <a:rPr lang="en-GB" dirty="0"/>
                  <a:t> = Exposure to danger, harm or loss.</a:t>
                </a:r>
              </a:p>
              <a:p>
                <a:endParaRPr lang="en-GB" b="1" dirty="0"/>
              </a:p>
              <a:p>
                <a:r>
                  <a:rPr lang="en-GB" b="1" dirty="0"/>
                  <a:t>Harm </a:t>
                </a:r>
                <a:r>
                  <a:rPr lang="en-GB" dirty="0"/>
                  <a:t>= </a:t>
                </a:r>
                <a:r>
                  <a:rPr lang="en-GB" dirty="0" smtClean="0"/>
                  <a:t>harm an individual might encounter – physical, emotional, reputational</a:t>
                </a:r>
                <a:endParaRPr lang="en-GB" dirty="0"/>
              </a:p>
            </p:txBody>
          </p:sp>
        </p:grpSp>
      </p:grpSp>
    </p:spTree>
    <p:extLst>
      <p:ext uri="{BB962C8B-B14F-4D97-AF65-F5344CB8AC3E}">
        <p14:creationId xmlns:p14="http://schemas.microsoft.com/office/powerpoint/2010/main" val="1178168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61366" y="789519"/>
            <a:ext cx="2813339" cy="2797170"/>
          </a:xfrm>
          <a:prstGeom prst="rect">
            <a:avLst/>
          </a:prstGeom>
        </p:spPr>
      </p:pic>
      <p:pic>
        <p:nvPicPr>
          <p:cNvPr id="3" name="Picture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429297" y="3456130"/>
            <a:ext cx="2430390" cy="3285006"/>
          </a:xfrm>
          <a:prstGeom prst="rect">
            <a:avLst/>
          </a:prstGeom>
        </p:spPr>
      </p:pic>
      <p:pic>
        <p:nvPicPr>
          <p:cNvPr id="4" name="Picture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28399" y="3828191"/>
            <a:ext cx="3072993" cy="2832563"/>
          </a:xfrm>
          <a:prstGeom prst="rect">
            <a:avLst/>
          </a:prstGeom>
        </p:spPr>
      </p:pic>
      <p:pic>
        <p:nvPicPr>
          <p:cNvPr id="5" name="Picture 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203712" y="3571769"/>
            <a:ext cx="2864522" cy="3038657"/>
          </a:xfrm>
          <a:prstGeom prst="rect">
            <a:avLst/>
          </a:prstGeom>
        </p:spPr>
      </p:pic>
      <p:pic>
        <p:nvPicPr>
          <p:cNvPr id="6" name="Picture 5"/>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6333984" y="612998"/>
            <a:ext cx="2734250" cy="2426648"/>
          </a:xfrm>
          <a:prstGeom prst="rect">
            <a:avLst/>
          </a:prstGeom>
        </p:spPr>
      </p:pic>
      <p:sp>
        <p:nvSpPr>
          <p:cNvPr id="18" name="Rectangle 17"/>
          <p:cNvSpPr/>
          <p:nvPr/>
        </p:nvSpPr>
        <p:spPr>
          <a:xfrm>
            <a:off x="3060596" y="840029"/>
            <a:ext cx="3315314" cy="2616101"/>
          </a:xfrm>
          <a:prstGeom prst="rect">
            <a:avLst/>
          </a:prstGeom>
        </p:spPr>
        <p:txBody>
          <a:bodyPr wrap="square">
            <a:spAutoFit/>
          </a:bodyPr>
          <a:lstStyle/>
          <a:p>
            <a:r>
              <a:rPr lang="en-GB" sz="2400" b="1" u="sng" dirty="0" smtClean="0">
                <a:solidFill>
                  <a:schemeClr val="bg1"/>
                </a:solidFill>
              </a:rPr>
              <a:t>Task</a:t>
            </a:r>
          </a:p>
          <a:p>
            <a:r>
              <a:rPr lang="en-GB" sz="2000" dirty="0">
                <a:solidFill>
                  <a:schemeClr val="bg1"/>
                </a:solidFill>
              </a:rPr>
              <a:t>Use the graph to plot the level of risk (how risky you think the situation is) against the level of harm that it could cause. This harm could be physical, emotional, psychological or reputational.</a:t>
            </a:r>
          </a:p>
        </p:txBody>
      </p:sp>
      <p:pic>
        <p:nvPicPr>
          <p:cNvPr id="7" name="Picture 6"/>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21394930">
            <a:off x="1554802" y="189418"/>
            <a:ext cx="3565130" cy="624944"/>
          </a:xfrm>
          <a:prstGeom prst="rect">
            <a:avLst/>
          </a:prstGeom>
        </p:spPr>
      </p:pic>
      <p:sp>
        <p:nvSpPr>
          <p:cNvPr id="16" name="Oval 15"/>
          <p:cNvSpPr/>
          <p:nvPr/>
        </p:nvSpPr>
        <p:spPr>
          <a:xfrm>
            <a:off x="2458613" y="1512535"/>
            <a:ext cx="623503" cy="5523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8800" b="1" dirty="0">
              <a:latin typeface="Arial Black" panose="020B0A04020102020204" pitchFamily="34" charset="0"/>
              <a:cs typeface="Aharoni" panose="02010803020104030203" pitchFamily="2" charset="-79"/>
            </a:endParaRPr>
          </a:p>
        </p:txBody>
      </p:sp>
      <p:sp>
        <p:nvSpPr>
          <p:cNvPr id="17" name="Oval 16"/>
          <p:cNvSpPr/>
          <p:nvPr/>
        </p:nvSpPr>
        <p:spPr>
          <a:xfrm>
            <a:off x="5475211" y="4177730"/>
            <a:ext cx="623503" cy="5523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8800" b="1" dirty="0">
              <a:latin typeface="Arial Black" panose="020B0A04020102020204" pitchFamily="34" charset="0"/>
              <a:cs typeface="Aharoni" panose="02010803020104030203" pitchFamily="2" charset="-79"/>
            </a:endParaRPr>
          </a:p>
        </p:txBody>
      </p:sp>
      <p:sp>
        <p:nvSpPr>
          <p:cNvPr id="20" name="Oval 19"/>
          <p:cNvSpPr/>
          <p:nvPr/>
        </p:nvSpPr>
        <p:spPr>
          <a:xfrm>
            <a:off x="2508676" y="3932342"/>
            <a:ext cx="623503" cy="5523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8800" b="1" dirty="0">
              <a:latin typeface="Arial Black" panose="020B0A04020102020204" pitchFamily="34" charset="0"/>
              <a:cs typeface="Aharoni" panose="02010803020104030203" pitchFamily="2" charset="-79"/>
            </a:endParaRPr>
          </a:p>
        </p:txBody>
      </p:sp>
      <p:sp>
        <p:nvSpPr>
          <p:cNvPr id="21" name="Oval 20"/>
          <p:cNvSpPr/>
          <p:nvPr/>
        </p:nvSpPr>
        <p:spPr>
          <a:xfrm>
            <a:off x="8206979" y="3217020"/>
            <a:ext cx="623503" cy="5523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8800" b="1" dirty="0">
              <a:latin typeface="Arial Black" panose="020B0A04020102020204" pitchFamily="34" charset="0"/>
              <a:cs typeface="Aharoni" panose="02010803020104030203" pitchFamily="2" charset="-79"/>
            </a:endParaRPr>
          </a:p>
        </p:txBody>
      </p:sp>
      <p:sp>
        <p:nvSpPr>
          <p:cNvPr id="23" name="TextBox 22"/>
          <p:cNvSpPr txBox="1"/>
          <p:nvPr/>
        </p:nvSpPr>
        <p:spPr>
          <a:xfrm>
            <a:off x="2553451" y="1467611"/>
            <a:ext cx="445797" cy="584775"/>
          </a:xfrm>
          <a:prstGeom prst="rect">
            <a:avLst/>
          </a:prstGeom>
          <a:noFill/>
        </p:spPr>
        <p:txBody>
          <a:bodyPr wrap="square" rtlCol="0">
            <a:spAutoFit/>
          </a:bodyPr>
          <a:lstStyle/>
          <a:p>
            <a:r>
              <a:rPr lang="en-GB" sz="3200" b="1" dirty="0" smtClean="0">
                <a:solidFill>
                  <a:schemeClr val="bg1"/>
                </a:solidFill>
              </a:rPr>
              <a:t>1</a:t>
            </a:r>
            <a:endParaRPr lang="en-GB" sz="3200" b="1" dirty="0">
              <a:solidFill>
                <a:schemeClr val="bg1"/>
              </a:solidFill>
            </a:endParaRPr>
          </a:p>
        </p:txBody>
      </p:sp>
      <p:sp>
        <p:nvSpPr>
          <p:cNvPr id="24" name="TextBox 23"/>
          <p:cNvSpPr txBox="1"/>
          <p:nvPr/>
        </p:nvSpPr>
        <p:spPr>
          <a:xfrm>
            <a:off x="2636833" y="3932342"/>
            <a:ext cx="445797" cy="584775"/>
          </a:xfrm>
          <a:prstGeom prst="rect">
            <a:avLst/>
          </a:prstGeom>
          <a:noFill/>
        </p:spPr>
        <p:txBody>
          <a:bodyPr wrap="square" rtlCol="0">
            <a:spAutoFit/>
          </a:bodyPr>
          <a:lstStyle/>
          <a:p>
            <a:r>
              <a:rPr lang="en-GB" sz="3200" b="1" dirty="0" smtClean="0">
                <a:solidFill>
                  <a:schemeClr val="bg1"/>
                </a:solidFill>
              </a:rPr>
              <a:t>2</a:t>
            </a:r>
            <a:endParaRPr lang="en-GB" sz="3200" b="1" dirty="0">
              <a:solidFill>
                <a:schemeClr val="bg1"/>
              </a:solidFill>
            </a:endParaRPr>
          </a:p>
        </p:txBody>
      </p:sp>
      <p:sp>
        <p:nvSpPr>
          <p:cNvPr id="25" name="TextBox 24"/>
          <p:cNvSpPr txBox="1"/>
          <p:nvPr/>
        </p:nvSpPr>
        <p:spPr>
          <a:xfrm>
            <a:off x="5633092" y="4145294"/>
            <a:ext cx="445797" cy="584775"/>
          </a:xfrm>
          <a:prstGeom prst="rect">
            <a:avLst/>
          </a:prstGeom>
          <a:noFill/>
        </p:spPr>
        <p:txBody>
          <a:bodyPr wrap="square" rtlCol="0">
            <a:spAutoFit/>
          </a:bodyPr>
          <a:lstStyle/>
          <a:p>
            <a:r>
              <a:rPr lang="en-GB" sz="3200" b="1" dirty="0" smtClean="0">
                <a:solidFill>
                  <a:schemeClr val="bg1"/>
                </a:solidFill>
              </a:rPr>
              <a:t>3</a:t>
            </a:r>
            <a:endParaRPr lang="en-GB" sz="3200" b="1" dirty="0">
              <a:solidFill>
                <a:schemeClr val="bg1"/>
              </a:solidFill>
            </a:endParaRPr>
          </a:p>
        </p:txBody>
      </p:sp>
      <p:sp>
        <p:nvSpPr>
          <p:cNvPr id="30" name="TextBox 29"/>
          <p:cNvSpPr txBox="1"/>
          <p:nvPr/>
        </p:nvSpPr>
        <p:spPr>
          <a:xfrm>
            <a:off x="8336017" y="3175501"/>
            <a:ext cx="445797" cy="584775"/>
          </a:xfrm>
          <a:prstGeom prst="rect">
            <a:avLst/>
          </a:prstGeom>
          <a:noFill/>
        </p:spPr>
        <p:txBody>
          <a:bodyPr wrap="square" rtlCol="0">
            <a:spAutoFit/>
          </a:bodyPr>
          <a:lstStyle/>
          <a:p>
            <a:r>
              <a:rPr lang="en-GB" sz="3200" b="1" dirty="0" smtClean="0">
                <a:solidFill>
                  <a:schemeClr val="bg1"/>
                </a:solidFill>
              </a:rPr>
              <a:t>5</a:t>
            </a:r>
            <a:endParaRPr lang="en-GB" sz="3200" b="1" dirty="0">
              <a:solidFill>
                <a:schemeClr val="bg1"/>
              </a:solidFill>
            </a:endParaRPr>
          </a:p>
        </p:txBody>
      </p:sp>
      <p:sp>
        <p:nvSpPr>
          <p:cNvPr id="31" name="Oval 30"/>
          <p:cNvSpPr/>
          <p:nvPr/>
        </p:nvSpPr>
        <p:spPr>
          <a:xfrm>
            <a:off x="7945082" y="198354"/>
            <a:ext cx="623503" cy="5523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8800" b="1" dirty="0">
              <a:latin typeface="Arial Black" panose="020B0A04020102020204" pitchFamily="34" charset="0"/>
              <a:cs typeface="Aharoni" panose="02010803020104030203" pitchFamily="2" charset="-79"/>
            </a:endParaRPr>
          </a:p>
        </p:txBody>
      </p:sp>
      <p:sp>
        <p:nvSpPr>
          <p:cNvPr id="32" name="TextBox 31"/>
          <p:cNvSpPr txBox="1"/>
          <p:nvPr/>
        </p:nvSpPr>
        <p:spPr>
          <a:xfrm>
            <a:off x="8034621" y="165919"/>
            <a:ext cx="445797" cy="584775"/>
          </a:xfrm>
          <a:prstGeom prst="rect">
            <a:avLst/>
          </a:prstGeom>
          <a:noFill/>
        </p:spPr>
        <p:txBody>
          <a:bodyPr wrap="square" rtlCol="0">
            <a:spAutoFit/>
          </a:bodyPr>
          <a:lstStyle/>
          <a:p>
            <a:r>
              <a:rPr lang="en-GB" sz="3200" b="1" dirty="0" smtClean="0">
                <a:solidFill>
                  <a:schemeClr val="bg1"/>
                </a:solidFill>
              </a:rPr>
              <a:t>4</a:t>
            </a:r>
            <a:endParaRPr lang="en-GB" sz="3200" b="1" dirty="0">
              <a:solidFill>
                <a:schemeClr val="bg1"/>
              </a:solidFill>
            </a:endParaRPr>
          </a:p>
        </p:txBody>
      </p:sp>
    </p:spTree>
    <p:extLst>
      <p:ext uri="{BB962C8B-B14F-4D97-AF65-F5344CB8AC3E}">
        <p14:creationId xmlns:p14="http://schemas.microsoft.com/office/powerpoint/2010/main" val="21200844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15720" y="533024"/>
            <a:ext cx="1193476" cy="1195096"/>
          </a:xfrm>
          <a:prstGeom prst="rect">
            <a:avLst/>
          </a:prstGeom>
        </p:spPr>
      </p:pic>
      <p:pic>
        <p:nvPicPr>
          <p:cNvPr id="3" name="Picture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1362421">
            <a:off x="1630838" y="647483"/>
            <a:ext cx="5913434" cy="966179"/>
          </a:xfrm>
          <a:prstGeom prst="rect">
            <a:avLst/>
          </a:prstGeom>
        </p:spPr>
      </p:pic>
      <p:pic>
        <p:nvPicPr>
          <p:cNvPr id="1026" name="Picture 2" descr="Image result for thinkuknow logo transparent"/>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72110" y="2257146"/>
            <a:ext cx="1270065" cy="1005127"/>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oup 4"/>
          <p:cNvGrpSpPr/>
          <p:nvPr/>
        </p:nvGrpSpPr>
        <p:grpSpPr>
          <a:xfrm>
            <a:off x="402263" y="3758107"/>
            <a:ext cx="1527110" cy="1030701"/>
            <a:chOff x="612775" y="3689431"/>
            <a:chExt cx="1701506" cy="1153063"/>
          </a:xfrm>
        </p:grpSpPr>
        <p:pic>
          <p:nvPicPr>
            <p:cNvPr id="1028" name="Picture 4" descr="Image result for social media"/>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12775" y="3689431"/>
              <a:ext cx="1701506" cy="115306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745286" y="3785489"/>
              <a:ext cx="487969" cy="487969"/>
            </a:xfrm>
            <a:prstGeom prst="rect">
              <a:avLst/>
            </a:prstGeom>
          </p:spPr>
        </p:pic>
      </p:grpSp>
      <p:pic>
        <p:nvPicPr>
          <p:cNvPr id="6" name="Picture 5"/>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72110" y="5074046"/>
            <a:ext cx="1270065" cy="1270065"/>
          </a:xfrm>
          <a:prstGeom prst="rect">
            <a:avLst/>
          </a:prstGeom>
        </p:spPr>
      </p:pic>
      <p:sp>
        <p:nvSpPr>
          <p:cNvPr id="7" name="TextBox 6"/>
          <p:cNvSpPr txBox="1"/>
          <p:nvPr/>
        </p:nvSpPr>
        <p:spPr>
          <a:xfrm>
            <a:off x="1935545" y="2305751"/>
            <a:ext cx="6581136" cy="923330"/>
          </a:xfrm>
          <a:prstGeom prst="rect">
            <a:avLst/>
          </a:prstGeom>
          <a:noFill/>
        </p:spPr>
        <p:txBody>
          <a:bodyPr wrap="square" rtlCol="0">
            <a:spAutoFit/>
          </a:bodyPr>
          <a:lstStyle/>
          <a:p>
            <a:r>
              <a:rPr lang="en-GB" dirty="0" smtClean="0">
                <a:solidFill>
                  <a:schemeClr val="bg1"/>
                </a:solidFill>
              </a:rPr>
              <a:t>CEOP have a reporting button on their website </a:t>
            </a:r>
            <a:r>
              <a:rPr lang="en-GB" b="1" dirty="0" smtClean="0">
                <a:solidFill>
                  <a:schemeClr val="bg1"/>
                </a:solidFill>
              </a:rPr>
              <a:t>ThinkuKnow.co.uk</a:t>
            </a:r>
            <a:r>
              <a:rPr lang="en-GB" dirty="0" smtClean="0">
                <a:solidFill>
                  <a:schemeClr val="bg1"/>
                </a:solidFill>
              </a:rPr>
              <a:t> which allows you to report anyone who is asking you to meet up offline, share personal information or images and videos of yourself. </a:t>
            </a:r>
            <a:endParaRPr lang="en-GB" dirty="0">
              <a:solidFill>
                <a:schemeClr val="bg1"/>
              </a:solidFill>
            </a:endParaRPr>
          </a:p>
        </p:txBody>
      </p:sp>
      <p:sp>
        <p:nvSpPr>
          <p:cNvPr id="10" name="TextBox 9"/>
          <p:cNvSpPr txBox="1"/>
          <p:nvPr/>
        </p:nvSpPr>
        <p:spPr>
          <a:xfrm>
            <a:off x="1935545" y="3811792"/>
            <a:ext cx="6581136" cy="923330"/>
          </a:xfrm>
          <a:prstGeom prst="rect">
            <a:avLst/>
          </a:prstGeom>
          <a:noFill/>
        </p:spPr>
        <p:txBody>
          <a:bodyPr wrap="square" rtlCol="0">
            <a:spAutoFit/>
          </a:bodyPr>
          <a:lstStyle/>
          <a:p>
            <a:r>
              <a:rPr lang="en-GB" dirty="0" smtClean="0">
                <a:solidFill>
                  <a:schemeClr val="bg1"/>
                </a:solidFill>
              </a:rPr>
              <a:t>Social networks and gaming networks provide their own reporting tools for unwanted contact as well any profiles, posts or content which may concern you. </a:t>
            </a:r>
            <a:endParaRPr lang="en-GB" dirty="0">
              <a:solidFill>
                <a:schemeClr val="bg1"/>
              </a:solidFill>
            </a:endParaRPr>
          </a:p>
        </p:txBody>
      </p:sp>
      <p:sp>
        <p:nvSpPr>
          <p:cNvPr id="11" name="TextBox 10"/>
          <p:cNvSpPr txBox="1"/>
          <p:nvPr/>
        </p:nvSpPr>
        <p:spPr>
          <a:xfrm>
            <a:off x="1935545" y="5307160"/>
            <a:ext cx="6581136" cy="646331"/>
          </a:xfrm>
          <a:prstGeom prst="rect">
            <a:avLst/>
          </a:prstGeom>
          <a:noFill/>
        </p:spPr>
        <p:txBody>
          <a:bodyPr wrap="square" rtlCol="0">
            <a:spAutoFit/>
          </a:bodyPr>
          <a:lstStyle/>
          <a:p>
            <a:r>
              <a:rPr lang="en-GB" dirty="0" smtClean="0">
                <a:solidFill>
                  <a:schemeClr val="bg1"/>
                </a:solidFill>
              </a:rPr>
              <a:t>You can anonymously report any online contact or content which is inciting hatred or violence to others or that is promoting terrorism.</a:t>
            </a:r>
            <a:endParaRPr lang="en-GB" dirty="0">
              <a:solidFill>
                <a:schemeClr val="bg1"/>
              </a:solidFill>
            </a:endParaRPr>
          </a:p>
        </p:txBody>
      </p:sp>
    </p:spTree>
    <p:extLst>
      <p:ext uri="{BB962C8B-B14F-4D97-AF65-F5344CB8AC3E}">
        <p14:creationId xmlns:p14="http://schemas.microsoft.com/office/powerpoint/2010/main" val="35039113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21436263">
            <a:off x="1530927" y="625141"/>
            <a:ext cx="6270163" cy="686404"/>
          </a:xfrm>
          <a:prstGeom prst="rect">
            <a:avLst/>
          </a:prstGeom>
        </p:spPr>
      </p:pic>
      <p:pic>
        <p:nvPicPr>
          <p:cNvPr id="10" name="Picture 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17757" y="580158"/>
            <a:ext cx="1193476" cy="1195096"/>
          </a:xfrm>
          <a:prstGeom prst="rect">
            <a:avLst/>
          </a:prstGeom>
        </p:spPr>
      </p:pic>
      <p:sp>
        <p:nvSpPr>
          <p:cNvPr id="11" name="TextBox 10"/>
          <p:cNvSpPr txBox="1"/>
          <p:nvPr/>
        </p:nvSpPr>
        <p:spPr>
          <a:xfrm>
            <a:off x="3792071" y="2576602"/>
            <a:ext cx="5351929" cy="3108543"/>
          </a:xfrm>
          <a:prstGeom prst="rect">
            <a:avLst/>
          </a:prstGeom>
          <a:noFill/>
        </p:spPr>
        <p:txBody>
          <a:bodyPr wrap="square" rtlCol="0">
            <a:spAutoFit/>
          </a:bodyPr>
          <a:lstStyle/>
          <a:p>
            <a:r>
              <a:rPr lang="en-GB" sz="2800" b="1" u="sng" dirty="0" smtClean="0">
                <a:solidFill>
                  <a:schemeClr val="bg1"/>
                </a:solidFill>
              </a:rPr>
              <a:t>Task</a:t>
            </a:r>
          </a:p>
          <a:p>
            <a:r>
              <a:rPr lang="en-GB" sz="2800" dirty="0" smtClean="0">
                <a:solidFill>
                  <a:schemeClr val="bg1"/>
                </a:solidFill>
              </a:rPr>
              <a:t>- Write a checklist of things to look out for if someone is contacting you online</a:t>
            </a:r>
          </a:p>
          <a:p>
            <a:r>
              <a:rPr lang="en-GB" sz="2800" dirty="0" smtClean="0">
                <a:solidFill>
                  <a:schemeClr val="bg1"/>
                </a:solidFill>
              </a:rPr>
              <a:t>- Remember to think about the different ways in which someone can contact us online. </a:t>
            </a:r>
            <a:endParaRPr lang="en-GB" sz="2800" dirty="0">
              <a:solidFill>
                <a:schemeClr val="bg1"/>
              </a:solidFill>
            </a:endParaRPr>
          </a:p>
        </p:txBody>
      </p:sp>
      <p:pic>
        <p:nvPicPr>
          <p:cNvPr id="12" name="Picture 1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2576602"/>
            <a:ext cx="3826136" cy="3826136"/>
          </a:xfrm>
          <a:prstGeom prst="rect">
            <a:avLst/>
          </a:prstGeom>
        </p:spPr>
      </p:pic>
      <p:grpSp>
        <p:nvGrpSpPr>
          <p:cNvPr id="13" name="Group 12"/>
          <p:cNvGrpSpPr/>
          <p:nvPr/>
        </p:nvGrpSpPr>
        <p:grpSpPr>
          <a:xfrm>
            <a:off x="7471187" y="1379800"/>
            <a:ext cx="1395804" cy="1360375"/>
            <a:chOff x="7288307" y="1216227"/>
            <a:chExt cx="1395804" cy="1360375"/>
          </a:xfrm>
        </p:grpSpPr>
        <p:pic>
          <p:nvPicPr>
            <p:cNvPr id="14" name="Picture 1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361042" y="1216227"/>
              <a:ext cx="1015985" cy="1015985"/>
            </a:xfrm>
            <a:prstGeom prst="rect">
              <a:avLst/>
            </a:prstGeom>
          </p:spPr>
        </p:pic>
        <p:sp>
          <p:nvSpPr>
            <p:cNvPr id="15" name="TextBox 14"/>
            <p:cNvSpPr txBox="1"/>
            <p:nvPr/>
          </p:nvSpPr>
          <p:spPr>
            <a:xfrm>
              <a:off x="7288307" y="2176492"/>
              <a:ext cx="1395804" cy="400110"/>
            </a:xfrm>
            <a:prstGeom prst="rect">
              <a:avLst/>
            </a:prstGeom>
            <a:noFill/>
          </p:spPr>
          <p:txBody>
            <a:bodyPr wrap="square" rtlCol="0">
              <a:spAutoFit/>
            </a:bodyPr>
            <a:lstStyle/>
            <a:p>
              <a:r>
                <a:rPr lang="en-GB" sz="2000" dirty="0" smtClean="0"/>
                <a:t>5 minutes </a:t>
              </a:r>
              <a:endParaRPr lang="en-GB" sz="2000" dirty="0"/>
            </a:p>
          </p:txBody>
        </p:sp>
      </p:grpSp>
    </p:spTree>
    <p:extLst>
      <p:ext uri="{BB962C8B-B14F-4D97-AF65-F5344CB8AC3E}">
        <p14:creationId xmlns:p14="http://schemas.microsoft.com/office/powerpoint/2010/main" val="233675264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697813">
            <a:off x="4997860" y="3080208"/>
            <a:ext cx="3985181" cy="3985181"/>
          </a:xfrm>
          <a:prstGeom prst="rect">
            <a:avLst/>
          </a:prstGeom>
        </p:spPr>
      </p:pic>
      <p:sp>
        <p:nvSpPr>
          <p:cNvPr id="4" name="TextBox 3"/>
          <p:cNvSpPr txBox="1"/>
          <p:nvPr/>
        </p:nvSpPr>
        <p:spPr>
          <a:xfrm rot="1197417">
            <a:off x="6249972" y="3923064"/>
            <a:ext cx="2224726" cy="923330"/>
          </a:xfrm>
          <a:prstGeom prst="rect">
            <a:avLst/>
          </a:prstGeom>
          <a:noFill/>
        </p:spPr>
        <p:txBody>
          <a:bodyPr wrap="square" rtlCol="0">
            <a:spAutoFit/>
          </a:bodyPr>
          <a:lstStyle/>
          <a:p>
            <a:r>
              <a:rPr lang="en-GB" sz="5400" dirty="0" smtClean="0">
                <a:latin typeface="Arial Black" panose="020B0A04020102020204" pitchFamily="34" charset="0"/>
              </a:rPr>
              <a:t>HELP</a:t>
            </a:r>
            <a:endParaRPr lang="en-GB" sz="5400" dirty="0">
              <a:latin typeface="Arial Black" panose="020B0A04020102020204" pitchFamily="34" charset="0"/>
            </a:endParaRPr>
          </a:p>
        </p:txBody>
      </p:sp>
      <p:grpSp>
        <p:nvGrpSpPr>
          <p:cNvPr id="6" name="Group 5"/>
          <p:cNvGrpSpPr/>
          <p:nvPr/>
        </p:nvGrpSpPr>
        <p:grpSpPr>
          <a:xfrm>
            <a:off x="571612" y="1989056"/>
            <a:ext cx="4826524" cy="2970708"/>
            <a:chOff x="571612" y="1989056"/>
            <a:chExt cx="4826524" cy="2970708"/>
          </a:xfrm>
        </p:grpSpPr>
        <p:sp>
          <p:nvSpPr>
            <p:cNvPr id="2" name="TextBox 1"/>
            <p:cNvSpPr txBox="1"/>
            <p:nvPr/>
          </p:nvSpPr>
          <p:spPr>
            <a:xfrm>
              <a:off x="1062719" y="2337637"/>
              <a:ext cx="3844309" cy="2123658"/>
            </a:xfrm>
            <a:prstGeom prst="rect">
              <a:avLst/>
            </a:prstGeom>
            <a:noFill/>
          </p:spPr>
          <p:txBody>
            <a:bodyPr wrap="square" rtlCol="0">
              <a:spAutoFit/>
            </a:bodyPr>
            <a:lstStyle/>
            <a:p>
              <a:pPr algn="ctr"/>
              <a:r>
                <a:rPr lang="en-GB" sz="4400" dirty="0" smtClean="0">
                  <a:solidFill>
                    <a:schemeClr val="bg1"/>
                  </a:solidFill>
                </a:rPr>
                <a:t>Does this </a:t>
              </a:r>
              <a:r>
                <a:rPr lang="en-GB" sz="4400" dirty="0">
                  <a:solidFill>
                    <a:schemeClr val="bg1"/>
                  </a:solidFill>
                </a:rPr>
                <a:t>mean we </a:t>
              </a:r>
              <a:r>
                <a:rPr lang="en-GB" sz="4400" b="1" dirty="0">
                  <a:solidFill>
                    <a:schemeClr val="bg1"/>
                  </a:solidFill>
                </a:rPr>
                <a:t>can’t trust</a:t>
              </a:r>
              <a:r>
                <a:rPr lang="en-GB" sz="4400" dirty="0">
                  <a:solidFill>
                    <a:schemeClr val="bg1"/>
                  </a:solidFill>
                </a:rPr>
                <a:t> </a:t>
              </a:r>
              <a:r>
                <a:rPr lang="en-GB" sz="4400" dirty="0" smtClean="0">
                  <a:solidFill>
                    <a:schemeClr val="bg1"/>
                  </a:solidFill>
                </a:rPr>
                <a:t>anyone now?</a:t>
              </a:r>
              <a:endParaRPr lang="en-GB" sz="4400" dirty="0">
                <a:solidFill>
                  <a:schemeClr val="bg1"/>
                </a:solidFill>
              </a:endParaRPr>
            </a:p>
          </p:txBody>
        </p:sp>
        <p:sp>
          <p:nvSpPr>
            <p:cNvPr id="5" name="Oval Callout 4"/>
            <p:cNvSpPr/>
            <p:nvPr/>
          </p:nvSpPr>
          <p:spPr>
            <a:xfrm>
              <a:off x="571612" y="1989056"/>
              <a:ext cx="4826524" cy="2970708"/>
            </a:xfrm>
            <a:prstGeom prst="wedgeEllipseCallout">
              <a:avLst>
                <a:gd name="adj1" fmla="val 41291"/>
                <a:gd name="adj2" fmla="val 61560"/>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1279480">
            <a:off x="1551999" y="605850"/>
            <a:ext cx="3959258" cy="701957"/>
          </a:xfrm>
          <a:prstGeom prst="rect">
            <a:avLst/>
          </a:prstGeom>
        </p:spPr>
      </p:pic>
      <p:pic>
        <p:nvPicPr>
          <p:cNvPr id="8" name="Picture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71612" y="698790"/>
            <a:ext cx="1039621" cy="1041032"/>
          </a:xfrm>
          <a:prstGeom prst="rect">
            <a:avLst/>
          </a:prstGeom>
        </p:spPr>
      </p:pic>
    </p:spTree>
    <p:extLst>
      <p:ext uri="{BB962C8B-B14F-4D97-AF65-F5344CB8AC3E}">
        <p14:creationId xmlns:p14="http://schemas.microsoft.com/office/powerpoint/2010/main" val="1829201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31420" y="2018151"/>
            <a:ext cx="7136330" cy="3648884"/>
          </a:xfrm>
          <a:prstGeom prst="rect">
            <a:avLst/>
          </a:prstGeom>
        </p:spPr>
        <p:txBody>
          <a:bodyPr wrap="square">
            <a:spAutoFit/>
          </a:bodyPr>
          <a:lstStyle/>
          <a:p>
            <a:pPr>
              <a:lnSpc>
                <a:spcPct val="107000"/>
              </a:lnSpc>
            </a:pPr>
            <a:r>
              <a:rPr lang="en-GB" sz="2400"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I can </a:t>
            </a:r>
            <a:r>
              <a:rPr lang="en-GB" sz="2400" b="1"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understand why people may contact them online</a:t>
            </a:r>
          </a:p>
          <a:p>
            <a:pPr>
              <a:lnSpc>
                <a:spcPct val="107000"/>
              </a:lnSpc>
            </a:pPr>
            <a:endParaRPr lang="en-GB" sz="2400"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endParaRPr lang="en-GB" sz="24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GB" sz="2400"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I </a:t>
            </a:r>
            <a:r>
              <a:rPr lang="en-GB" sz="2400" b="1"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can identify the hidden agendas or motives </a:t>
            </a:r>
            <a:r>
              <a:rPr lang="en-GB" sz="2400"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of why people may contact them online</a:t>
            </a:r>
          </a:p>
          <a:p>
            <a:pPr>
              <a:lnSpc>
                <a:spcPct val="107000"/>
              </a:lnSpc>
            </a:pPr>
            <a:endParaRPr lang="en-GB" sz="24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endParaRPr lang="en-GB" sz="24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600"/>
              </a:spcAft>
            </a:pPr>
            <a:r>
              <a:rPr lang="en-GB" sz="2400"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I </a:t>
            </a:r>
            <a:r>
              <a:rPr lang="en-GB" sz="2400" b="1"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know how to report if </a:t>
            </a:r>
            <a:r>
              <a:rPr lang="en-GB" sz="24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they have any concerns </a:t>
            </a:r>
            <a:r>
              <a:rPr lang="en-GB" sz="2400"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about someone online  </a:t>
            </a:r>
            <a:endParaRPr lang="en-GB" sz="24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7" name="Picture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21416002">
            <a:off x="764035" y="654546"/>
            <a:ext cx="5634281" cy="753587"/>
          </a:xfrm>
          <a:prstGeom prst="rect">
            <a:avLst/>
          </a:prstGeom>
        </p:spPr>
      </p:pic>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5378" y="2018151"/>
            <a:ext cx="713173" cy="640027"/>
          </a:xfrm>
          <a:prstGeom prst="rect">
            <a:avLst/>
          </a:prstGeom>
        </p:spPr>
      </p:pic>
      <p:pic>
        <p:nvPicPr>
          <p:cNvPr id="9" name="Picture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43487" y="3381872"/>
            <a:ext cx="713173" cy="640027"/>
          </a:xfrm>
          <a:prstGeom prst="rect">
            <a:avLst/>
          </a:prstGeom>
        </p:spPr>
      </p:pic>
      <p:pic>
        <p:nvPicPr>
          <p:cNvPr id="10" name="Picture 9"/>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15378" y="4847615"/>
            <a:ext cx="713173" cy="640027"/>
          </a:xfrm>
          <a:prstGeom prst="rect">
            <a:avLst/>
          </a:prstGeom>
        </p:spPr>
      </p:pic>
    </p:spTree>
    <p:extLst>
      <p:ext uri="{BB962C8B-B14F-4D97-AF65-F5344CB8AC3E}">
        <p14:creationId xmlns:p14="http://schemas.microsoft.com/office/powerpoint/2010/main" val="16182895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1381021">
            <a:off x="176755" y="48979"/>
            <a:ext cx="1181047" cy="1707789"/>
          </a:xfrm>
          <a:prstGeom prst="rect">
            <a:avLst/>
          </a:prstGeom>
        </p:spPr>
      </p:pic>
      <p:grpSp>
        <p:nvGrpSpPr>
          <p:cNvPr id="37" name="Group 36"/>
          <p:cNvGrpSpPr/>
          <p:nvPr/>
        </p:nvGrpSpPr>
        <p:grpSpPr>
          <a:xfrm>
            <a:off x="2108460" y="1423210"/>
            <a:ext cx="5257523" cy="4803515"/>
            <a:chOff x="-2505165" y="1449220"/>
            <a:chExt cx="5257523" cy="4803515"/>
          </a:xfrm>
        </p:grpSpPr>
        <p:sp>
          <p:nvSpPr>
            <p:cNvPr id="6" name="Rectangle 5"/>
            <p:cNvSpPr/>
            <p:nvPr/>
          </p:nvSpPr>
          <p:spPr>
            <a:xfrm>
              <a:off x="-2505165" y="3352090"/>
              <a:ext cx="5257523" cy="1870705"/>
            </a:xfrm>
            <a:prstGeom prst="rect">
              <a:avLst/>
            </a:prstGeom>
          </p:spPr>
          <p:txBody>
            <a:bodyPr wrap="square">
              <a:spAutoFit/>
            </a:bodyPr>
            <a:lstStyle/>
            <a:p>
              <a:pPr algn="ctr">
                <a:lnSpc>
                  <a:spcPct val="107000"/>
                </a:lnSpc>
              </a:pPr>
              <a:r>
                <a:rPr lang="en-GB" sz="3600" dirty="0">
                  <a:solidFill>
                    <a:schemeClr val="bg1"/>
                  </a:solidFill>
                  <a:latin typeface="Calibri" panose="020F0502020204030204" pitchFamily="34" charset="0"/>
                  <a:ea typeface="Calibri" panose="020F0502020204030204" pitchFamily="34" charset="0"/>
                  <a:cs typeface="Times New Roman" panose="02020603050405020304" pitchFamily="18" charset="0"/>
                </a:rPr>
                <a:t>If this person compliments </a:t>
              </a:r>
              <a:r>
                <a:rPr lang="en-GB" sz="3600"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you, includes you and wants a picture of you</a:t>
              </a:r>
              <a:endParaRPr lang="en-GB" sz="36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11" name="Rectangle 10"/>
            <p:cNvSpPr/>
            <p:nvPr/>
          </p:nvSpPr>
          <p:spPr>
            <a:xfrm>
              <a:off x="-1718488" y="5329405"/>
              <a:ext cx="3455113" cy="923330"/>
            </a:xfrm>
            <a:prstGeom prst="rect">
              <a:avLst/>
            </a:prstGeom>
          </p:spPr>
          <p:txBody>
            <a:bodyPr wrap="none">
              <a:spAutoFit/>
            </a:bodyPr>
            <a:lstStyle/>
            <a:p>
              <a:r>
                <a:rPr lang="en-GB" sz="5400" b="1"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Think why</a:t>
              </a:r>
              <a:r>
                <a:rPr lang="en-GB" sz="54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a:t>
              </a:r>
              <a:endParaRPr lang="en-GB" sz="5400" b="1" dirty="0">
                <a:solidFill>
                  <a:schemeClr val="bg1"/>
                </a:solidFill>
              </a:endParaRPr>
            </a:p>
          </p:txBody>
        </p:sp>
        <p:grpSp>
          <p:nvGrpSpPr>
            <p:cNvPr id="29" name="Group 28"/>
            <p:cNvGrpSpPr/>
            <p:nvPr/>
          </p:nvGrpSpPr>
          <p:grpSpPr>
            <a:xfrm>
              <a:off x="-855745" y="1449220"/>
              <a:ext cx="1807238" cy="1682588"/>
              <a:chOff x="9992712" y="1583028"/>
              <a:chExt cx="1318511" cy="1204023"/>
            </a:xfrm>
          </p:grpSpPr>
          <p:sp>
            <p:nvSpPr>
              <p:cNvPr id="27" name="Rounded Rectangle 26"/>
              <p:cNvSpPr/>
              <p:nvPr/>
            </p:nvSpPr>
            <p:spPr>
              <a:xfrm>
                <a:off x="9992712" y="1583028"/>
                <a:ext cx="1318511" cy="1204023"/>
              </a:xfrm>
              <a:prstGeom prst="roundRect">
                <a:avLst/>
              </a:prstGeom>
              <a:noFill/>
              <a:ln w="161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Heart 27"/>
              <p:cNvSpPr/>
              <p:nvPr/>
            </p:nvSpPr>
            <p:spPr>
              <a:xfrm>
                <a:off x="10242614" y="1881479"/>
                <a:ext cx="818707" cy="661350"/>
              </a:xfrm>
              <a:prstGeom prst="hear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grpSp>
      </p:grpSp>
      <p:grpSp>
        <p:nvGrpSpPr>
          <p:cNvPr id="42" name="Group 41"/>
          <p:cNvGrpSpPr/>
          <p:nvPr/>
        </p:nvGrpSpPr>
        <p:grpSpPr>
          <a:xfrm>
            <a:off x="2199852" y="1455997"/>
            <a:ext cx="4923293" cy="4837956"/>
            <a:chOff x="8037795" y="1321023"/>
            <a:chExt cx="4923293" cy="4837956"/>
          </a:xfrm>
        </p:grpSpPr>
        <p:sp>
          <p:nvSpPr>
            <p:cNvPr id="10" name="Rectangle 9"/>
            <p:cNvSpPr/>
            <p:nvPr/>
          </p:nvSpPr>
          <p:spPr>
            <a:xfrm>
              <a:off x="8037795" y="3326080"/>
              <a:ext cx="4923293" cy="1870705"/>
            </a:xfrm>
            <a:prstGeom prst="rect">
              <a:avLst/>
            </a:prstGeom>
          </p:spPr>
          <p:txBody>
            <a:bodyPr wrap="square">
              <a:spAutoFit/>
            </a:bodyPr>
            <a:lstStyle/>
            <a:p>
              <a:pPr algn="ctr">
                <a:lnSpc>
                  <a:spcPct val="107000"/>
                </a:lnSpc>
              </a:pPr>
              <a:r>
                <a:rPr lang="en-GB" sz="3600" dirty="0">
                  <a:solidFill>
                    <a:schemeClr val="bg1"/>
                  </a:solidFill>
                  <a:latin typeface="Calibri" panose="020F0502020204030204" pitchFamily="34" charset="0"/>
                  <a:ea typeface="Calibri" panose="020F0502020204030204" pitchFamily="34" charset="0"/>
                  <a:cs typeface="Times New Roman" panose="02020603050405020304" pitchFamily="18" charset="0"/>
                </a:rPr>
                <a:t>If this person starts to bring up </a:t>
              </a:r>
              <a:r>
                <a:rPr lang="en-GB" sz="3600"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controversial topics</a:t>
              </a:r>
              <a:endParaRPr lang="en-GB" sz="36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30" name="Rounded Rectangular Callout 29"/>
            <p:cNvSpPr/>
            <p:nvPr/>
          </p:nvSpPr>
          <p:spPr>
            <a:xfrm>
              <a:off x="9433051" y="1321023"/>
              <a:ext cx="2132780" cy="1657623"/>
            </a:xfrm>
            <a:prstGeom prst="wedgeRoundRectCallou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7200" dirty="0" smtClean="0"/>
                <a:t>X ? ! </a:t>
              </a:r>
              <a:endParaRPr lang="en-GB" sz="7200" dirty="0"/>
            </a:p>
          </p:txBody>
        </p:sp>
        <p:sp>
          <p:nvSpPr>
            <p:cNvPr id="31" name="Rectangle 30"/>
            <p:cNvSpPr/>
            <p:nvPr/>
          </p:nvSpPr>
          <p:spPr>
            <a:xfrm>
              <a:off x="8881779" y="5235649"/>
              <a:ext cx="3455113" cy="923330"/>
            </a:xfrm>
            <a:prstGeom prst="rect">
              <a:avLst/>
            </a:prstGeom>
          </p:spPr>
          <p:txBody>
            <a:bodyPr wrap="none">
              <a:spAutoFit/>
            </a:bodyPr>
            <a:lstStyle/>
            <a:p>
              <a:r>
                <a:rPr lang="en-GB" sz="5400" b="1"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Think why</a:t>
              </a:r>
              <a:r>
                <a:rPr lang="en-GB" sz="54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a:t>
              </a:r>
              <a:endParaRPr lang="en-GB" sz="5400" b="1" dirty="0">
                <a:solidFill>
                  <a:schemeClr val="bg1"/>
                </a:solidFill>
              </a:endParaRPr>
            </a:p>
          </p:txBody>
        </p:sp>
      </p:grpSp>
      <p:grpSp>
        <p:nvGrpSpPr>
          <p:cNvPr id="40" name="Group 39"/>
          <p:cNvGrpSpPr/>
          <p:nvPr/>
        </p:nvGrpSpPr>
        <p:grpSpPr>
          <a:xfrm>
            <a:off x="2121454" y="1321023"/>
            <a:ext cx="5111602" cy="4660285"/>
            <a:chOff x="-3213175" y="1040361"/>
            <a:chExt cx="5111602" cy="4660285"/>
          </a:xfrm>
        </p:grpSpPr>
        <p:sp>
          <p:nvSpPr>
            <p:cNvPr id="8" name="Rectangle 7"/>
            <p:cNvSpPr/>
            <p:nvPr/>
          </p:nvSpPr>
          <p:spPr>
            <a:xfrm>
              <a:off x="-3213175" y="3326080"/>
              <a:ext cx="5111602" cy="1277914"/>
            </a:xfrm>
            <a:prstGeom prst="rect">
              <a:avLst/>
            </a:prstGeom>
          </p:spPr>
          <p:txBody>
            <a:bodyPr wrap="square">
              <a:spAutoFit/>
            </a:bodyPr>
            <a:lstStyle/>
            <a:p>
              <a:pPr algn="ctr">
                <a:lnSpc>
                  <a:spcPct val="107000"/>
                </a:lnSpc>
              </a:pPr>
              <a:r>
                <a:rPr lang="en-GB" sz="3600" dirty="0">
                  <a:solidFill>
                    <a:schemeClr val="bg1"/>
                  </a:solidFill>
                  <a:latin typeface="Calibri" panose="020F0502020204030204" pitchFamily="34" charset="0"/>
                  <a:ea typeface="Calibri" panose="020F0502020204030204" pitchFamily="34" charset="0"/>
                  <a:cs typeface="Times New Roman" panose="02020603050405020304" pitchFamily="18" charset="0"/>
                </a:rPr>
                <a:t>If this person wants you to follow a </a:t>
              </a:r>
              <a:r>
                <a:rPr lang="en-GB" sz="3600"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link </a:t>
              </a:r>
              <a:endParaRPr lang="en-GB" sz="36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25" name="Picture 2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82703" y="1040361"/>
              <a:ext cx="2318343" cy="2318343"/>
            </a:xfrm>
            <a:prstGeom prst="rect">
              <a:avLst/>
            </a:prstGeom>
          </p:spPr>
        </p:pic>
        <p:sp>
          <p:nvSpPr>
            <p:cNvPr id="32" name="Rectangle 31"/>
            <p:cNvSpPr/>
            <p:nvPr/>
          </p:nvSpPr>
          <p:spPr>
            <a:xfrm>
              <a:off x="-2314813" y="4777316"/>
              <a:ext cx="3455113" cy="923330"/>
            </a:xfrm>
            <a:prstGeom prst="rect">
              <a:avLst/>
            </a:prstGeom>
          </p:spPr>
          <p:txBody>
            <a:bodyPr wrap="none">
              <a:spAutoFit/>
            </a:bodyPr>
            <a:lstStyle/>
            <a:p>
              <a:r>
                <a:rPr lang="en-GB" sz="5400" b="1"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Think why</a:t>
              </a:r>
              <a:r>
                <a:rPr lang="en-GB" sz="54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a:t>
              </a:r>
              <a:endParaRPr lang="en-GB" sz="5400" b="1" dirty="0">
                <a:solidFill>
                  <a:schemeClr val="bg1"/>
                </a:solidFill>
              </a:endParaRPr>
            </a:p>
          </p:txBody>
        </p:sp>
      </p:grpSp>
      <p:grpSp>
        <p:nvGrpSpPr>
          <p:cNvPr id="41" name="Group 40"/>
          <p:cNvGrpSpPr/>
          <p:nvPr/>
        </p:nvGrpSpPr>
        <p:grpSpPr>
          <a:xfrm>
            <a:off x="1845227" y="1411182"/>
            <a:ext cx="5554932" cy="4882771"/>
            <a:chOff x="-3310550" y="1299829"/>
            <a:chExt cx="5554932" cy="4882771"/>
          </a:xfrm>
        </p:grpSpPr>
        <p:sp>
          <p:nvSpPr>
            <p:cNvPr id="9" name="Rectangle 8"/>
            <p:cNvSpPr/>
            <p:nvPr/>
          </p:nvSpPr>
          <p:spPr>
            <a:xfrm>
              <a:off x="-3310550" y="3299791"/>
              <a:ext cx="5554932" cy="1870705"/>
            </a:xfrm>
            <a:prstGeom prst="rect">
              <a:avLst/>
            </a:prstGeom>
          </p:spPr>
          <p:txBody>
            <a:bodyPr wrap="square">
              <a:spAutoFit/>
            </a:bodyPr>
            <a:lstStyle/>
            <a:p>
              <a:pPr algn="ctr">
                <a:lnSpc>
                  <a:spcPct val="107000"/>
                </a:lnSpc>
              </a:pPr>
              <a:r>
                <a:rPr lang="en-GB" sz="3600" dirty="0">
                  <a:solidFill>
                    <a:schemeClr val="bg1"/>
                  </a:solidFill>
                  <a:latin typeface="Calibri" panose="020F0502020204030204" pitchFamily="34" charset="0"/>
                  <a:ea typeface="Calibri" panose="020F0502020204030204" pitchFamily="34" charset="0"/>
                  <a:cs typeface="Times New Roman" panose="02020603050405020304" pitchFamily="18" charset="0"/>
                </a:rPr>
                <a:t>If this person wants to introduce you into a new online </a:t>
              </a:r>
              <a:r>
                <a:rPr lang="en-GB" sz="3600"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community</a:t>
              </a:r>
              <a:endParaRPr lang="en-GB" sz="36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21" name="Picture 20"/>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505619" y="1299829"/>
              <a:ext cx="2007424" cy="2007424"/>
            </a:xfrm>
            <a:prstGeom prst="rect">
              <a:avLst/>
            </a:prstGeom>
          </p:spPr>
        </p:pic>
        <p:sp>
          <p:nvSpPr>
            <p:cNvPr id="33" name="Rectangle 32"/>
            <p:cNvSpPr/>
            <p:nvPr/>
          </p:nvSpPr>
          <p:spPr>
            <a:xfrm>
              <a:off x="-2125849" y="5259270"/>
              <a:ext cx="3455113" cy="923330"/>
            </a:xfrm>
            <a:prstGeom prst="rect">
              <a:avLst/>
            </a:prstGeom>
          </p:spPr>
          <p:txBody>
            <a:bodyPr wrap="none">
              <a:spAutoFit/>
            </a:bodyPr>
            <a:lstStyle/>
            <a:p>
              <a:r>
                <a:rPr lang="en-GB" sz="5400" b="1"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Think why</a:t>
              </a:r>
              <a:r>
                <a:rPr lang="en-GB" sz="54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a:t>
              </a:r>
              <a:endParaRPr lang="en-GB" sz="5400" b="1" dirty="0">
                <a:solidFill>
                  <a:schemeClr val="bg1"/>
                </a:solidFill>
              </a:endParaRPr>
            </a:p>
          </p:txBody>
        </p:sp>
      </p:grpSp>
      <p:grpSp>
        <p:nvGrpSpPr>
          <p:cNvPr id="38" name="Group 37"/>
          <p:cNvGrpSpPr/>
          <p:nvPr/>
        </p:nvGrpSpPr>
        <p:grpSpPr>
          <a:xfrm>
            <a:off x="2218379" y="1590503"/>
            <a:ext cx="5143500" cy="4608420"/>
            <a:chOff x="-3049020" y="1021643"/>
            <a:chExt cx="5143500" cy="4608420"/>
          </a:xfrm>
        </p:grpSpPr>
        <p:sp>
          <p:nvSpPr>
            <p:cNvPr id="7" name="Rectangle 6"/>
            <p:cNvSpPr/>
            <p:nvPr/>
          </p:nvSpPr>
          <p:spPr>
            <a:xfrm>
              <a:off x="-3049020" y="3118514"/>
              <a:ext cx="5143500" cy="1277914"/>
            </a:xfrm>
            <a:prstGeom prst="rect">
              <a:avLst/>
            </a:prstGeom>
          </p:spPr>
          <p:txBody>
            <a:bodyPr wrap="square">
              <a:spAutoFit/>
            </a:bodyPr>
            <a:lstStyle/>
            <a:p>
              <a:pPr algn="ctr">
                <a:lnSpc>
                  <a:spcPct val="107000"/>
                </a:lnSpc>
              </a:pPr>
              <a:r>
                <a:rPr lang="en-GB" sz="3600" dirty="0">
                  <a:solidFill>
                    <a:schemeClr val="bg1"/>
                  </a:solidFill>
                  <a:latin typeface="Calibri" panose="020F0502020204030204" pitchFamily="34" charset="0"/>
                  <a:ea typeface="Calibri" panose="020F0502020204030204" pitchFamily="34" charset="0"/>
                  <a:cs typeface="Times New Roman" panose="02020603050405020304" pitchFamily="18" charset="0"/>
                </a:rPr>
                <a:t>If this person has all the same likes as </a:t>
              </a:r>
              <a:r>
                <a:rPr lang="en-GB" sz="3600"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you  </a:t>
              </a:r>
              <a:endParaRPr lang="en-GB" sz="36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24" name="Picture 23"/>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506022" y="1021643"/>
              <a:ext cx="1763360" cy="1849981"/>
            </a:xfrm>
            <a:prstGeom prst="rect">
              <a:avLst/>
            </a:prstGeom>
          </p:spPr>
        </p:pic>
        <p:sp>
          <p:nvSpPr>
            <p:cNvPr id="34" name="Rectangle 33"/>
            <p:cNvSpPr/>
            <p:nvPr/>
          </p:nvSpPr>
          <p:spPr>
            <a:xfrm>
              <a:off x="-2317700" y="4706733"/>
              <a:ext cx="3455113" cy="923330"/>
            </a:xfrm>
            <a:prstGeom prst="rect">
              <a:avLst/>
            </a:prstGeom>
          </p:spPr>
          <p:txBody>
            <a:bodyPr wrap="none">
              <a:spAutoFit/>
            </a:bodyPr>
            <a:lstStyle/>
            <a:p>
              <a:r>
                <a:rPr lang="en-GB" sz="5400" b="1"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Think why</a:t>
              </a:r>
              <a:r>
                <a:rPr lang="en-GB" sz="54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a:t>
              </a:r>
              <a:endParaRPr lang="en-GB" sz="5400" b="1" dirty="0">
                <a:solidFill>
                  <a:schemeClr val="bg1"/>
                </a:solidFill>
              </a:endParaRPr>
            </a:p>
          </p:txBody>
        </p:sp>
      </p:grpSp>
      <p:grpSp>
        <p:nvGrpSpPr>
          <p:cNvPr id="36" name="Group 35"/>
          <p:cNvGrpSpPr/>
          <p:nvPr/>
        </p:nvGrpSpPr>
        <p:grpSpPr>
          <a:xfrm>
            <a:off x="2094480" y="785993"/>
            <a:ext cx="4813704" cy="5561602"/>
            <a:chOff x="2131961" y="820001"/>
            <a:chExt cx="4813704" cy="5561602"/>
          </a:xfrm>
        </p:grpSpPr>
        <p:sp>
          <p:nvSpPr>
            <p:cNvPr id="4" name="Rectangle 3"/>
            <p:cNvSpPr/>
            <p:nvPr/>
          </p:nvSpPr>
          <p:spPr>
            <a:xfrm>
              <a:off x="2131961" y="3218576"/>
              <a:ext cx="4813704" cy="1844416"/>
            </a:xfrm>
            <a:prstGeom prst="rect">
              <a:avLst/>
            </a:prstGeom>
          </p:spPr>
          <p:txBody>
            <a:bodyPr wrap="square">
              <a:spAutoFit/>
            </a:bodyPr>
            <a:lstStyle/>
            <a:p>
              <a:pPr algn="ctr">
                <a:lnSpc>
                  <a:spcPct val="107000"/>
                </a:lnSpc>
              </a:pPr>
              <a:r>
                <a:rPr lang="en-GB" sz="3600" dirty="0">
                  <a:solidFill>
                    <a:schemeClr val="bg1"/>
                  </a:solidFill>
                  <a:latin typeface="Calibri" panose="020F0502020204030204" pitchFamily="34" charset="0"/>
                  <a:ea typeface="Calibri" panose="020F0502020204030204" pitchFamily="34" charset="0"/>
                  <a:cs typeface="Times New Roman" panose="02020603050405020304" pitchFamily="18" charset="0"/>
                </a:rPr>
                <a:t>If someone new online you haven’t met takes an interest in </a:t>
              </a:r>
              <a:r>
                <a:rPr lang="en-GB" sz="3600"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you</a:t>
              </a:r>
              <a:endParaRPr lang="en-GB" sz="36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22" name="Picture 21"/>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3378791" y="820001"/>
              <a:ext cx="2550073" cy="2550073"/>
            </a:xfrm>
            <a:prstGeom prst="rect">
              <a:avLst/>
            </a:prstGeom>
          </p:spPr>
        </p:pic>
        <p:sp>
          <p:nvSpPr>
            <p:cNvPr id="35" name="Rectangle 34"/>
            <p:cNvSpPr/>
            <p:nvPr/>
          </p:nvSpPr>
          <p:spPr>
            <a:xfrm>
              <a:off x="2811257" y="5458273"/>
              <a:ext cx="3455113" cy="923330"/>
            </a:xfrm>
            <a:prstGeom prst="rect">
              <a:avLst/>
            </a:prstGeom>
          </p:spPr>
          <p:txBody>
            <a:bodyPr wrap="none">
              <a:spAutoFit/>
            </a:bodyPr>
            <a:lstStyle/>
            <a:p>
              <a:r>
                <a:rPr lang="en-GB" sz="5400" b="1"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Think why</a:t>
              </a:r>
              <a:r>
                <a:rPr lang="en-GB" sz="54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a:t>
              </a:r>
              <a:endParaRPr lang="en-GB" sz="5400" b="1" dirty="0">
                <a:solidFill>
                  <a:schemeClr val="bg1"/>
                </a:solidFill>
              </a:endParaRPr>
            </a:p>
          </p:txBody>
        </p:sp>
      </p:grpSp>
      <p:grpSp>
        <p:nvGrpSpPr>
          <p:cNvPr id="45" name="Group 44"/>
          <p:cNvGrpSpPr/>
          <p:nvPr/>
        </p:nvGrpSpPr>
        <p:grpSpPr>
          <a:xfrm>
            <a:off x="843402" y="2450420"/>
            <a:ext cx="7599310" cy="2057242"/>
            <a:chOff x="-3929015" y="632805"/>
            <a:chExt cx="7527618" cy="2057242"/>
          </a:xfrm>
        </p:grpSpPr>
        <p:sp>
          <p:nvSpPr>
            <p:cNvPr id="43" name="TextBox 42"/>
            <p:cNvSpPr txBox="1"/>
            <p:nvPr/>
          </p:nvSpPr>
          <p:spPr>
            <a:xfrm>
              <a:off x="-3795620" y="766123"/>
              <a:ext cx="7394223" cy="1815882"/>
            </a:xfrm>
            <a:prstGeom prst="rect">
              <a:avLst/>
            </a:prstGeom>
            <a:noFill/>
          </p:spPr>
          <p:txBody>
            <a:bodyPr wrap="square" rtlCol="0">
              <a:spAutoFit/>
            </a:bodyPr>
            <a:lstStyle/>
            <a:p>
              <a:r>
                <a:rPr lang="en-GB" sz="2800" dirty="0" smtClean="0">
                  <a:solidFill>
                    <a:schemeClr val="bg1"/>
                  </a:solidFill>
                </a:rPr>
                <a:t>Most of the time people are great online but if you are talking to someone you don’t know, remember this person is still a stranger and you need to think critically about what they say.</a:t>
              </a:r>
              <a:endParaRPr lang="en-GB" sz="2800" dirty="0">
                <a:solidFill>
                  <a:schemeClr val="bg1"/>
                </a:solidFill>
              </a:endParaRPr>
            </a:p>
          </p:txBody>
        </p:sp>
        <p:sp>
          <p:nvSpPr>
            <p:cNvPr id="44" name="Rounded Rectangular Callout 43"/>
            <p:cNvSpPr/>
            <p:nvPr/>
          </p:nvSpPr>
          <p:spPr>
            <a:xfrm>
              <a:off x="-3929015" y="632805"/>
              <a:ext cx="7420912" cy="2057242"/>
            </a:xfrm>
            <a:prstGeom prst="wedgeRoundRectCallout">
              <a:avLst>
                <a:gd name="adj1" fmla="val -34503"/>
                <a:gd name="adj2" fmla="val 75023"/>
                <a:gd name="adj3" fmla="val 16667"/>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3" name="Picture 2"/>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rot="21125481">
            <a:off x="896891" y="848654"/>
            <a:ext cx="2855234" cy="586215"/>
          </a:xfrm>
          <a:prstGeom prst="rect">
            <a:avLst/>
          </a:prstGeom>
        </p:spPr>
      </p:pic>
    </p:spTree>
    <p:extLst>
      <p:ext uri="{BB962C8B-B14F-4D97-AF65-F5344CB8AC3E}">
        <p14:creationId xmlns:p14="http://schemas.microsoft.com/office/powerpoint/2010/main" val="2811988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36"/>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37"/>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38"/>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nodeType="clickEffect">
                                  <p:stCondLst>
                                    <p:cond delay="0"/>
                                  </p:stCondLst>
                                  <p:childTnLst>
                                    <p:set>
                                      <p:cBhvr>
                                        <p:cTn id="30" dur="1" fill="hold">
                                          <p:stCondLst>
                                            <p:cond delay="0"/>
                                          </p:stCondLst>
                                        </p:cTn>
                                        <p:tgtEl>
                                          <p:spTgt spid="40"/>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nodeType="clickEffect">
                                  <p:stCondLst>
                                    <p:cond delay="0"/>
                                  </p:stCondLst>
                                  <p:childTnLst>
                                    <p:set>
                                      <p:cBhvr>
                                        <p:cTn id="38" dur="1" fill="hold">
                                          <p:stCondLst>
                                            <p:cond delay="0"/>
                                          </p:stCondLst>
                                        </p:cTn>
                                        <p:tgtEl>
                                          <p:spTgt spid="41"/>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nodeType="clickEffect">
                                  <p:stCondLst>
                                    <p:cond delay="0"/>
                                  </p:stCondLst>
                                  <p:childTnLst>
                                    <p:set>
                                      <p:cBhvr>
                                        <p:cTn id="46" dur="1" fill="hold">
                                          <p:stCondLst>
                                            <p:cond delay="0"/>
                                          </p:stCondLst>
                                        </p:cTn>
                                        <p:tgtEl>
                                          <p:spTgt spid="42"/>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97820" y="473438"/>
            <a:ext cx="888288" cy="797047"/>
          </a:xfrm>
          <a:prstGeom prst="rect">
            <a:avLst/>
          </a:prstGeom>
        </p:spPr>
      </p:pic>
      <p:pic>
        <p:nvPicPr>
          <p:cNvPr id="5"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1421229">
            <a:off x="1096176" y="427093"/>
            <a:ext cx="7556680" cy="896607"/>
          </a:xfrm>
          <a:prstGeom prst="rect">
            <a:avLst/>
          </a:prstGeom>
        </p:spPr>
      </p:pic>
      <p:grpSp>
        <p:nvGrpSpPr>
          <p:cNvPr id="25" name="Group 24"/>
          <p:cNvGrpSpPr/>
          <p:nvPr/>
        </p:nvGrpSpPr>
        <p:grpSpPr>
          <a:xfrm>
            <a:off x="1599141" y="1894502"/>
            <a:ext cx="3274987" cy="4161460"/>
            <a:chOff x="1035404" y="1589702"/>
            <a:chExt cx="3274987" cy="4161460"/>
          </a:xfrm>
        </p:grpSpPr>
        <p:sp>
          <p:nvSpPr>
            <p:cNvPr id="4" name="TextBox 3"/>
            <p:cNvSpPr txBox="1"/>
            <p:nvPr/>
          </p:nvSpPr>
          <p:spPr>
            <a:xfrm>
              <a:off x="1864850" y="1589702"/>
              <a:ext cx="2445541" cy="4161460"/>
            </a:xfrm>
            <a:prstGeom prst="rect">
              <a:avLst/>
            </a:prstGeom>
            <a:noFill/>
          </p:spPr>
          <p:txBody>
            <a:bodyPr wrap="none" rtlCol="0">
              <a:spAutoFit/>
            </a:bodyPr>
            <a:lstStyle/>
            <a:p>
              <a:pPr>
                <a:lnSpc>
                  <a:spcPct val="150000"/>
                </a:lnSpc>
              </a:pPr>
              <a:r>
                <a:rPr lang="en-GB" sz="3600" dirty="0" smtClean="0">
                  <a:solidFill>
                    <a:schemeClr val="bg1"/>
                  </a:solidFill>
                </a:rPr>
                <a:t>Tell </a:t>
              </a:r>
              <a:r>
                <a:rPr lang="en-GB" sz="3600" dirty="0">
                  <a:solidFill>
                    <a:schemeClr val="bg1"/>
                  </a:solidFill>
                </a:rPr>
                <a:t>an adult</a:t>
              </a:r>
            </a:p>
            <a:p>
              <a:pPr>
                <a:lnSpc>
                  <a:spcPct val="150000"/>
                </a:lnSpc>
              </a:pPr>
              <a:r>
                <a:rPr lang="en-GB" sz="3600" dirty="0">
                  <a:solidFill>
                    <a:schemeClr val="bg1"/>
                  </a:solidFill>
                </a:rPr>
                <a:t>Block</a:t>
              </a:r>
            </a:p>
            <a:p>
              <a:pPr>
                <a:lnSpc>
                  <a:spcPct val="150000"/>
                </a:lnSpc>
              </a:pPr>
              <a:r>
                <a:rPr lang="en-GB" sz="3600" dirty="0" smtClean="0">
                  <a:solidFill>
                    <a:schemeClr val="bg1"/>
                  </a:solidFill>
                </a:rPr>
                <a:t>Report </a:t>
              </a:r>
            </a:p>
            <a:p>
              <a:pPr>
                <a:lnSpc>
                  <a:spcPct val="150000"/>
                </a:lnSpc>
              </a:pPr>
              <a:r>
                <a:rPr lang="en-GB" sz="3600" dirty="0" smtClean="0">
                  <a:solidFill>
                    <a:schemeClr val="bg1"/>
                  </a:solidFill>
                </a:rPr>
                <a:t>Ignore </a:t>
              </a:r>
            </a:p>
            <a:p>
              <a:pPr>
                <a:lnSpc>
                  <a:spcPct val="150000"/>
                </a:lnSpc>
              </a:pPr>
              <a:r>
                <a:rPr lang="en-GB" sz="3600" dirty="0" smtClean="0">
                  <a:solidFill>
                    <a:schemeClr val="bg1"/>
                  </a:solidFill>
                </a:rPr>
                <a:t>Question  </a:t>
              </a:r>
            </a:p>
          </p:txBody>
        </p:sp>
        <p:pic>
          <p:nvPicPr>
            <p:cNvPr id="20" name="Picture 1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53652" y="5104261"/>
              <a:ext cx="584609" cy="585402"/>
            </a:xfrm>
            <a:prstGeom prst="rect">
              <a:avLst/>
            </a:prstGeom>
          </p:spPr>
        </p:pic>
        <p:pic>
          <p:nvPicPr>
            <p:cNvPr id="21" name="Picture 20"/>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35404" y="2646064"/>
              <a:ext cx="593336" cy="594141"/>
            </a:xfrm>
            <a:prstGeom prst="rect">
              <a:avLst/>
            </a:prstGeom>
          </p:spPr>
        </p:pic>
        <p:pic>
          <p:nvPicPr>
            <p:cNvPr id="22" name="Picture 2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35404" y="4296571"/>
              <a:ext cx="602857" cy="603675"/>
            </a:xfrm>
            <a:prstGeom prst="rect">
              <a:avLst/>
            </a:prstGeom>
          </p:spPr>
        </p:pic>
        <p:pic>
          <p:nvPicPr>
            <p:cNvPr id="23" name="Picture 22"/>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038281" y="3474199"/>
              <a:ext cx="587581" cy="588378"/>
            </a:xfrm>
            <a:prstGeom prst="rect">
              <a:avLst/>
            </a:prstGeom>
          </p:spPr>
        </p:pic>
        <p:pic>
          <p:nvPicPr>
            <p:cNvPr id="24" name="Picture 23"/>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035404" y="1803994"/>
              <a:ext cx="607252" cy="608076"/>
            </a:xfrm>
            <a:prstGeom prst="rect">
              <a:avLst/>
            </a:prstGeom>
          </p:spPr>
        </p:pic>
      </p:grpSp>
    </p:spTree>
    <p:extLst>
      <p:ext uri="{BB962C8B-B14F-4D97-AF65-F5344CB8AC3E}">
        <p14:creationId xmlns:p14="http://schemas.microsoft.com/office/powerpoint/2010/main" val="11279857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09326" y="0"/>
            <a:ext cx="7725348" cy="6858000"/>
          </a:xfrm>
          <a:prstGeom prst="rect">
            <a:avLst/>
          </a:prstGeom>
          <a:ln>
            <a:solidFill>
              <a:schemeClr val="tx1"/>
            </a:solidFill>
          </a:ln>
        </p:spPr>
      </p:pic>
    </p:spTree>
    <p:extLst>
      <p:ext uri="{BB962C8B-B14F-4D97-AF65-F5344CB8AC3E}">
        <p14:creationId xmlns:p14="http://schemas.microsoft.com/office/powerpoint/2010/main" val="4992193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655962" y="4681619"/>
            <a:ext cx="5550582" cy="614662"/>
          </a:xfrm>
          <a:prstGeom prst="rect">
            <a:avLst/>
          </a:prstGeom>
        </p:spPr>
      </p:pic>
      <p:grpSp>
        <p:nvGrpSpPr>
          <p:cNvPr id="9" name="Group 2"/>
          <p:cNvGrpSpPr>
            <a:grpSpLocks/>
          </p:cNvGrpSpPr>
          <p:nvPr/>
        </p:nvGrpSpPr>
        <p:grpSpPr bwMode="auto">
          <a:xfrm>
            <a:off x="1382739" y="6212663"/>
            <a:ext cx="6302375" cy="539750"/>
            <a:chOff x="107203565" y="114830941"/>
            <a:chExt cx="6303010" cy="538480"/>
          </a:xfrm>
        </p:grpSpPr>
        <p:pic>
          <p:nvPicPr>
            <p:cNvPr id="10" name="Picture 2" descr="Creative commons licence"/>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7203565" y="114830941"/>
              <a:ext cx="1351915" cy="47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1" name="Text Box 3"/>
            <p:cNvSpPr txBox="1">
              <a:spLocks noChangeArrowheads="1"/>
            </p:cNvSpPr>
            <p:nvPr/>
          </p:nvSpPr>
          <p:spPr bwMode="auto">
            <a:xfrm>
              <a:off x="108629775" y="114890043"/>
              <a:ext cx="4876800" cy="479378"/>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000" b="1" i="0" u="none" strike="noStrike" cap="none" normalizeH="0" baseline="0" smtClean="0">
                  <a:ln>
                    <a:noFill/>
                  </a:ln>
                  <a:solidFill>
                    <a:srgbClr val="FFFFFF"/>
                  </a:solidFill>
                  <a:effectLst/>
                  <a:latin typeface="Arial" panose="020B0604020202020204" pitchFamily="34" charset="0"/>
                </a:rPr>
                <a:t>Trust Me</a:t>
              </a:r>
              <a:r>
                <a:rPr kumimoji="0" lang="en-GB" altLang="en-US" sz="1000" b="0" i="0" u="none" strike="noStrike" cap="none" normalizeH="0" baseline="0" smtClean="0">
                  <a:ln>
                    <a:noFill/>
                  </a:ln>
                  <a:solidFill>
                    <a:srgbClr val="FFFFFF"/>
                  </a:solidFill>
                  <a:effectLst/>
                  <a:latin typeface="Arial" panose="020B0604020202020204" pitchFamily="34" charset="0"/>
                </a:rPr>
                <a:t> by </a:t>
              </a:r>
              <a:r>
                <a:rPr kumimoji="0" lang="en-GB" altLang="en-US" sz="1000" b="1" i="0" u="none" strike="noStrike" cap="none" normalizeH="0" baseline="0" smtClean="0">
                  <a:ln>
                    <a:noFill/>
                  </a:ln>
                  <a:solidFill>
                    <a:srgbClr val="FFFFFF"/>
                  </a:solidFill>
                  <a:effectLst/>
                  <a:latin typeface="Arial" panose="020B0604020202020204" pitchFamily="34" charset="0"/>
                </a:rPr>
                <a:t>Childnet International </a:t>
              </a:r>
              <a:r>
                <a:rPr kumimoji="0" lang="en-GB" altLang="en-US" sz="1000" b="0" i="0" u="none" strike="noStrike" cap="none" normalizeH="0" baseline="0" smtClean="0">
                  <a:ln>
                    <a:noFill/>
                  </a:ln>
                  <a:solidFill>
                    <a:srgbClr val="FFFFFF"/>
                  </a:solidFill>
                  <a:effectLst/>
                  <a:latin typeface="Arial" panose="020B0604020202020204" pitchFamily="34" charset="0"/>
                </a:rPr>
                <a:t>is licensed under a</a:t>
              </a:r>
              <a:br>
                <a:rPr kumimoji="0" lang="en-GB" altLang="en-US" sz="1000" b="0" i="0" u="none" strike="noStrike" cap="none" normalizeH="0" baseline="0" smtClean="0">
                  <a:ln>
                    <a:noFill/>
                  </a:ln>
                  <a:solidFill>
                    <a:srgbClr val="FFFFFF"/>
                  </a:solidFill>
                  <a:effectLst/>
                  <a:latin typeface="Arial" panose="020B0604020202020204" pitchFamily="34" charset="0"/>
                </a:rPr>
              </a:br>
              <a:r>
                <a:rPr kumimoji="0" lang="en-GB" altLang="en-US" sz="1000" b="0" i="0" u="sng" strike="noStrike" cap="none" normalizeH="0" baseline="0" smtClean="0">
                  <a:ln>
                    <a:noFill/>
                  </a:ln>
                  <a:solidFill>
                    <a:srgbClr val="FFFFFF"/>
                  </a:solidFill>
                  <a:effectLst/>
                  <a:latin typeface="Arial" panose="020B0604020202020204" pitchFamily="34" charset="0"/>
                </a:rPr>
                <a:t>Creative Commons Attribution-NonCommercial-ShareAlike 4.0 International License.</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grpSp>
      <p:sp>
        <p:nvSpPr>
          <p:cNvPr id="2" name="Rectangle 1"/>
          <p:cNvSpPr/>
          <p:nvPr/>
        </p:nvSpPr>
        <p:spPr>
          <a:xfrm>
            <a:off x="970186" y="1981267"/>
            <a:ext cx="7432499" cy="3021661"/>
          </a:xfrm>
          <a:prstGeom prst="rect">
            <a:avLst/>
          </a:prstGeom>
        </p:spPr>
        <p:txBody>
          <a:bodyPr wrap="square">
            <a:spAutoFit/>
          </a:bodyPr>
          <a:lstStyle/>
          <a:p>
            <a:pPr algn="ctr">
              <a:lnSpc>
                <a:spcPct val="119000"/>
              </a:lnSpc>
              <a:spcAft>
                <a:spcPts val="600"/>
              </a:spcAft>
            </a:pPr>
            <a:r>
              <a:rPr lang="en-GB" sz="4400" b="1" u="sng" kern="1400" dirty="0">
                <a:solidFill>
                  <a:schemeClr val="bg1"/>
                </a:solidFill>
                <a:latin typeface="Arial" panose="020B0604020202020204" pitchFamily="34" charset="0"/>
              </a:rPr>
              <a:t>Available from:</a:t>
            </a:r>
            <a:endParaRPr lang="en-GB" sz="5400" kern="1400" dirty="0">
              <a:solidFill>
                <a:schemeClr val="bg1"/>
              </a:solidFill>
              <a:latin typeface="Calibri" panose="020F0502020204030204" pitchFamily="34" charset="0"/>
            </a:endParaRPr>
          </a:p>
          <a:p>
            <a:pPr algn="ctr">
              <a:lnSpc>
                <a:spcPct val="119000"/>
              </a:lnSpc>
              <a:spcAft>
                <a:spcPts val="600"/>
              </a:spcAft>
            </a:pPr>
            <a:r>
              <a:rPr lang="en-GB" sz="4400" b="1" kern="1400" dirty="0">
                <a:solidFill>
                  <a:srgbClr val="FF6600"/>
                </a:solidFill>
                <a:latin typeface="Arial" panose="020B0604020202020204" pitchFamily="34" charset="0"/>
              </a:rPr>
              <a:t>www.childnet.com/trustme</a:t>
            </a:r>
            <a:endParaRPr lang="en-GB" sz="5400" kern="1400" dirty="0">
              <a:solidFill>
                <a:srgbClr val="000000"/>
              </a:solidFill>
              <a:latin typeface="Calibri" panose="020F0502020204030204" pitchFamily="34" charset="0"/>
            </a:endParaRPr>
          </a:p>
          <a:p>
            <a:pPr algn="ctr">
              <a:lnSpc>
                <a:spcPct val="107000"/>
              </a:lnSpc>
            </a:pPr>
            <a:r>
              <a:rPr lang="en-GB" sz="4400" b="1" kern="1400" dirty="0" smtClean="0">
                <a:solidFill>
                  <a:srgbClr val="C00000"/>
                </a:solidFill>
                <a:latin typeface="Arial" panose="020B0604020202020204" pitchFamily="34" charset="0"/>
              </a:rPr>
              <a:t>trustme.lgfl.net</a:t>
            </a:r>
            <a:endParaRPr lang="en-GB" sz="5400" kern="1400" dirty="0">
              <a:solidFill>
                <a:srgbClr val="000000"/>
              </a:solidFill>
              <a:latin typeface="Calibri" panose="020F0502020204030204" pitchFamily="34" charset="0"/>
            </a:endParaRPr>
          </a:p>
          <a:p>
            <a:pPr>
              <a:lnSpc>
                <a:spcPct val="119000"/>
              </a:lnSpc>
              <a:spcAft>
                <a:spcPts val="600"/>
              </a:spcAft>
            </a:pPr>
            <a:r>
              <a:rPr lang="en-GB" sz="2400" kern="1400" dirty="0">
                <a:solidFill>
                  <a:srgbClr val="000000"/>
                </a:solidFill>
                <a:latin typeface="Calibri" panose="020F0502020204030204" pitchFamily="34" charset="0"/>
              </a:rPr>
              <a:t> </a:t>
            </a:r>
            <a:endParaRPr lang="en-GB" sz="2400" kern="1400" dirty="0">
              <a:ln>
                <a:noFill/>
              </a:ln>
              <a:solidFill>
                <a:srgbClr val="000000"/>
              </a:solidFill>
              <a:effectLst/>
              <a:latin typeface="Calibri" panose="020F0502020204030204" pitchFamily="34" charset="0"/>
            </a:endParaRPr>
          </a:p>
        </p:txBody>
      </p:sp>
      <p:pic>
        <p:nvPicPr>
          <p:cNvPr id="12" name="Picture 1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21316293">
            <a:off x="1867460" y="445365"/>
            <a:ext cx="3662816" cy="1046797"/>
          </a:xfrm>
          <a:prstGeom prst="rect">
            <a:avLst/>
          </a:prstGeom>
        </p:spPr>
      </p:pic>
      <p:pic>
        <p:nvPicPr>
          <p:cNvPr id="13" name="Picture 1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95235" y="298664"/>
            <a:ext cx="1680323" cy="1682603"/>
          </a:xfrm>
          <a:prstGeom prst="rect">
            <a:avLst/>
          </a:prstGeom>
        </p:spPr>
      </p:pic>
      <p:pic>
        <p:nvPicPr>
          <p:cNvPr id="4" name="Picture 3"/>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622159" y="5517858"/>
            <a:ext cx="3818647" cy="532469"/>
          </a:xfrm>
          <a:prstGeom prst="rect">
            <a:avLst/>
          </a:prstGeom>
        </p:spPr>
      </p:pic>
      <p:pic>
        <p:nvPicPr>
          <p:cNvPr id="3" name="Picture 2"/>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102501" y="150388"/>
            <a:ext cx="1793112" cy="112380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9014171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21290153">
            <a:off x="5276249" y="825828"/>
            <a:ext cx="3623235" cy="1112264"/>
          </a:xfrm>
          <a:prstGeom prst="rect">
            <a:avLst/>
          </a:prstGeom>
        </p:spPr>
      </p:pic>
      <p:pic>
        <p:nvPicPr>
          <p:cNvPr id="12" name="Picture 1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1255659">
            <a:off x="3717978" y="576906"/>
            <a:ext cx="2509472" cy="548625"/>
          </a:xfrm>
          <a:prstGeom prst="rect">
            <a:avLst/>
          </a:prstGeom>
        </p:spPr>
      </p:pic>
      <p:pic>
        <p:nvPicPr>
          <p:cNvPr id="8" name="Content Placeholder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21243494">
            <a:off x="708251" y="328279"/>
            <a:ext cx="4000157" cy="496410"/>
          </a:xfrm>
          <a:prstGeom prst="rect">
            <a:avLst/>
          </a:prstGeom>
        </p:spPr>
      </p:pic>
      <p:pic>
        <p:nvPicPr>
          <p:cNvPr id="10" name="Picture 9"/>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83114" y="384637"/>
            <a:ext cx="574813" cy="560774"/>
          </a:xfrm>
          <a:prstGeom prst="rect">
            <a:avLst/>
          </a:prstGeom>
        </p:spPr>
      </p:pic>
      <p:pic>
        <p:nvPicPr>
          <p:cNvPr id="3" name="Picture 2"/>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696825" y="1475216"/>
            <a:ext cx="5300322" cy="5300322"/>
          </a:xfrm>
          <a:prstGeom prst="rect">
            <a:avLst/>
          </a:prstGeom>
        </p:spPr>
      </p:pic>
    </p:spTree>
    <p:extLst>
      <p:ext uri="{BB962C8B-B14F-4D97-AF65-F5344CB8AC3E}">
        <p14:creationId xmlns:p14="http://schemas.microsoft.com/office/powerpoint/2010/main" val="39154955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75649" y="1124910"/>
            <a:ext cx="908065" cy="842065"/>
          </a:xfrm>
          <a:prstGeom prst="rect">
            <a:avLst/>
          </a:prstGeom>
        </p:spPr>
      </p:pic>
      <p:pic>
        <p:nvPicPr>
          <p:cNvPr id="4" name="Picture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21429518">
            <a:off x="1318437" y="1127880"/>
            <a:ext cx="7304567" cy="559677"/>
          </a:xfrm>
          <a:prstGeom prst="rect">
            <a:avLst/>
          </a:prstGeom>
        </p:spPr>
      </p:pic>
      <p:grpSp>
        <p:nvGrpSpPr>
          <p:cNvPr id="14" name="Group 13"/>
          <p:cNvGrpSpPr/>
          <p:nvPr/>
        </p:nvGrpSpPr>
        <p:grpSpPr>
          <a:xfrm>
            <a:off x="908416" y="2286001"/>
            <a:ext cx="7434218" cy="3414664"/>
            <a:chOff x="1163645" y="2073141"/>
            <a:chExt cx="6574222" cy="3138635"/>
          </a:xfrm>
        </p:grpSpPr>
        <p:pic>
          <p:nvPicPr>
            <p:cNvPr id="5" name="Picture 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450943" y="3717187"/>
              <a:ext cx="1418003" cy="1389643"/>
            </a:xfrm>
            <a:prstGeom prst="rect">
              <a:avLst/>
            </a:prstGeom>
          </p:spPr>
        </p:pic>
        <p:pic>
          <p:nvPicPr>
            <p:cNvPr id="6" name="Picture 5"/>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177005" y="2124670"/>
              <a:ext cx="1368125" cy="1368125"/>
            </a:xfrm>
            <a:prstGeom prst="rect">
              <a:avLst/>
            </a:prstGeom>
          </p:spPr>
        </p:pic>
        <p:pic>
          <p:nvPicPr>
            <p:cNvPr id="8" name="Picture 7"/>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163645" y="2137105"/>
              <a:ext cx="1355690" cy="1355690"/>
            </a:xfrm>
            <a:prstGeom prst="rect">
              <a:avLst/>
            </a:prstGeom>
          </p:spPr>
        </p:pic>
        <p:pic>
          <p:nvPicPr>
            <p:cNvPr id="9" name="Picture 8"/>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138330" y="3612239"/>
              <a:ext cx="1599537" cy="1599537"/>
            </a:xfrm>
            <a:prstGeom prst="rect">
              <a:avLst/>
            </a:prstGeom>
          </p:spPr>
        </p:pic>
        <p:pic>
          <p:nvPicPr>
            <p:cNvPr id="10" name="Picture 9"/>
            <p:cNvPicPr>
              <a:picLocks noChangeAspect="1"/>
            </p:cNvPicPr>
            <p:nvPr/>
          </p:nvPicPr>
          <p:blipFill rotWithShape="1">
            <a:blip r:embed="rId9" cstate="email">
              <a:extLst>
                <a:ext uri="{28A0092B-C50C-407E-A947-70E740481C1C}">
                  <a14:useLocalDpi xmlns:a14="http://schemas.microsoft.com/office/drawing/2010/main"/>
                </a:ext>
              </a:extLst>
            </a:blip>
            <a:srcRect/>
            <a:stretch/>
          </p:blipFill>
          <p:spPr>
            <a:xfrm>
              <a:off x="4456360" y="2124670"/>
              <a:ext cx="1397397" cy="1368125"/>
            </a:xfrm>
            <a:prstGeom prst="roundRect">
              <a:avLst>
                <a:gd name="adj" fmla="val 4167"/>
              </a:avLst>
            </a:prstGeom>
            <a:solidFill>
              <a:srgbClr val="FFFFFF"/>
            </a:solidFill>
            <a:ln w="3175" cap="sq">
              <a:solidFill>
                <a:srgbClr val="292929"/>
              </a:solidFill>
              <a:miter lim="800000"/>
            </a:ln>
            <a:effectLst/>
          </p:spPr>
        </p:pic>
        <p:pic>
          <p:nvPicPr>
            <p:cNvPr id="11" name="Picture 10"/>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2773842" y="3747560"/>
              <a:ext cx="1359270" cy="1359270"/>
            </a:xfrm>
            <a:prstGeom prst="rect">
              <a:avLst/>
            </a:prstGeom>
          </p:spPr>
        </p:pic>
        <p:pic>
          <p:nvPicPr>
            <p:cNvPr id="12" name="Picture 11"/>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2649242" y="2073141"/>
              <a:ext cx="1483870" cy="1483870"/>
            </a:xfrm>
            <a:prstGeom prst="rect">
              <a:avLst/>
            </a:prstGeom>
          </p:spPr>
        </p:pic>
        <p:pic>
          <p:nvPicPr>
            <p:cNvPr id="13" name="Picture 12"/>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1163645" y="3717187"/>
              <a:ext cx="1418377" cy="1418377"/>
            </a:xfrm>
            <a:prstGeom prst="rect">
              <a:avLst/>
            </a:prstGeom>
          </p:spPr>
        </p:pic>
      </p:grpSp>
    </p:spTree>
    <p:extLst>
      <p:ext uri="{BB962C8B-B14F-4D97-AF65-F5344CB8AC3E}">
        <p14:creationId xmlns:p14="http://schemas.microsoft.com/office/powerpoint/2010/main" val="11628509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247210" y="2805777"/>
            <a:ext cx="2413550" cy="4052223"/>
          </a:xfrm>
          <a:prstGeom prst="rect">
            <a:avLst/>
          </a:prstGeom>
        </p:spPr>
      </p:pic>
      <p:pic>
        <p:nvPicPr>
          <p:cNvPr id="10" name="Picture 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21433857">
            <a:off x="238194" y="753395"/>
            <a:ext cx="8431580" cy="1186872"/>
          </a:xfrm>
          <a:prstGeom prst="rect">
            <a:avLst/>
          </a:prstGeom>
        </p:spPr>
      </p:pic>
      <p:pic>
        <p:nvPicPr>
          <p:cNvPr id="12" name="Picture 1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304989" y="178613"/>
            <a:ext cx="908065" cy="842065"/>
          </a:xfrm>
          <a:prstGeom prst="rect">
            <a:avLst/>
          </a:prstGeom>
        </p:spPr>
      </p:pic>
      <p:sp>
        <p:nvSpPr>
          <p:cNvPr id="11" name="TextBox 10"/>
          <p:cNvSpPr txBox="1"/>
          <p:nvPr/>
        </p:nvSpPr>
        <p:spPr>
          <a:xfrm>
            <a:off x="2837468" y="2180512"/>
            <a:ext cx="1668544" cy="523220"/>
          </a:xfrm>
          <a:prstGeom prst="rect">
            <a:avLst/>
          </a:prstGeom>
          <a:noFill/>
        </p:spPr>
        <p:txBody>
          <a:bodyPr wrap="square" rtlCol="0">
            <a:spAutoFit/>
          </a:bodyPr>
          <a:lstStyle/>
          <a:p>
            <a:r>
              <a:rPr lang="en-GB" sz="2800" b="1" dirty="0" smtClean="0">
                <a:solidFill>
                  <a:schemeClr val="bg1"/>
                </a:solidFill>
              </a:rPr>
              <a:t>Who</a:t>
            </a:r>
            <a:r>
              <a:rPr lang="en-GB" sz="2800" dirty="0" smtClean="0">
                <a:solidFill>
                  <a:schemeClr val="bg1"/>
                </a:solidFill>
              </a:rPr>
              <a:t> is it?</a:t>
            </a:r>
            <a:endParaRPr lang="en-GB" sz="2800" dirty="0">
              <a:solidFill>
                <a:schemeClr val="bg1"/>
              </a:solidFill>
            </a:endParaRPr>
          </a:p>
        </p:txBody>
      </p:sp>
      <p:sp>
        <p:nvSpPr>
          <p:cNvPr id="28" name="TextBox 27"/>
          <p:cNvSpPr txBox="1"/>
          <p:nvPr/>
        </p:nvSpPr>
        <p:spPr>
          <a:xfrm>
            <a:off x="5544532" y="2445613"/>
            <a:ext cx="2336275" cy="954107"/>
          </a:xfrm>
          <a:prstGeom prst="rect">
            <a:avLst/>
          </a:prstGeom>
          <a:noFill/>
        </p:spPr>
        <p:txBody>
          <a:bodyPr wrap="square" rtlCol="0">
            <a:spAutoFit/>
          </a:bodyPr>
          <a:lstStyle/>
          <a:p>
            <a:r>
              <a:rPr lang="en-GB" sz="2800" dirty="0" smtClean="0">
                <a:solidFill>
                  <a:schemeClr val="bg1"/>
                </a:solidFill>
              </a:rPr>
              <a:t>What do they </a:t>
            </a:r>
            <a:r>
              <a:rPr lang="en-GB" sz="2800" b="1" dirty="0" smtClean="0">
                <a:solidFill>
                  <a:schemeClr val="bg1"/>
                </a:solidFill>
              </a:rPr>
              <a:t>want</a:t>
            </a:r>
            <a:r>
              <a:rPr lang="en-GB" sz="2800" dirty="0" smtClean="0">
                <a:solidFill>
                  <a:schemeClr val="bg1"/>
                </a:solidFill>
              </a:rPr>
              <a:t>?</a:t>
            </a:r>
            <a:endParaRPr lang="en-GB" sz="2800" dirty="0">
              <a:solidFill>
                <a:schemeClr val="bg1"/>
              </a:solidFill>
            </a:endParaRPr>
          </a:p>
        </p:txBody>
      </p:sp>
      <p:sp>
        <p:nvSpPr>
          <p:cNvPr id="29" name="TextBox 28"/>
          <p:cNvSpPr txBox="1"/>
          <p:nvPr/>
        </p:nvSpPr>
        <p:spPr>
          <a:xfrm>
            <a:off x="395926" y="2560046"/>
            <a:ext cx="2145221" cy="954107"/>
          </a:xfrm>
          <a:prstGeom prst="rect">
            <a:avLst/>
          </a:prstGeom>
          <a:noFill/>
        </p:spPr>
        <p:txBody>
          <a:bodyPr wrap="square" rtlCol="0">
            <a:spAutoFit/>
          </a:bodyPr>
          <a:lstStyle/>
          <a:p>
            <a:r>
              <a:rPr lang="en-GB" sz="2800" b="1" dirty="0" smtClean="0">
                <a:solidFill>
                  <a:schemeClr val="bg1"/>
                </a:solidFill>
              </a:rPr>
              <a:t>How</a:t>
            </a:r>
            <a:r>
              <a:rPr lang="en-GB" sz="2800" dirty="0" smtClean="0">
                <a:solidFill>
                  <a:schemeClr val="bg1"/>
                </a:solidFill>
              </a:rPr>
              <a:t> do I know them?</a:t>
            </a:r>
            <a:endParaRPr lang="en-GB" sz="2800" dirty="0">
              <a:solidFill>
                <a:schemeClr val="bg1"/>
              </a:solidFill>
            </a:endParaRPr>
          </a:p>
        </p:txBody>
      </p:sp>
      <p:sp>
        <p:nvSpPr>
          <p:cNvPr id="31" name="TextBox 30"/>
          <p:cNvSpPr txBox="1"/>
          <p:nvPr/>
        </p:nvSpPr>
        <p:spPr>
          <a:xfrm>
            <a:off x="6023991" y="3787445"/>
            <a:ext cx="3086933" cy="954107"/>
          </a:xfrm>
          <a:prstGeom prst="rect">
            <a:avLst/>
          </a:prstGeom>
          <a:noFill/>
        </p:spPr>
        <p:txBody>
          <a:bodyPr wrap="square" rtlCol="0">
            <a:spAutoFit/>
          </a:bodyPr>
          <a:lstStyle/>
          <a:p>
            <a:r>
              <a:rPr lang="en-GB" sz="2800" dirty="0" smtClean="0">
                <a:solidFill>
                  <a:schemeClr val="bg1"/>
                </a:solidFill>
              </a:rPr>
              <a:t>Are they </a:t>
            </a:r>
            <a:r>
              <a:rPr lang="en-GB" sz="2800" b="1" dirty="0" smtClean="0">
                <a:solidFill>
                  <a:schemeClr val="bg1"/>
                </a:solidFill>
              </a:rPr>
              <a:t>asking</a:t>
            </a:r>
            <a:r>
              <a:rPr lang="en-GB" sz="2800" dirty="0" smtClean="0">
                <a:solidFill>
                  <a:schemeClr val="bg1"/>
                </a:solidFill>
              </a:rPr>
              <a:t> me to do anything?</a:t>
            </a:r>
            <a:endParaRPr lang="en-GB" sz="2800" dirty="0">
              <a:solidFill>
                <a:schemeClr val="bg1"/>
              </a:solidFill>
            </a:endParaRPr>
          </a:p>
        </p:txBody>
      </p:sp>
      <p:sp>
        <p:nvSpPr>
          <p:cNvPr id="32" name="TextBox 31"/>
          <p:cNvSpPr txBox="1"/>
          <p:nvPr/>
        </p:nvSpPr>
        <p:spPr>
          <a:xfrm>
            <a:off x="395926" y="5561814"/>
            <a:ext cx="2441542" cy="954107"/>
          </a:xfrm>
          <a:prstGeom prst="rect">
            <a:avLst/>
          </a:prstGeom>
          <a:noFill/>
        </p:spPr>
        <p:txBody>
          <a:bodyPr wrap="square" rtlCol="0">
            <a:spAutoFit/>
          </a:bodyPr>
          <a:lstStyle/>
          <a:p>
            <a:r>
              <a:rPr lang="en-GB" sz="2800" dirty="0" smtClean="0">
                <a:solidFill>
                  <a:schemeClr val="bg1"/>
                </a:solidFill>
              </a:rPr>
              <a:t>What is their </a:t>
            </a:r>
            <a:r>
              <a:rPr lang="en-GB" sz="2800" b="1" dirty="0" smtClean="0">
                <a:solidFill>
                  <a:schemeClr val="bg1"/>
                </a:solidFill>
              </a:rPr>
              <a:t>tone</a:t>
            </a:r>
            <a:r>
              <a:rPr lang="en-GB" sz="2800" dirty="0" smtClean="0">
                <a:solidFill>
                  <a:schemeClr val="bg1"/>
                </a:solidFill>
              </a:rPr>
              <a:t> like?</a:t>
            </a:r>
            <a:endParaRPr lang="en-GB" sz="2800" dirty="0">
              <a:solidFill>
                <a:schemeClr val="bg1"/>
              </a:solidFill>
            </a:endParaRPr>
          </a:p>
        </p:txBody>
      </p:sp>
      <p:sp>
        <p:nvSpPr>
          <p:cNvPr id="33" name="TextBox 32"/>
          <p:cNvSpPr txBox="1"/>
          <p:nvPr/>
        </p:nvSpPr>
        <p:spPr>
          <a:xfrm>
            <a:off x="776085" y="4080247"/>
            <a:ext cx="2624660" cy="954107"/>
          </a:xfrm>
          <a:prstGeom prst="rect">
            <a:avLst/>
          </a:prstGeom>
          <a:noFill/>
        </p:spPr>
        <p:txBody>
          <a:bodyPr wrap="square" rtlCol="0">
            <a:spAutoFit/>
          </a:bodyPr>
          <a:lstStyle/>
          <a:p>
            <a:r>
              <a:rPr lang="en-GB" sz="2800" dirty="0" smtClean="0">
                <a:solidFill>
                  <a:schemeClr val="bg1"/>
                </a:solidFill>
              </a:rPr>
              <a:t>Was I </a:t>
            </a:r>
            <a:r>
              <a:rPr lang="en-GB" sz="2800" b="1" dirty="0" smtClean="0">
                <a:solidFill>
                  <a:schemeClr val="bg1"/>
                </a:solidFill>
              </a:rPr>
              <a:t>expecting</a:t>
            </a:r>
            <a:r>
              <a:rPr lang="en-GB" sz="2800" dirty="0" smtClean="0">
                <a:solidFill>
                  <a:schemeClr val="bg1"/>
                </a:solidFill>
              </a:rPr>
              <a:t> the message?</a:t>
            </a:r>
            <a:endParaRPr lang="en-GB" sz="2800" dirty="0">
              <a:solidFill>
                <a:schemeClr val="bg1"/>
              </a:solidFill>
            </a:endParaRPr>
          </a:p>
        </p:txBody>
      </p:sp>
      <p:sp>
        <p:nvSpPr>
          <p:cNvPr id="34" name="TextBox 33"/>
          <p:cNvSpPr txBox="1"/>
          <p:nvPr/>
        </p:nvSpPr>
        <p:spPr>
          <a:xfrm>
            <a:off x="5794743" y="5561814"/>
            <a:ext cx="2898778" cy="954107"/>
          </a:xfrm>
          <a:prstGeom prst="rect">
            <a:avLst/>
          </a:prstGeom>
          <a:noFill/>
        </p:spPr>
        <p:txBody>
          <a:bodyPr wrap="square" rtlCol="0">
            <a:spAutoFit/>
          </a:bodyPr>
          <a:lstStyle/>
          <a:p>
            <a:r>
              <a:rPr lang="en-GB" sz="2800" dirty="0" smtClean="0">
                <a:solidFill>
                  <a:schemeClr val="bg1"/>
                </a:solidFill>
              </a:rPr>
              <a:t>Do they make any </a:t>
            </a:r>
            <a:r>
              <a:rPr lang="en-GB" sz="2800" b="1" dirty="0" smtClean="0">
                <a:solidFill>
                  <a:schemeClr val="bg1"/>
                </a:solidFill>
              </a:rPr>
              <a:t>claims</a:t>
            </a:r>
            <a:r>
              <a:rPr lang="en-GB" sz="2800" dirty="0" smtClean="0">
                <a:solidFill>
                  <a:schemeClr val="bg1"/>
                </a:solidFill>
              </a:rPr>
              <a:t>?</a:t>
            </a:r>
            <a:endParaRPr lang="en-GB" sz="2800" dirty="0">
              <a:solidFill>
                <a:schemeClr val="bg1"/>
              </a:solidFill>
            </a:endParaRPr>
          </a:p>
        </p:txBody>
      </p:sp>
    </p:spTree>
    <p:extLst>
      <p:ext uri="{BB962C8B-B14F-4D97-AF65-F5344CB8AC3E}">
        <p14:creationId xmlns:p14="http://schemas.microsoft.com/office/powerpoint/2010/main" val="711472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8" grpId="0"/>
      <p:bldP spid="29" grpId="0"/>
      <p:bldP spid="31" grpId="0"/>
      <p:bldP spid="32" grpId="0"/>
      <p:bldP spid="33" grpId="0"/>
      <p:bldP spid="3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p:cNvGrpSpPr/>
          <p:nvPr/>
        </p:nvGrpSpPr>
        <p:grpSpPr>
          <a:xfrm>
            <a:off x="452485" y="235462"/>
            <a:ext cx="8174407" cy="1857827"/>
            <a:chOff x="461912" y="433091"/>
            <a:chExt cx="8174407" cy="1857827"/>
          </a:xfrm>
        </p:grpSpPr>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21365542">
              <a:off x="461912" y="972465"/>
              <a:ext cx="8174407" cy="1318453"/>
            </a:xfrm>
            <a:prstGeom prst="rect">
              <a:avLst/>
            </a:prstGeom>
          </p:spPr>
        </p:pic>
        <p:pic>
          <p:nvPicPr>
            <p:cNvPr id="2" name="Picture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1609" y="433091"/>
              <a:ext cx="868135" cy="869313"/>
            </a:xfrm>
            <a:prstGeom prst="rect">
              <a:avLst/>
            </a:prstGeom>
          </p:spPr>
        </p:pic>
      </p:grpSp>
      <p:pic>
        <p:nvPicPr>
          <p:cNvPr id="3" name="Picture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974314" y="5986021"/>
            <a:ext cx="4981151" cy="649379"/>
          </a:xfrm>
          <a:prstGeom prst="rect">
            <a:avLst/>
          </a:prstGeom>
        </p:spPr>
      </p:pic>
      <p:grpSp>
        <p:nvGrpSpPr>
          <p:cNvPr id="26" name="Group 25"/>
          <p:cNvGrpSpPr/>
          <p:nvPr/>
        </p:nvGrpSpPr>
        <p:grpSpPr>
          <a:xfrm>
            <a:off x="1822568" y="2367993"/>
            <a:ext cx="5657680" cy="3260838"/>
            <a:chOff x="1803715" y="2469823"/>
            <a:chExt cx="5657680" cy="3260838"/>
          </a:xfrm>
        </p:grpSpPr>
        <p:pic>
          <p:nvPicPr>
            <p:cNvPr id="7" name="Picture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712857" y="2469823"/>
              <a:ext cx="1770296" cy="1045421"/>
            </a:xfrm>
            <a:prstGeom prst="rect">
              <a:avLst/>
            </a:prstGeom>
          </p:spPr>
        </p:pic>
        <p:pic>
          <p:nvPicPr>
            <p:cNvPr id="9" name="Picture 8"/>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803715" y="4538792"/>
              <a:ext cx="401302" cy="421302"/>
            </a:xfrm>
            <a:prstGeom prst="rect">
              <a:avLst/>
            </a:prstGeom>
          </p:spPr>
        </p:pic>
        <p:pic>
          <p:nvPicPr>
            <p:cNvPr id="10" name="Picture 9"/>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386301" y="2778443"/>
              <a:ext cx="435468" cy="376790"/>
            </a:xfrm>
            <a:prstGeom prst="rect">
              <a:avLst/>
            </a:prstGeom>
            <a:solidFill>
              <a:srgbClr val="FFFFFF">
                <a:shade val="85000"/>
              </a:srgbClr>
            </a:solidFill>
            <a:ln w="3175"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2" name="Picture 11"/>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223422" y="2887372"/>
              <a:ext cx="428435" cy="449787"/>
            </a:xfrm>
            <a:prstGeom prst="rect">
              <a:avLst/>
            </a:prstGeom>
          </p:spPr>
        </p:pic>
        <p:pic>
          <p:nvPicPr>
            <p:cNvPr id="18" name="Picture 17"/>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2006386" y="4711386"/>
              <a:ext cx="970887" cy="1019275"/>
            </a:xfrm>
            <a:prstGeom prst="rect">
              <a:avLst/>
            </a:prstGeom>
          </p:spPr>
        </p:pic>
        <p:pic>
          <p:nvPicPr>
            <p:cNvPr id="19" name="Picture 18"/>
            <p:cNvPicPr>
              <a:picLocks noChangeAspect="1"/>
            </p:cNvPicPr>
            <p:nvPr/>
          </p:nvPicPr>
          <p:blipFill rotWithShape="1">
            <a:blip r:embed="rId10" cstate="email">
              <a:extLst>
                <a:ext uri="{28A0092B-C50C-407E-A947-70E740481C1C}">
                  <a14:useLocalDpi xmlns:a14="http://schemas.microsoft.com/office/drawing/2010/main"/>
                </a:ext>
              </a:extLst>
            </a:blip>
            <a:srcRect/>
            <a:stretch/>
          </p:blipFill>
          <p:spPr>
            <a:xfrm>
              <a:off x="2705273" y="3465967"/>
              <a:ext cx="3424706" cy="1724255"/>
            </a:xfrm>
            <a:prstGeom prst="rect">
              <a:avLst/>
            </a:prstGeom>
          </p:spPr>
        </p:pic>
        <p:pic>
          <p:nvPicPr>
            <p:cNvPr id="16" name="Picture 15"/>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2072527" y="3841084"/>
              <a:ext cx="459339" cy="472587"/>
            </a:xfrm>
            <a:prstGeom prst="rect">
              <a:avLst/>
            </a:prstGeom>
          </p:spPr>
        </p:pic>
        <p:pic>
          <p:nvPicPr>
            <p:cNvPr id="8" name="Picture 7"/>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5891546" y="3969070"/>
              <a:ext cx="830039" cy="828406"/>
            </a:xfrm>
            <a:prstGeom prst="rect">
              <a:avLst/>
            </a:prstGeom>
          </p:spPr>
        </p:pic>
        <p:pic>
          <p:nvPicPr>
            <p:cNvPr id="15" name="Picture 14"/>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2234036" y="3243550"/>
              <a:ext cx="1132111" cy="410044"/>
            </a:xfrm>
            <a:prstGeom prst="rect">
              <a:avLst/>
            </a:prstGeom>
          </p:spPr>
        </p:pic>
        <p:grpSp>
          <p:nvGrpSpPr>
            <p:cNvPr id="23" name="Group 22"/>
            <p:cNvGrpSpPr/>
            <p:nvPr/>
          </p:nvGrpSpPr>
          <p:grpSpPr>
            <a:xfrm>
              <a:off x="6381084" y="3344245"/>
              <a:ext cx="440266" cy="462208"/>
              <a:chOff x="697584" y="5222449"/>
              <a:chExt cx="1282045" cy="1263192"/>
            </a:xfrm>
          </p:grpSpPr>
          <p:sp>
            <p:nvSpPr>
              <p:cNvPr id="22" name="Oval 21"/>
              <p:cNvSpPr/>
              <p:nvPr/>
            </p:nvSpPr>
            <p:spPr>
              <a:xfrm>
                <a:off x="697584" y="5222449"/>
                <a:ext cx="1282045" cy="126319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938382" y="5535296"/>
                <a:ext cx="838154" cy="681414"/>
              </a:xfrm>
              <a:prstGeom prst="rect">
                <a:avLst/>
              </a:prstGeom>
            </p:spPr>
          </p:pic>
        </p:grpSp>
        <p:pic>
          <p:nvPicPr>
            <p:cNvPr id="25" name="Picture 24"/>
            <p:cNvPicPr>
              <a:picLocks noChangeAspect="1"/>
            </p:cNvPicPr>
            <p:nvPr/>
          </p:nvPicPr>
          <p:blipFill>
            <a:blip r:embed="rId15">
              <a:extLst>
                <a:ext uri="{28A0092B-C50C-407E-A947-70E740481C1C}">
                  <a14:useLocalDpi xmlns:a14="http://schemas.microsoft.com/office/drawing/2010/main"/>
                </a:ext>
              </a:extLst>
            </a:blip>
            <a:stretch>
              <a:fillRect/>
            </a:stretch>
          </p:blipFill>
          <p:spPr>
            <a:xfrm>
              <a:off x="4992301" y="4954300"/>
              <a:ext cx="2469094" cy="533446"/>
            </a:xfrm>
            <a:prstGeom prst="rect">
              <a:avLst/>
            </a:prstGeom>
          </p:spPr>
        </p:pic>
      </p:grpSp>
    </p:spTree>
    <p:extLst>
      <p:ext uri="{BB962C8B-B14F-4D97-AF65-F5344CB8AC3E}">
        <p14:creationId xmlns:p14="http://schemas.microsoft.com/office/powerpoint/2010/main" val="2307056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p:cNvGrpSpPr/>
          <p:nvPr/>
        </p:nvGrpSpPr>
        <p:grpSpPr>
          <a:xfrm>
            <a:off x="1012459" y="3657336"/>
            <a:ext cx="5008887" cy="569297"/>
            <a:chOff x="3364253" y="3629835"/>
            <a:chExt cx="6678515" cy="759063"/>
          </a:xfrm>
        </p:grpSpPr>
        <p:sp>
          <p:nvSpPr>
            <p:cNvPr id="16" name="TextBox 15"/>
            <p:cNvSpPr txBox="1"/>
            <p:nvPr/>
          </p:nvSpPr>
          <p:spPr>
            <a:xfrm>
              <a:off x="4140993" y="3684822"/>
              <a:ext cx="5901775" cy="697627"/>
            </a:xfrm>
            <a:prstGeom prst="rect">
              <a:avLst/>
            </a:prstGeom>
            <a:noFill/>
          </p:spPr>
          <p:txBody>
            <a:bodyPr wrap="square" rtlCol="0">
              <a:spAutoFit/>
            </a:bodyPr>
            <a:lstStyle/>
            <a:p>
              <a:r>
                <a:rPr lang="en-GB" sz="2800" dirty="0">
                  <a:solidFill>
                    <a:schemeClr val="bg1"/>
                  </a:solidFill>
                </a:rPr>
                <a:t>To make you do something</a:t>
              </a:r>
            </a:p>
          </p:txBody>
        </p:sp>
        <p:pic>
          <p:nvPicPr>
            <p:cNvPr id="2" name="Picture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364253" y="3629835"/>
              <a:ext cx="759063" cy="759063"/>
            </a:xfrm>
            <a:prstGeom prst="rect">
              <a:avLst/>
            </a:prstGeom>
          </p:spPr>
        </p:pic>
      </p:grpSp>
      <p:grpSp>
        <p:nvGrpSpPr>
          <p:cNvPr id="20" name="Group 19"/>
          <p:cNvGrpSpPr/>
          <p:nvPr/>
        </p:nvGrpSpPr>
        <p:grpSpPr>
          <a:xfrm>
            <a:off x="1012459" y="2819547"/>
            <a:ext cx="4706577" cy="580234"/>
            <a:chOff x="406716" y="2709983"/>
            <a:chExt cx="6275436" cy="773645"/>
          </a:xfrm>
        </p:grpSpPr>
        <p:sp>
          <p:nvSpPr>
            <p:cNvPr id="14" name="TextBox 13"/>
            <p:cNvSpPr txBox="1"/>
            <p:nvPr/>
          </p:nvSpPr>
          <p:spPr>
            <a:xfrm>
              <a:off x="1164940" y="2786002"/>
              <a:ext cx="5517212" cy="697626"/>
            </a:xfrm>
            <a:prstGeom prst="rect">
              <a:avLst/>
            </a:prstGeom>
            <a:noFill/>
          </p:spPr>
          <p:txBody>
            <a:bodyPr wrap="square" rtlCol="0">
              <a:spAutoFit/>
            </a:bodyPr>
            <a:lstStyle/>
            <a:p>
              <a:r>
                <a:rPr lang="en-GB" sz="2800" dirty="0">
                  <a:solidFill>
                    <a:schemeClr val="bg1"/>
                  </a:solidFill>
                </a:rPr>
                <a:t>To sell you something </a:t>
              </a:r>
            </a:p>
          </p:txBody>
        </p:sp>
        <p:pic>
          <p:nvPicPr>
            <p:cNvPr id="4" name="Picture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06716" y="2709983"/>
              <a:ext cx="758225" cy="758225"/>
            </a:xfrm>
            <a:prstGeom prst="rect">
              <a:avLst/>
            </a:prstGeom>
          </p:spPr>
        </p:pic>
      </p:grpSp>
      <p:grpSp>
        <p:nvGrpSpPr>
          <p:cNvPr id="23" name="Group 22"/>
          <p:cNvGrpSpPr/>
          <p:nvPr/>
        </p:nvGrpSpPr>
        <p:grpSpPr>
          <a:xfrm>
            <a:off x="1020228" y="5321911"/>
            <a:ext cx="5759164" cy="598834"/>
            <a:chOff x="3364253" y="5463534"/>
            <a:chExt cx="7678885" cy="798446"/>
          </a:xfrm>
        </p:grpSpPr>
        <p:sp>
          <p:nvSpPr>
            <p:cNvPr id="17" name="TextBox 16"/>
            <p:cNvSpPr txBox="1"/>
            <p:nvPr/>
          </p:nvSpPr>
          <p:spPr>
            <a:xfrm>
              <a:off x="4123317" y="5546778"/>
              <a:ext cx="6919821" cy="697627"/>
            </a:xfrm>
            <a:prstGeom prst="rect">
              <a:avLst/>
            </a:prstGeom>
            <a:noFill/>
          </p:spPr>
          <p:txBody>
            <a:bodyPr wrap="square" rtlCol="0">
              <a:spAutoFit/>
            </a:bodyPr>
            <a:lstStyle/>
            <a:p>
              <a:r>
                <a:rPr lang="en-GB" sz="2800" dirty="0">
                  <a:solidFill>
                    <a:schemeClr val="bg1"/>
                  </a:solidFill>
                </a:rPr>
                <a:t>To change your views </a:t>
              </a:r>
              <a:r>
                <a:rPr lang="en-GB" sz="2800" dirty="0" smtClean="0">
                  <a:solidFill>
                    <a:schemeClr val="bg1"/>
                  </a:solidFill>
                </a:rPr>
                <a:t>and </a:t>
              </a:r>
              <a:r>
                <a:rPr lang="en-GB" sz="2800" dirty="0">
                  <a:solidFill>
                    <a:schemeClr val="bg1"/>
                  </a:solidFill>
                </a:rPr>
                <a:t>beliefs </a:t>
              </a:r>
            </a:p>
          </p:txBody>
        </p:sp>
        <p:pic>
          <p:nvPicPr>
            <p:cNvPr id="10" name="Picture 9"/>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364253" y="5463534"/>
              <a:ext cx="798446" cy="798446"/>
            </a:xfrm>
            <a:prstGeom prst="rect">
              <a:avLst/>
            </a:prstGeom>
          </p:spPr>
        </p:pic>
      </p:grpSp>
      <p:grpSp>
        <p:nvGrpSpPr>
          <p:cNvPr id="22" name="Group 21"/>
          <p:cNvGrpSpPr/>
          <p:nvPr/>
        </p:nvGrpSpPr>
        <p:grpSpPr>
          <a:xfrm>
            <a:off x="1020228" y="4471452"/>
            <a:ext cx="3266753" cy="546389"/>
            <a:chOff x="406716" y="4569786"/>
            <a:chExt cx="4355670" cy="728518"/>
          </a:xfrm>
        </p:grpSpPr>
        <p:sp>
          <p:nvSpPr>
            <p:cNvPr id="15" name="TextBox 14"/>
            <p:cNvSpPr txBox="1"/>
            <p:nvPr/>
          </p:nvSpPr>
          <p:spPr>
            <a:xfrm>
              <a:off x="1164943" y="4583642"/>
              <a:ext cx="3597443" cy="697626"/>
            </a:xfrm>
            <a:prstGeom prst="rect">
              <a:avLst/>
            </a:prstGeom>
            <a:noFill/>
          </p:spPr>
          <p:txBody>
            <a:bodyPr wrap="square" rtlCol="0">
              <a:spAutoFit/>
            </a:bodyPr>
            <a:lstStyle/>
            <a:p>
              <a:r>
                <a:rPr lang="en-GB" sz="2800" dirty="0">
                  <a:solidFill>
                    <a:schemeClr val="bg1"/>
                  </a:solidFill>
                </a:rPr>
                <a:t>To </a:t>
              </a:r>
              <a:r>
                <a:rPr lang="en-GB" sz="2800" dirty="0" smtClean="0">
                  <a:solidFill>
                    <a:schemeClr val="bg1"/>
                  </a:solidFill>
                </a:rPr>
                <a:t>influence </a:t>
              </a:r>
              <a:r>
                <a:rPr lang="en-GB" sz="2800" dirty="0">
                  <a:solidFill>
                    <a:schemeClr val="bg1"/>
                  </a:solidFill>
                </a:rPr>
                <a:t>you</a:t>
              </a:r>
            </a:p>
          </p:txBody>
        </p:sp>
        <p:pic>
          <p:nvPicPr>
            <p:cNvPr id="18" name="Picture 17"/>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06716" y="4569786"/>
              <a:ext cx="728518" cy="728518"/>
            </a:xfrm>
            <a:prstGeom prst="rect">
              <a:avLst/>
            </a:prstGeom>
          </p:spPr>
        </p:pic>
      </p:grpSp>
      <p:pic>
        <p:nvPicPr>
          <p:cNvPr id="5" name="Picture 4"/>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21412153">
            <a:off x="499620" y="887904"/>
            <a:ext cx="8003357" cy="1538189"/>
          </a:xfrm>
          <a:prstGeom prst="rect">
            <a:avLst/>
          </a:prstGeom>
        </p:spPr>
      </p:pic>
      <p:pic>
        <p:nvPicPr>
          <p:cNvPr id="11" name="Picture 10"/>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360382" y="519774"/>
            <a:ext cx="868135" cy="869313"/>
          </a:xfrm>
          <a:prstGeom prst="rect">
            <a:avLst/>
          </a:prstGeom>
        </p:spPr>
      </p:pic>
    </p:spTree>
    <p:extLst>
      <p:ext uri="{BB962C8B-B14F-4D97-AF65-F5344CB8AC3E}">
        <p14:creationId xmlns:p14="http://schemas.microsoft.com/office/powerpoint/2010/main" val="83597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830055" y="409024"/>
            <a:ext cx="6295294" cy="830997"/>
          </a:xfrm>
          <a:prstGeom prst="rect">
            <a:avLst/>
          </a:prstGeom>
        </p:spPr>
        <p:txBody>
          <a:bodyPr wrap="square">
            <a:spAutoFit/>
          </a:bodyPr>
          <a:lstStyle/>
          <a:p>
            <a:r>
              <a:rPr lang="en-GB" sz="2400" dirty="0">
                <a:solidFill>
                  <a:schemeClr val="bg1"/>
                </a:solidFill>
              </a:rPr>
              <a:t>In order to change your views and beliefs about </a:t>
            </a:r>
            <a:r>
              <a:rPr lang="en-GB" sz="2400" dirty="0" smtClean="0">
                <a:solidFill>
                  <a:schemeClr val="bg1"/>
                </a:solidFill>
              </a:rPr>
              <a:t>something, </a:t>
            </a:r>
            <a:r>
              <a:rPr lang="en-GB" sz="2400" dirty="0">
                <a:solidFill>
                  <a:schemeClr val="bg1"/>
                </a:solidFill>
              </a:rPr>
              <a:t>someone must first gain your trust. </a:t>
            </a:r>
          </a:p>
        </p:txBody>
      </p:sp>
      <p:pic>
        <p:nvPicPr>
          <p:cNvPr id="7" name="Picture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28941" y="268981"/>
            <a:ext cx="1069148" cy="1069148"/>
          </a:xfrm>
          <a:prstGeom prst="rect">
            <a:avLst/>
          </a:prstGeom>
        </p:spPr>
      </p:pic>
      <p:sp>
        <p:nvSpPr>
          <p:cNvPr id="8" name="TextBox 7"/>
          <p:cNvSpPr txBox="1"/>
          <p:nvPr/>
        </p:nvSpPr>
        <p:spPr>
          <a:xfrm>
            <a:off x="3477286" y="3864221"/>
            <a:ext cx="4466492" cy="1877437"/>
          </a:xfrm>
          <a:prstGeom prst="rect">
            <a:avLst/>
          </a:prstGeom>
          <a:noFill/>
        </p:spPr>
        <p:txBody>
          <a:bodyPr wrap="square" rtlCol="0">
            <a:spAutoFit/>
          </a:bodyPr>
          <a:lstStyle/>
          <a:p>
            <a:r>
              <a:rPr lang="en-GB" sz="2800" b="1" u="sng" dirty="0" smtClean="0">
                <a:solidFill>
                  <a:schemeClr val="bg1"/>
                </a:solidFill>
              </a:rPr>
              <a:t>Task</a:t>
            </a:r>
          </a:p>
          <a:p>
            <a:r>
              <a:rPr lang="en-GB" sz="2800" dirty="0" smtClean="0">
                <a:solidFill>
                  <a:schemeClr val="bg1"/>
                </a:solidFill>
              </a:rPr>
              <a:t>Write a list of ways someone might try to gain your trust online</a:t>
            </a:r>
            <a:endParaRPr lang="en-GB" sz="2800" dirty="0">
              <a:solidFill>
                <a:schemeClr val="bg1"/>
              </a:solidFill>
            </a:endParaRPr>
          </a:p>
        </p:txBody>
      </p:sp>
      <p:pic>
        <p:nvPicPr>
          <p:cNvPr id="9" name="Picture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93165" y="3419650"/>
            <a:ext cx="3084121" cy="3084121"/>
          </a:xfrm>
          <a:prstGeom prst="rect">
            <a:avLst/>
          </a:prstGeom>
        </p:spPr>
      </p:pic>
      <p:grpSp>
        <p:nvGrpSpPr>
          <p:cNvPr id="10" name="Group 9"/>
          <p:cNvGrpSpPr/>
          <p:nvPr/>
        </p:nvGrpSpPr>
        <p:grpSpPr>
          <a:xfrm>
            <a:off x="7493136" y="2904488"/>
            <a:ext cx="1264426" cy="1293321"/>
            <a:chOff x="7288307" y="1230928"/>
            <a:chExt cx="1395804" cy="1369125"/>
          </a:xfrm>
        </p:grpSpPr>
        <p:pic>
          <p:nvPicPr>
            <p:cNvPr id="11" name="Picture 1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478216" y="1230928"/>
              <a:ext cx="1015985" cy="1015985"/>
            </a:xfrm>
            <a:prstGeom prst="rect">
              <a:avLst/>
            </a:prstGeom>
          </p:spPr>
        </p:pic>
        <p:sp>
          <p:nvSpPr>
            <p:cNvPr id="12" name="TextBox 11"/>
            <p:cNvSpPr txBox="1"/>
            <p:nvPr/>
          </p:nvSpPr>
          <p:spPr>
            <a:xfrm>
              <a:off x="7288307" y="2176492"/>
              <a:ext cx="1395804" cy="423561"/>
            </a:xfrm>
            <a:prstGeom prst="rect">
              <a:avLst/>
            </a:prstGeom>
            <a:noFill/>
          </p:spPr>
          <p:txBody>
            <a:bodyPr wrap="square" rtlCol="0">
              <a:spAutoFit/>
            </a:bodyPr>
            <a:lstStyle/>
            <a:p>
              <a:pPr algn="ctr"/>
              <a:r>
                <a:rPr lang="en-GB" sz="2000" dirty="0" smtClean="0"/>
                <a:t>5 minutes </a:t>
              </a:r>
              <a:endParaRPr lang="en-GB" sz="2000" dirty="0"/>
            </a:p>
          </p:txBody>
        </p:sp>
      </p:grpSp>
      <p:pic>
        <p:nvPicPr>
          <p:cNvPr id="15" name="Picture 1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32688" y="1723535"/>
            <a:ext cx="868135" cy="869313"/>
          </a:xfrm>
          <a:prstGeom prst="rect">
            <a:avLst/>
          </a:prstGeom>
        </p:spPr>
      </p:pic>
      <p:pic>
        <p:nvPicPr>
          <p:cNvPr id="3" name="Picture 2"/>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21314906">
            <a:off x="1462322" y="1596151"/>
            <a:ext cx="6246796" cy="1315397"/>
          </a:xfrm>
          <a:prstGeom prst="rect">
            <a:avLst/>
          </a:prstGeom>
        </p:spPr>
      </p:pic>
    </p:spTree>
    <p:extLst>
      <p:ext uri="{BB962C8B-B14F-4D97-AF65-F5344CB8AC3E}">
        <p14:creationId xmlns:p14="http://schemas.microsoft.com/office/powerpoint/2010/main" val="2981805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073893" y="1049901"/>
            <a:ext cx="6878661" cy="4840540"/>
          </a:xfrm>
          <a:prstGeom prst="rect">
            <a:avLst/>
          </a:prstGeom>
        </p:spPr>
      </p:pic>
      <p:sp>
        <p:nvSpPr>
          <p:cNvPr id="3" name="TextBox 2"/>
          <p:cNvSpPr txBox="1"/>
          <p:nvPr/>
        </p:nvSpPr>
        <p:spPr>
          <a:xfrm>
            <a:off x="665326" y="48527"/>
            <a:ext cx="7766292" cy="1123384"/>
          </a:xfrm>
          <a:prstGeom prst="rect">
            <a:avLst/>
          </a:prstGeom>
          <a:noFill/>
        </p:spPr>
        <p:txBody>
          <a:bodyPr wrap="square" rtlCol="0">
            <a:spAutoFit/>
          </a:bodyPr>
          <a:lstStyle/>
          <a:p>
            <a:pPr algn="ctr"/>
            <a:r>
              <a:rPr lang="en-GB" sz="2800" dirty="0">
                <a:solidFill>
                  <a:schemeClr val="bg1"/>
                </a:solidFill>
              </a:rPr>
              <a:t>Your list may </a:t>
            </a:r>
            <a:r>
              <a:rPr lang="en-GB" sz="2800" dirty="0" smtClean="0">
                <a:solidFill>
                  <a:schemeClr val="bg1"/>
                </a:solidFill>
              </a:rPr>
              <a:t>share similarities with what </a:t>
            </a:r>
            <a:r>
              <a:rPr lang="en-GB" sz="2800" dirty="0">
                <a:solidFill>
                  <a:schemeClr val="bg1"/>
                </a:solidFill>
              </a:rPr>
              <a:t>we would expect from a good online friend. </a:t>
            </a:r>
          </a:p>
          <a:p>
            <a:endParaRPr lang="en-GB" sz="1100" dirty="0">
              <a:solidFill>
                <a:schemeClr val="bg1"/>
              </a:solidFill>
            </a:endParaRPr>
          </a:p>
        </p:txBody>
      </p:sp>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2651" y="6034656"/>
            <a:ext cx="8516679" cy="627013"/>
          </a:xfrm>
          <a:prstGeom prst="rect">
            <a:avLst/>
          </a:prstGeom>
        </p:spPr>
      </p:pic>
    </p:spTree>
    <p:extLst>
      <p:ext uri="{BB962C8B-B14F-4D97-AF65-F5344CB8AC3E}">
        <p14:creationId xmlns:p14="http://schemas.microsoft.com/office/powerpoint/2010/main" val="1229994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14995</TotalTime>
  <Words>639</Words>
  <Application>Microsoft Office PowerPoint</Application>
  <PresentationFormat>On-screen Show (4:3)</PresentationFormat>
  <Paragraphs>113</Paragraphs>
  <Slides>23</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Aharoni</vt:lpstr>
      <vt:lpstr>Arial</vt:lpstr>
      <vt:lpstr>Arial Black</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Kate Edwards</dc:creator>
  <cp:lastModifiedBy>Kate Edwards</cp:lastModifiedBy>
  <cp:revision>133</cp:revision>
  <dcterms:created xsi:type="dcterms:W3CDTF">2016-03-17T14:05:52Z</dcterms:created>
  <dcterms:modified xsi:type="dcterms:W3CDTF">2018-08-02T09:21:43Z</dcterms:modified>
</cp:coreProperties>
</file>