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0"/>
    <p:restoredTop sz="94694"/>
  </p:normalViewPr>
  <p:slideViewPr>
    <p:cSldViewPr>
      <p:cViewPr varScale="1">
        <p:scale>
          <a:sx n="98" d="100"/>
          <a:sy n="98" d="100"/>
        </p:scale>
        <p:origin x="216" y="68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68105" y="2706899"/>
            <a:ext cx="9062138" cy="844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72082" y="3998065"/>
            <a:ext cx="7654185" cy="980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50" b="1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76256" y="2532161"/>
            <a:ext cx="6645836" cy="14116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720360" y="2837986"/>
            <a:ext cx="6757629" cy="25285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DDC999-65C5-9342-B56F-C050B1E7A6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430" y="557346"/>
            <a:ext cx="7620000" cy="2540000"/>
          </a:xfrm>
          <a:prstGeom prst="rect">
            <a:avLst/>
          </a:prstGeom>
        </p:spPr>
      </p:pic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4A10149-3095-7A40-8C55-4FCA377C46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19" y="2743200"/>
            <a:ext cx="7086600" cy="29339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arrow&#10;&#10;Description automatically generated">
            <a:extLst>
              <a:ext uri="{FF2B5EF4-FFF2-40B4-BE49-F238E27FC236}">
                <a16:creationId xmlns:a16="http://schemas.microsoft.com/office/drawing/2014/main" id="{3BB1CE1B-E0E6-EA47-A9C3-939E68A088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99" y="2141608"/>
            <a:ext cx="3745027" cy="3331739"/>
          </a:xfrm>
          <a:prstGeom prst="rect">
            <a:avLst/>
          </a:prstGeom>
        </p:spPr>
      </p:pic>
      <p:pic>
        <p:nvPicPr>
          <p:cNvPr id="12" name="Picture 11" descr="Shape, arrow&#10;&#10;Description automatically generated">
            <a:extLst>
              <a:ext uri="{FF2B5EF4-FFF2-40B4-BE49-F238E27FC236}">
                <a16:creationId xmlns:a16="http://schemas.microsoft.com/office/drawing/2014/main" id="{147DDAE8-2519-D342-98BA-5C3C91F6BC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359" y="3966041"/>
            <a:ext cx="3745027" cy="3331739"/>
          </a:xfrm>
          <a:prstGeom prst="rect">
            <a:avLst/>
          </a:prstGeom>
        </p:spPr>
      </p:pic>
      <p:pic>
        <p:nvPicPr>
          <p:cNvPr id="16" name="Picture 15" descr="Shape, arrow&#10;&#10;Description automatically generated">
            <a:extLst>
              <a:ext uri="{FF2B5EF4-FFF2-40B4-BE49-F238E27FC236}">
                <a16:creationId xmlns:a16="http://schemas.microsoft.com/office/drawing/2014/main" id="{6F335070-7E50-2D4F-B0AA-5488E7ED12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679" y="1610139"/>
            <a:ext cx="3745027" cy="3331739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3918836" y="5213179"/>
            <a:ext cx="1802764" cy="915035"/>
          </a:xfrm>
          <a:prstGeom prst="rect">
            <a:avLst/>
          </a:prstGeom>
        </p:spPr>
        <p:txBody>
          <a:bodyPr vert="horz" wrap="square" lIns="0" tIns="65404" rIns="0" bIns="0" rtlCol="0">
            <a:spAutoFit/>
          </a:bodyPr>
          <a:lstStyle/>
          <a:p>
            <a:pPr marL="12700" marR="5080">
              <a:lnSpc>
                <a:spcPts val="3320"/>
              </a:lnSpc>
              <a:spcBef>
                <a:spcPts val="515"/>
              </a:spcBef>
            </a:pPr>
            <a:r>
              <a:rPr sz="3050" b="1" spc="10" dirty="0">
                <a:solidFill>
                  <a:srgbClr val="3F3F3E"/>
                </a:solidFill>
                <a:latin typeface="Arial"/>
                <a:cs typeface="Arial"/>
              </a:rPr>
              <a:t>Where</a:t>
            </a:r>
            <a:r>
              <a:rPr sz="3050" b="1" spc="-8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3050" b="1" spc="10" dirty="0">
                <a:solidFill>
                  <a:srgbClr val="3F3F3E"/>
                </a:solidFill>
                <a:latin typeface="Arial"/>
                <a:cs typeface="Arial"/>
              </a:rPr>
              <a:t>do </a:t>
            </a:r>
            <a:r>
              <a:rPr sz="3050" b="1" spc="-83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3050" b="1" spc="5" dirty="0">
                <a:solidFill>
                  <a:srgbClr val="3F3F3E"/>
                </a:solidFill>
                <a:latin typeface="Arial"/>
                <a:cs typeface="Arial"/>
              </a:rPr>
              <a:t>you</a:t>
            </a:r>
            <a:r>
              <a:rPr sz="3050" b="1" spc="-3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3050" b="1" spc="5" dirty="0">
                <a:solidFill>
                  <a:srgbClr val="3F3F3E"/>
                </a:solidFill>
                <a:latin typeface="Arial"/>
                <a:cs typeface="Arial"/>
              </a:rPr>
              <a:t>live?</a:t>
            </a:r>
            <a:endParaRPr sz="3050" dirty="0">
              <a:latin typeface="Arial"/>
              <a:cs typeface="Arial"/>
            </a:endParaRP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AC8321CF-11F1-AF46-A806-AAE19C6812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609" y="2394332"/>
            <a:ext cx="2569425" cy="2069336"/>
          </a:xfrm>
          <a:prstGeom prst="rect">
            <a:avLst/>
          </a:prstGeom>
        </p:spPr>
      </p:pic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A0C8BE1C-17C5-1340-851C-EC5979B158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221" y="-535425"/>
            <a:ext cx="4768709" cy="4242451"/>
          </a:xfrm>
          <a:prstGeom prst="rect">
            <a:avLst/>
          </a:prstGeom>
        </p:spPr>
      </p:pic>
      <p:pic>
        <p:nvPicPr>
          <p:cNvPr id="14" name="Picture 13" descr="Shape, arrow&#10;&#10;Description automatically generated">
            <a:extLst>
              <a:ext uri="{FF2B5EF4-FFF2-40B4-BE49-F238E27FC236}">
                <a16:creationId xmlns:a16="http://schemas.microsoft.com/office/drawing/2014/main" id="{359B434C-A30E-8944-BC1A-92875AB969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352800"/>
            <a:ext cx="3745027" cy="3331739"/>
          </a:xfrm>
          <a:prstGeom prst="rect">
            <a:avLst/>
          </a:prstGeom>
        </p:spPr>
      </p:pic>
      <p:pic>
        <p:nvPicPr>
          <p:cNvPr id="18" name="Picture 17" descr="A picture containing text, monitor, television, screen&#10;&#10;Description automatically generated">
            <a:extLst>
              <a:ext uri="{FF2B5EF4-FFF2-40B4-BE49-F238E27FC236}">
                <a16:creationId xmlns:a16="http://schemas.microsoft.com/office/drawing/2014/main" id="{44C514CD-85E9-1743-AD01-F02F70E33E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569" y="-312978"/>
            <a:ext cx="4768709" cy="3331738"/>
          </a:xfrm>
          <a:prstGeom prst="rect">
            <a:avLst/>
          </a:prstGeom>
        </p:spPr>
      </p:pic>
      <p:sp>
        <p:nvSpPr>
          <p:cNvPr id="19" name="object 4">
            <a:extLst>
              <a:ext uri="{FF2B5EF4-FFF2-40B4-BE49-F238E27FC236}">
                <a16:creationId xmlns:a16="http://schemas.microsoft.com/office/drawing/2014/main" id="{EFDE8F45-357A-7A41-A14A-9431DBB24E8F}"/>
              </a:ext>
            </a:extLst>
          </p:cNvPr>
          <p:cNvSpPr txBox="1"/>
          <p:nvPr/>
        </p:nvSpPr>
        <p:spPr>
          <a:xfrm>
            <a:off x="2043481" y="593565"/>
            <a:ext cx="2213759" cy="1599797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ts val="2950"/>
              </a:lnSpc>
              <a:spcBef>
                <a:spcPts val="475"/>
              </a:spcBef>
            </a:pPr>
            <a:r>
              <a:rPr lang="en-GB" sz="2700" b="1" dirty="0">
                <a:solidFill>
                  <a:schemeClr val="bg1"/>
                </a:solidFill>
                <a:latin typeface="Arial"/>
                <a:cs typeface="Arial"/>
              </a:rPr>
              <a:t>Don’t trust anything you see on the news</a:t>
            </a:r>
            <a:endParaRPr sz="2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16621" y="3298404"/>
            <a:ext cx="1774189" cy="817244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ts val="2950"/>
              </a:lnSpc>
              <a:spcBef>
                <a:spcPts val="475"/>
              </a:spcBef>
            </a:pPr>
            <a:r>
              <a:rPr sz="2700" b="1" dirty="0">
                <a:solidFill>
                  <a:srgbClr val="3F3F3E"/>
                </a:solidFill>
                <a:latin typeface="Arial"/>
                <a:cs typeface="Arial"/>
              </a:rPr>
              <a:t>We</a:t>
            </a:r>
            <a:r>
              <a:rPr sz="2700" b="1" spc="-7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700" b="1" spc="10" dirty="0">
                <a:solidFill>
                  <a:srgbClr val="3F3F3E"/>
                </a:solidFill>
                <a:latin typeface="Arial"/>
                <a:cs typeface="Arial"/>
              </a:rPr>
              <a:t>should </a:t>
            </a:r>
            <a:r>
              <a:rPr sz="2700" b="1" spc="-73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700" b="1" spc="15" dirty="0">
                <a:solidFill>
                  <a:srgbClr val="3F3F3E"/>
                </a:solidFill>
                <a:latin typeface="Arial"/>
                <a:cs typeface="Arial"/>
              </a:rPr>
              <a:t>meet</a:t>
            </a:r>
            <a:r>
              <a:rPr sz="2700" b="1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700" b="1" spc="20" dirty="0">
                <a:solidFill>
                  <a:srgbClr val="3F3F3E"/>
                </a:solidFill>
                <a:latin typeface="Arial"/>
                <a:cs typeface="Arial"/>
              </a:rPr>
              <a:t>up</a:t>
            </a:r>
            <a:endParaRPr sz="2700" dirty="0">
              <a:latin typeface="Arial"/>
              <a:cs typeface="Arial"/>
            </a:endParaRPr>
          </a:p>
        </p:txBody>
      </p:sp>
      <p:sp>
        <p:nvSpPr>
          <p:cNvPr id="21" name="object 4">
            <a:extLst>
              <a:ext uri="{FF2B5EF4-FFF2-40B4-BE49-F238E27FC236}">
                <a16:creationId xmlns:a16="http://schemas.microsoft.com/office/drawing/2014/main" id="{59BB4D5D-56ED-0746-961B-9BA23AE5F7E1}"/>
              </a:ext>
            </a:extLst>
          </p:cNvPr>
          <p:cNvSpPr txBox="1"/>
          <p:nvPr/>
        </p:nvSpPr>
        <p:spPr>
          <a:xfrm>
            <a:off x="7833679" y="4812742"/>
            <a:ext cx="3078892" cy="830356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ts val="2950"/>
              </a:lnSpc>
              <a:spcBef>
                <a:spcPts val="475"/>
              </a:spcBef>
            </a:pPr>
            <a:r>
              <a:rPr lang="en-GB" sz="2700" b="1" dirty="0">
                <a:solidFill>
                  <a:schemeClr val="bg1"/>
                </a:solidFill>
                <a:latin typeface="Arial"/>
                <a:cs typeface="Arial"/>
              </a:rPr>
              <a:t>Want to chat somewhere else?</a:t>
            </a:r>
            <a:endParaRPr sz="2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4" name="object 4">
            <a:extLst>
              <a:ext uri="{FF2B5EF4-FFF2-40B4-BE49-F238E27FC236}">
                <a16:creationId xmlns:a16="http://schemas.microsoft.com/office/drawing/2014/main" id="{86649C21-6682-7A4F-B67A-8215D741F402}"/>
              </a:ext>
            </a:extLst>
          </p:cNvPr>
          <p:cNvSpPr txBox="1"/>
          <p:nvPr/>
        </p:nvSpPr>
        <p:spPr>
          <a:xfrm>
            <a:off x="9046083" y="2680264"/>
            <a:ext cx="1931323" cy="830356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ts val="2950"/>
              </a:lnSpc>
              <a:spcBef>
                <a:spcPts val="475"/>
              </a:spcBef>
            </a:pPr>
            <a:r>
              <a:rPr lang="en-GB" sz="2900" b="1" dirty="0">
                <a:solidFill>
                  <a:srgbClr val="3F3F3E"/>
                </a:solidFill>
                <a:latin typeface="Arial"/>
                <a:cs typeface="Arial"/>
              </a:rPr>
              <a:t>Have you seen this?</a:t>
            </a:r>
            <a:endParaRPr sz="2900" dirty="0">
              <a:latin typeface="Arial"/>
              <a:cs typeface="Arial"/>
            </a:endParaRPr>
          </a:p>
        </p:txBody>
      </p:sp>
      <p:sp>
        <p:nvSpPr>
          <p:cNvPr id="25" name="object 4">
            <a:extLst>
              <a:ext uri="{FF2B5EF4-FFF2-40B4-BE49-F238E27FC236}">
                <a16:creationId xmlns:a16="http://schemas.microsoft.com/office/drawing/2014/main" id="{D009877C-01DC-E54C-8A2E-5964FDFA8254}"/>
              </a:ext>
            </a:extLst>
          </p:cNvPr>
          <p:cNvSpPr txBox="1"/>
          <p:nvPr/>
        </p:nvSpPr>
        <p:spPr>
          <a:xfrm>
            <a:off x="7187516" y="802006"/>
            <a:ext cx="3606113" cy="830356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ts val="2950"/>
              </a:lnSpc>
              <a:spcBef>
                <a:spcPts val="475"/>
              </a:spcBef>
            </a:pPr>
            <a:r>
              <a:rPr lang="en-GB" sz="2700" b="1" dirty="0">
                <a:solidFill>
                  <a:schemeClr val="bg1"/>
                </a:solidFill>
                <a:latin typeface="Arial"/>
                <a:cs typeface="Arial"/>
              </a:rPr>
              <a:t>I know a great hack for this game</a:t>
            </a:r>
            <a:endParaRPr sz="27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4" grpId="0"/>
      <p:bldP spid="21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76599" y="3151019"/>
            <a:ext cx="7989570" cy="0"/>
          </a:xfrm>
          <a:custGeom>
            <a:avLst/>
            <a:gdLst/>
            <a:ahLst/>
            <a:cxnLst/>
            <a:rect l="l" t="t" r="r" b="b"/>
            <a:pathLst>
              <a:path w="7989570">
                <a:moveTo>
                  <a:pt x="0" y="0"/>
                </a:moveTo>
                <a:lnTo>
                  <a:pt x="7989303" y="0"/>
                </a:lnTo>
              </a:path>
            </a:pathLst>
          </a:custGeom>
          <a:ln w="25400">
            <a:solidFill>
              <a:srgbClr val="009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76599" y="4573619"/>
            <a:ext cx="7989570" cy="0"/>
          </a:xfrm>
          <a:custGeom>
            <a:avLst/>
            <a:gdLst/>
            <a:ahLst/>
            <a:cxnLst/>
            <a:rect l="l" t="t" r="r" b="b"/>
            <a:pathLst>
              <a:path w="7989570">
                <a:moveTo>
                  <a:pt x="0" y="0"/>
                </a:moveTo>
                <a:lnTo>
                  <a:pt x="7989303" y="0"/>
                </a:lnTo>
              </a:path>
            </a:pathLst>
          </a:custGeom>
          <a:ln w="25400">
            <a:solidFill>
              <a:srgbClr val="009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663899" y="1911816"/>
            <a:ext cx="7868920" cy="3896995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 marR="582295">
              <a:lnSpc>
                <a:spcPts val="2600"/>
              </a:lnSpc>
              <a:spcBef>
                <a:spcPts val="420"/>
              </a:spcBef>
            </a:pP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Be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wary of how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much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personal information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you share, </a:t>
            </a:r>
            <a:r>
              <a:rPr sz="2400" spc="-65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particularly any details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that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allow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them to contact you </a:t>
            </a:r>
            <a:r>
              <a:rPr sz="24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away</a:t>
            </a:r>
            <a:r>
              <a:rPr sz="24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from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the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game</a:t>
            </a:r>
            <a:r>
              <a:rPr sz="24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or locate</a:t>
            </a:r>
            <a:r>
              <a:rPr sz="24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you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 offline.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950" dirty="0">
              <a:latin typeface="Arial"/>
              <a:cs typeface="Arial"/>
            </a:endParaRPr>
          </a:p>
          <a:p>
            <a:pPr marL="12700" marR="5080">
              <a:lnSpc>
                <a:spcPts val="2600"/>
              </a:lnSpc>
              <a:spcBef>
                <a:spcPts val="5"/>
              </a:spcBef>
            </a:pP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Remember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that, regardless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of how well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you might feel you </a:t>
            </a:r>
            <a:r>
              <a:rPr sz="2400" spc="-66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know someone,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not everyone online is who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they say they </a:t>
            </a:r>
            <a:r>
              <a:rPr sz="24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are.</a:t>
            </a:r>
            <a:r>
              <a:rPr sz="24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It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 is</a:t>
            </a:r>
            <a:r>
              <a:rPr sz="24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very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risky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to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 agree</a:t>
            </a:r>
            <a:r>
              <a:rPr sz="24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to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meet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 up offline</a:t>
            </a:r>
            <a:r>
              <a:rPr sz="24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with</a:t>
            </a:r>
            <a:r>
              <a:rPr sz="24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them.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950" dirty="0">
              <a:latin typeface="Arial"/>
              <a:cs typeface="Arial"/>
            </a:endParaRPr>
          </a:p>
          <a:p>
            <a:pPr marL="12700" marR="56515" algn="just">
              <a:lnSpc>
                <a:spcPts val="2600"/>
              </a:lnSpc>
            </a:pP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If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another player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says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anything or asks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you to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do anything </a:t>
            </a:r>
            <a:r>
              <a:rPr sz="2400" spc="-65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that makes you feel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uncomfortable or worried, </a:t>
            </a:r>
            <a:r>
              <a:rPr sz="2400" dirty="0">
                <a:solidFill>
                  <a:srgbClr val="3F3F3E"/>
                </a:solidFill>
                <a:latin typeface="Arial"/>
                <a:cs typeface="Arial"/>
              </a:rPr>
              <a:t>then that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is </a:t>
            </a:r>
            <a:r>
              <a:rPr sz="2400" spc="-65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F3F3E"/>
                </a:solidFill>
                <a:latin typeface="Arial"/>
                <a:cs typeface="Arial"/>
              </a:rPr>
              <a:t>not</a:t>
            </a:r>
            <a:r>
              <a:rPr sz="24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spc="-40" dirty="0">
                <a:solidFill>
                  <a:srgbClr val="3F3F3E"/>
                </a:solidFill>
                <a:latin typeface="Arial"/>
                <a:cs typeface="Arial"/>
              </a:rPr>
              <a:t>okay.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521117" y="540015"/>
            <a:ext cx="9152255" cy="1040130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502284" marR="5080" indent="-490220">
              <a:lnSpc>
                <a:spcPts val="3710"/>
              </a:lnSpc>
              <a:spcBef>
                <a:spcPts val="695"/>
              </a:spcBef>
            </a:pPr>
            <a:r>
              <a:rPr sz="3550" spc="5" dirty="0"/>
              <a:t>When </a:t>
            </a:r>
            <a:r>
              <a:rPr sz="3550" dirty="0"/>
              <a:t>chatting </a:t>
            </a:r>
            <a:r>
              <a:rPr sz="3550" spc="5" dirty="0"/>
              <a:t>with players </a:t>
            </a:r>
            <a:r>
              <a:rPr sz="3550" dirty="0"/>
              <a:t>you </a:t>
            </a:r>
            <a:r>
              <a:rPr sz="3550" spc="5" dirty="0"/>
              <a:t>only </a:t>
            </a:r>
            <a:r>
              <a:rPr sz="3550" dirty="0"/>
              <a:t>know </a:t>
            </a:r>
            <a:r>
              <a:rPr sz="3550" spc="-975" dirty="0"/>
              <a:t> </a:t>
            </a:r>
            <a:r>
              <a:rPr sz="3550" spc="5" dirty="0"/>
              <a:t>online,</a:t>
            </a:r>
            <a:r>
              <a:rPr sz="3550" dirty="0"/>
              <a:t> always</a:t>
            </a:r>
            <a:r>
              <a:rPr sz="3550" spc="-5" dirty="0"/>
              <a:t> </a:t>
            </a:r>
            <a:r>
              <a:rPr sz="3550" dirty="0"/>
              <a:t>consider</a:t>
            </a:r>
            <a:r>
              <a:rPr sz="3550" spc="-5" dirty="0"/>
              <a:t> </a:t>
            </a:r>
            <a:r>
              <a:rPr sz="3550" dirty="0"/>
              <a:t>the</a:t>
            </a:r>
            <a:r>
              <a:rPr sz="3550" spc="-5" dirty="0"/>
              <a:t> </a:t>
            </a:r>
            <a:r>
              <a:rPr sz="3550" spc="5" dirty="0"/>
              <a:t>following:</a:t>
            </a:r>
            <a:endParaRPr sz="355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D6AEE618-32F9-B649-BF2C-3A9078FDEF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354970"/>
            <a:ext cx="1739583" cy="1875778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AA12F3C3-2649-AC4F-957B-BB37432485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524000"/>
            <a:ext cx="1740396" cy="1876655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586F503-073B-3B45-9E03-6EC82876B1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971800"/>
            <a:ext cx="1740396" cy="1876655"/>
          </a:xfrm>
          <a:prstGeom prst="rect">
            <a:avLst/>
          </a:prstGeom>
        </p:spPr>
      </p:pic>
      <p:pic>
        <p:nvPicPr>
          <p:cNvPr id="13" name="Picture 12" descr="A picture containing shape&#10;&#10;Description automatically generated">
            <a:extLst>
              <a:ext uri="{FF2B5EF4-FFF2-40B4-BE49-F238E27FC236}">
                <a16:creationId xmlns:a16="http://schemas.microsoft.com/office/drawing/2014/main" id="{B8509221-7891-3E4F-B64F-CC7BF3A916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4343400"/>
            <a:ext cx="1740396" cy="18766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rectangle&#10;&#10;Description automatically generated">
            <a:extLst>
              <a:ext uri="{FF2B5EF4-FFF2-40B4-BE49-F238E27FC236}">
                <a16:creationId xmlns:a16="http://schemas.microsoft.com/office/drawing/2014/main" id="{43C1DF90-3233-424A-91D0-2295BF283E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7315200" cy="1630421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99900" y="611214"/>
            <a:ext cx="6159500" cy="6299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950" spc="5" dirty="0"/>
              <a:t>Pushing</a:t>
            </a:r>
            <a:r>
              <a:rPr sz="3950" spc="-25" dirty="0"/>
              <a:t> </a:t>
            </a:r>
            <a:r>
              <a:rPr sz="3950" spc="-15" dirty="0"/>
              <a:t>people’s</a:t>
            </a:r>
            <a:r>
              <a:rPr sz="3950" spc="-20" dirty="0"/>
              <a:t> </a:t>
            </a:r>
            <a:r>
              <a:rPr sz="3950" spc="5" dirty="0"/>
              <a:t>buttons</a:t>
            </a:r>
            <a:endParaRPr sz="395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hape, arrow&#10;&#10;Description automatically generated">
            <a:extLst>
              <a:ext uri="{FF2B5EF4-FFF2-40B4-BE49-F238E27FC236}">
                <a16:creationId xmlns:a16="http://schemas.microsoft.com/office/drawing/2014/main" id="{4362E628-E227-0C4D-9803-06773E2C71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685" y="-19925"/>
            <a:ext cx="3292588" cy="3292588"/>
          </a:xfrm>
          <a:prstGeom prst="rect">
            <a:avLst/>
          </a:prstGeom>
        </p:spPr>
      </p:pic>
      <p:pic>
        <p:nvPicPr>
          <p:cNvPr id="15" name="Picture 14" descr="Shape, arrow&#10;&#10;Description automatically generated">
            <a:extLst>
              <a:ext uri="{FF2B5EF4-FFF2-40B4-BE49-F238E27FC236}">
                <a16:creationId xmlns:a16="http://schemas.microsoft.com/office/drawing/2014/main" id="{57A9D2C1-49AB-1947-A401-E69ED6B7A5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315" y="462071"/>
            <a:ext cx="4302972" cy="2891349"/>
          </a:xfrm>
          <a:prstGeom prst="rect">
            <a:avLst/>
          </a:prstGeom>
        </p:spPr>
      </p:pic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71F805FE-7CCC-4348-B4C1-F1DFFA7119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852" y="2656277"/>
            <a:ext cx="7385472" cy="1646084"/>
          </a:xfrm>
          <a:prstGeom prst="rect">
            <a:avLst/>
          </a:prstGeom>
        </p:spPr>
      </p:pic>
      <p:pic>
        <p:nvPicPr>
          <p:cNvPr id="19" name="Picture 18" descr="Shape, arrow&#10;&#10;Description automatically generated">
            <a:extLst>
              <a:ext uri="{FF2B5EF4-FFF2-40B4-BE49-F238E27FC236}">
                <a16:creationId xmlns:a16="http://schemas.microsoft.com/office/drawing/2014/main" id="{EA86597F-A2EB-704C-BC89-1F750CF8A7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592" y="2057400"/>
            <a:ext cx="2444608" cy="1913742"/>
          </a:xfrm>
          <a:prstGeom prst="rect">
            <a:avLst/>
          </a:prstGeom>
        </p:spPr>
      </p:pic>
      <p:pic>
        <p:nvPicPr>
          <p:cNvPr id="23" name="Picture 22" descr="Shape, arrow&#10;&#10;Description automatically generated">
            <a:extLst>
              <a:ext uri="{FF2B5EF4-FFF2-40B4-BE49-F238E27FC236}">
                <a16:creationId xmlns:a16="http://schemas.microsoft.com/office/drawing/2014/main" id="{C5766D96-F761-5847-9249-1CD73A9F49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35" y="3904969"/>
            <a:ext cx="4770521" cy="3180347"/>
          </a:xfrm>
          <a:prstGeom prst="rect">
            <a:avLst/>
          </a:prstGeom>
        </p:spPr>
      </p:pic>
      <p:pic>
        <p:nvPicPr>
          <p:cNvPr id="25" name="Picture 24" descr="Shape, arrow&#10;&#10;Description automatically generated">
            <a:extLst>
              <a:ext uri="{FF2B5EF4-FFF2-40B4-BE49-F238E27FC236}">
                <a16:creationId xmlns:a16="http://schemas.microsoft.com/office/drawing/2014/main" id="{DD829DA6-92FE-2E42-8B30-80C26208521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924" y="3960506"/>
            <a:ext cx="4419744" cy="2946496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3057554" y="2963565"/>
            <a:ext cx="6003925" cy="7943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050" b="1" spc="-5" dirty="0">
                <a:solidFill>
                  <a:srgbClr val="3F3F3E"/>
                </a:solidFill>
                <a:latin typeface="Arial"/>
                <a:cs typeface="Arial"/>
              </a:rPr>
              <a:t>Online</a:t>
            </a:r>
            <a:r>
              <a:rPr sz="5050" b="1" spc="-8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5050" b="1" spc="-5" dirty="0">
                <a:solidFill>
                  <a:srgbClr val="3F3F3E"/>
                </a:solidFill>
                <a:latin typeface="Arial"/>
                <a:cs typeface="Arial"/>
              </a:rPr>
              <a:t>disinhibition</a:t>
            </a:r>
            <a:endParaRPr sz="505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11875" y="4671473"/>
            <a:ext cx="1736089" cy="749300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2700" marR="5080">
              <a:lnSpc>
                <a:spcPts val="2700"/>
              </a:lnSpc>
              <a:spcBef>
                <a:spcPts val="440"/>
              </a:spcBef>
            </a:pPr>
            <a:r>
              <a:rPr sz="2500" b="1" dirty="0">
                <a:solidFill>
                  <a:srgbClr val="3F3F3E"/>
                </a:solidFill>
                <a:latin typeface="Arial"/>
                <a:cs typeface="Arial"/>
              </a:rPr>
              <a:t>What </a:t>
            </a:r>
            <a:r>
              <a:rPr sz="2500" b="1" spc="-5" dirty="0">
                <a:solidFill>
                  <a:srgbClr val="3F3F3E"/>
                </a:solidFill>
                <a:latin typeface="Arial"/>
                <a:cs typeface="Arial"/>
              </a:rPr>
              <a:t>are </a:t>
            </a:r>
            <a:r>
              <a:rPr sz="2500" b="1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500" b="1" spc="-5" dirty="0">
                <a:solidFill>
                  <a:srgbClr val="3F3F3E"/>
                </a:solidFill>
                <a:latin typeface="Arial"/>
                <a:cs typeface="Arial"/>
              </a:rPr>
              <a:t>you</a:t>
            </a:r>
            <a:r>
              <a:rPr sz="2500" b="1" spc="-10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3F3F3E"/>
                </a:solidFill>
                <a:latin typeface="Arial"/>
                <a:cs typeface="Arial"/>
              </a:rPr>
              <a:t>doing?</a:t>
            </a:r>
            <a:endParaRPr sz="25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581876" y="2867154"/>
            <a:ext cx="62547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b="1" spc="-5" dirty="0">
                <a:solidFill>
                  <a:srgbClr val="3F3F3E"/>
                </a:solidFill>
                <a:latin typeface="Arial"/>
                <a:cs typeface="Arial"/>
              </a:rPr>
              <a:t>Die!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24500" y="4990204"/>
            <a:ext cx="2460625" cy="1092200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2700" marR="5080" algn="just">
              <a:lnSpc>
                <a:spcPts val="2700"/>
              </a:lnSpc>
              <a:spcBef>
                <a:spcPts val="440"/>
              </a:spcBef>
            </a:pPr>
            <a:r>
              <a:rPr sz="2500" b="1" spc="-5" dirty="0">
                <a:solidFill>
                  <a:srgbClr val="3F3F3E"/>
                </a:solidFill>
                <a:latin typeface="Arial"/>
                <a:cs typeface="Arial"/>
              </a:rPr>
              <a:t>Do</a:t>
            </a:r>
            <a:r>
              <a:rPr sz="2500" b="1" spc="-3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500" b="1" spc="-5" dirty="0">
                <a:solidFill>
                  <a:srgbClr val="3F3F3E"/>
                </a:solidFill>
                <a:latin typeface="Arial"/>
                <a:cs typeface="Arial"/>
              </a:rPr>
              <a:t>you</a:t>
            </a:r>
            <a:r>
              <a:rPr sz="2500" b="1" spc="-3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3F3F3E"/>
                </a:solidFill>
                <a:latin typeface="Arial"/>
                <a:cs typeface="Arial"/>
              </a:rPr>
              <a:t>look</a:t>
            </a:r>
            <a:r>
              <a:rPr sz="2500" b="1" spc="-3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3F3F3E"/>
                </a:solidFill>
                <a:latin typeface="Arial"/>
                <a:cs typeface="Arial"/>
              </a:rPr>
              <a:t>like </a:t>
            </a:r>
            <a:r>
              <a:rPr sz="2500" b="1" spc="-68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500" b="1" spc="-5" dirty="0">
                <a:solidFill>
                  <a:srgbClr val="3F3F3E"/>
                </a:solidFill>
                <a:latin typeface="Arial"/>
                <a:cs typeface="Arial"/>
              </a:rPr>
              <a:t>your character? </a:t>
            </a:r>
            <a:r>
              <a:rPr sz="2500" b="1" spc="-68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3F3F3E"/>
                </a:solidFill>
                <a:latin typeface="Arial"/>
                <a:cs typeface="Arial"/>
              </a:rPr>
              <a:t>I</a:t>
            </a:r>
            <a:r>
              <a:rPr sz="2500" b="1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3F3F3E"/>
                </a:solidFill>
                <a:latin typeface="Arial"/>
                <a:cs typeface="Arial"/>
              </a:rPr>
              <a:t>hope</a:t>
            </a:r>
            <a:r>
              <a:rPr sz="2500" b="1" spc="-5" dirty="0">
                <a:solidFill>
                  <a:srgbClr val="3F3F3E"/>
                </a:solidFill>
                <a:latin typeface="Arial"/>
                <a:cs typeface="Arial"/>
              </a:rPr>
              <a:t> so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82150" y="1062474"/>
            <a:ext cx="1214120" cy="749300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12700" marR="5080">
              <a:lnSpc>
                <a:spcPts val="2700"/>
              </a:lnSpc>
              <a:spcBef>
                <a:spcPts val="439"/>
              </a:spcBef>
            </a:pPr>
            <a:r>
              <a:rPr sz="2500" spc="-25" dirty="0"/>
              <a:t>It’s</a:t>
            </a:r>
            <a:r>
              <a:rPr sz="2500" spc="-100" dirty="0"/>
              <a:t> </a:t>
            </a:r>
            <a:r>
              <a:rPr sz="2500" dirty="0"/>
              <a:t>only </a:t>
            </a:r>
            <a:r>
              <a:rPr sz="2500" spc="-680" dirty="0"/>
              <a:t> </a:t>
            </a:r>
            <a:r>
              <a:rPr sz="2500" dirty="0"/>
              <a:t>a</a:t>
            </a:r>
            <a:r>
              <a:rPr sz="2500" spc="-55" dirty="0"/>
              <a:t> </a:t>
            </a:r>
            <a:r>
              <a:rPr sz="2500" dirty="0"/>
              <a:t>game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096000" y="1174325"/>
            <a:ext cx="2478405" cy="749300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12700" marR="5080">
              <a:lnSpc>
                <a:spcPts val="2700"/>
              </a:lnSpc>
              <a:spcBef>
                <a:spcPts val="439"/>
              </a:spcBef>
            </a:pPr>
            <a:r>
              <a:rPr sz="2500" b="1" dirty="0">
                <a:solidFill>
                  <a:srgbClr val="3F3F3E"/>
                </a:solidFill>
                <a:latin typeface="Arial"/>
                <a:cs typeface="Arial"/>
              </a:rPr>
              <a:t>I didn’t want to </a:t>
            </a:r>
            <a:r>
              <a:rPr sz="2500" b="1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3F3F3E"/>
                </a:solidFill>
                <a:latin typeface="Arial"/>
                <a:cs typeface="Arial"/>
              </a:rPr>
              <a:t>be</a:t>
            </a:r>
            <a:r>
              <a:rPr sz="2500" b="1" spc="-3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3F3F3E"/>
                </a:solidFill>
                <a:latin typeface="Arial"/>
                <a:cs typeface="Arial"/>
              </a:rPr>
              <a:t>on</a:t>
            </a:r>
            <a:r>
              <a:rPr sz="2500" b="1" spc="-3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500" b="1" spc="-5" dirty="0">
                <a:solidFill>
                  <a:srgbClr val="3F3F3E"/>
                </a:solidFill>
                <a:latin typeface="Arial"/>
                <a:cs typeface="Arial"/>
              </a:rPr>
              <a:t>your</a:t>
            </a:r>
            <a:r>
              <a:rPr sz="2500" b="1" spc="-3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3F3F3E"/>
                </a:solidFill>
                <a:latin typeface="Arial"/>
                <a:cs typeface="Arial"/>
              </a:rPr>
              <a:t>team</a:t>
            </a:r>
            <a:endParaRPr sz="2500" dirty="0">
              <a:latin typeface="Arial"/>
              <a:cs typeface="Arial"/>
            </a:endParaRPr>
          </a:p>
        </p:txBody>
      </p:sp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3CCA27BF-A8F5-8B4B-8AF6-718612DAC5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153" y="134328"/>
            <a:ext cx="3186505" cy="3186505"/>
          </a:xfrm>
          <a:prstGeom prst="rect">
            <a:avLst/>
          </a:prstGeom>
        </p:spPr>
      </p:pic>
      <p:pic>
        <p:nvPicPr>
          <p:cNvPr id="17" name="Picture 16" descr="Shape&#10;&#10;Description automatically generated">
            <a:extLst>
              <a:ext uri="{FF2B5EF4-FFF2-40B4-BE49-F238E27FC236}">
                <a16:creationId xmlns:a16="http://schemas.microsoft.com/office/drawing/2014/main" id="{8380317A-BC24-8C42-A3BF-5FEF04398B8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041" y="275969"/>
            <a:ext cx="2869564" cy="2246415"/>
          </a:xfrm>
          <a:prstGeom prst="rect">
            <a:avLst/>
          </a:prstGeom>
        </p:spPr>
      </p:pic>
      <p:pic>
        <p:nvPicPr>
          <p:cNvPr id="21" name="Picture 20" descr="Shape, arrow&#10;&#10;Description automatically generated">
            <a:extLst>
              <a:ext uri="{FF2B5EF4-FFF2-40B4-BE49-F238E27FC236}">
                <a16:creationId xmlns:a16="http://schemas.microsoft.com/office/drawing/2014/main" id="{8533C747-328C-3741-8E6A-8850238C67E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911" y="3420573"/>
            <a:ext cx="3159181" cy="3159181"/>
          </a:xfrm>
          <a:prstGeom prst="rect">
            <a:avLst/>
          </a:prstGeom>
        </p:spPr>
      </p:pic>
      <p:pic>
        <p:nvPicPr>
          <p:cNvPr id="27" name="Picture 26" descr="Shape&#10;&#10;Description automatically generated">
            <a:extLst>
              <a:ext uri="{FF2B5EF4-FFF2-40B4-BE49-F238E27FC236}">
                <a16:creationId xmlns:a16="http://schemas.microsoft.com/office/drawing/2014/main" id="{E57C84FD-7F19-0443-8B10-3B911DEEE4B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024" y="3312764"/>
            <a:ext cx="3193602" cy="2431709"/>
          </a:xfrm>
          <a:prstGeom prst="rect">
            <a:avLst/>
          </a:prstGeom>
        </p:spPr>
      </p:pic>
      <p:sp>
        <p:nvSpPr>
          <p:cNvPr id="28" name="object 4">
            <a:extLst>
              <a:ext uri="{FF2B5EF4-FFF2-40B4-BE49-F238E27FC236}">
                <a16:creationId xmlns:a16="http://schemas.microsoft.com/office/drawing/2014/main" id="{03FB0C33-B735-3340-96E7-A4446958F36F}"/>
              </a:ext>
            </a:extLst>
          </p:cNvPr>
          <p:cNvSpPr txBox="1"/>
          <p:nvPr/>
        </p:nvSpPr>
        <p:spPr>
          <a:xfrm>
            <a:off x="9986681" y="960438"/>
            <a:ext cx="1403951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500" b="1" spc="-5" dirty="0">
                <a:solidFill>
                  <a:schemeClr val="bg1"/>
                </a:solidFill>
                <a:latin typeface="Arial"/>
                <a:cs typeface="Arial"/>
              </a:rPr>
              <a:t>Next</a:t>
            </a:r>
            <a:endParaRPr sz="25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9" name="object 4">
            <a:extLst>
              <a:ext uri="{FF2B5EF4-FFF2-40B4-BE49-F238E27FC236}">
                <a16:creationId xmlns:a16="http://schemas.microsoft.com/office/drawing/2014/main" id="{41D2E599-78F4-E240-95D2-DC0FF2A04EDF}"/>
              </a:ext>
            </a:extLst>
          </p:cNvPr>
          <p:cNvSpPr txBox="1"/>
          <p:nvPr/>
        </p:nvSpPr>
        <p:spPr>
          <a:xfrm>
            <a:off x="3324208" y="1336447"/>
            <a:ext cx="1403951" cy="78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500" b="1" spc="-5" dirty="0">
                <a:solidFill>
                  <a:schemeClr val="bg1"/>
                </a:solidFill>
                <a:latin typeface="Arial"/>
                <a:cs typeface="Arial"/>
              </a:rPr>
              <a:t>I’ve had enough</a:t>
            </a:r>
            <a:endParaRPr sz="25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BBB14527-24C6-8146-9D56-44D6DA811111}"/>
              </a:ext>
            </a:extLst>
          </p:cNvPr>
          <p:cNvSpPr txBox="1"/>
          <p:nvPr/>
        </p:nvSpPr>
        <p:spPr>
          <a:xfrm>
            <a:off x="887234" y="4137485"/>
            <a:ext cx="1403951" cy="78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500" b="1" spc="-5" dirty="0">
                <a:solidFill>
                  <a:schemeClr val="bg1"/>
                </a:solidFill>
                <a:latin typeface="Arial"/>
                <a:cs typeface="Arial"/>
              </a:rPr>
              <a:t>You’re rubbish</a:t>
            </a:r>
            <a:endParaRPr sz="25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bject 4">
            <a:extLst>
              <a:ext uri="{FF2B5EF4-FFF2-40B4-BE49-F238E27FC236}">
                <a16:creationId xmlns:a16="http://schemas.microsoft.com/office/drawing/2014/main" id="{C86C1AFF-040E-D44F-A128-A53279ED725B}"/>
              </a:ext>
            </a:extLst>
          </p:cNvPr>
          <p:cNvSpPr txBox="1"/>
          <p:nvPr/>
        </p:nvSpPr>
        <p:spPr>
          <a:xfrm>
            <a:off x="9788974" y="4655108"/>
            <a:ext cx="1403951" cy="78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500" b="1" spc="-5" dirty="0">
                <a:solidFill>
                  <a:schemeClr val="bg1"/>
                </a:solidFill>
                <a:latin typeface="Arial"/>
                <a:cs typeface="Arial"/>
              </a:rPr>
              <a:t>Shut up! Loser</a:t>
            </a:r>
            <a:endParaRPr sz="25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9FC567E4-5976-D14B-81F2-EE68CFADBB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791" y="0"/>
            <a:ext cx="754441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34601" y="393621"/>
            <a:ext cx="9979660" cy="1136650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1675130" marR="5080" indent="-1663064">
              <a:lnSpc>
                <a:spcPts val="4180"/>
              </a:lnSpc>
              <a:spcBef>
                <a:spcPts val="555"/>
              </a:spcBef>
            </a:pPr>
            <a:r>
              <a:rPr sz="3800" spc="-5" dirty="0"/>
              <a:t>How can </a:t>
            </a:r>
            <a:r>
              <a:rPr sz="3800" dirty="0"/>
              <a:t>we </a:t>
            </a:r>
            <a:r>
              <a:rPr sz="3800" spc="-5" dirty="0"/>
              <a:t>make </a:t>
            </a:r>
            <a:r>
              <a:rPr sz="3800" dirty="0"/>
              <a:t>gaming </a:t>
            </a:r>
            <a:r>
              <a:rPr sz="3800" spc="-5" dirty="0"/>
              <a:t>and </a:t>
            </a:r>
            <a:r>
              <a:rPr sz="3800" dirty="0"/>
              <a:t>being online </a:t>
            </a:r>
            <a:r>
              <a:rPr sz="3800" spc="-1045" dirty="0"/>
              <a:t> </a:t>
            </a:r>
            <a:r>
              <a:rPr sz="3800" dirty="0"/>
              <a:t>a</a:t>
            </a:r>
            <a:r>
              <a:rPr sz="3800" spc="-10" dirty="0"/>
              <a:t> </a:t>
            </a:r>
            <a:r>
              <a:rPr sz="3800" dirty="0"/>
              <a:t>positive</a:t>
            </a:r>
            <a:r>
              <a:rPr sz="3800" spc="-5" dirty="0"/>
              <a:t> experience</a:t>
            </a:r>
            <a:r>
              <a:rPr sz="3800" spc="-10" dirty="0"/>
              <a:t> </a:t>
            </a:r>
            <a:r>
              <a:rPr sz="3800" spc="-5" dirty="0"/>
              <a:t>for all?</a:t>
            </a:r>
            <a:endParaRPr sz="3800"/>
          </a:p>
        </p:txBody>
      </p:sp>
      <p:pic>
        <p:nvPicPr>
          <p:cNvPr id="4" name="Picture 3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6851BD90-28D7-304C-ABC2-2896DD7197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0" y="3200400"/>
            <a:ext cx="2285075" cy="2926500"/>
          </a:xfrm>
          <a:prstGeom prst="rect">
            <a:avLst/>
          </a:prstGeom>
        </p:spPr>
      </p:pic>
      <p:pic>
        <p:nvPicPr>
          <p:cNvPr id="6" name="Picture 5" descr="Text, icon&#10;&#10;Description automatically generated with medium confidence">
            <a:extLst>
              <a:ext uri="{FF2B5EF4-FFF2-40B4-BE49-F238E27FC236}">
                <a16:creationId xmlns:a16="http://schemas.microsoft.com/office/drawing/2014/main" id="{8EAE3321-78D1-0C45-8813-B42594C46C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2743200"/>
            <a:ext cx="2285075" cy="29265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98FB216-B636-F942-8F5F-05CF83D50B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178900"/>
            <a:ext cx="2285075" cy="29265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76742633-4CBE-B84E-A2F5-D0ABDA9F56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737150"/>
            <a:ext cx="2285075" cy="2926500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64BBB54E-8442-4947-B6CB-B6132EAD4D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45344"/>
            <a:ext cx="2285075" cy="292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4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00D4DDD-222D-7E4C-88E4-C54DDBAEE317}"/>
              </a:ext>
            </a:extLst>
          </p:cNvPr>
          <p:cNvGrpSpPr/>
          <p:nvPr/>
        </p:nvGrpSpPr>
        <p:grpSpPr>
          <a:xfrm>
            <a:off x="2772859" y="1163278"/>
            <a:ext cx="6646283" cy="3960665"/>
            <a:chOff x="2923415" y="1163278"/>
            <a:chExt cx="6646283" cy="396066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62D9C0F-E303-F844-A880-FD9C917F02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3415" y="1163278"/>
              <a:ext cx="6345170" cy="2115057"/>
            </a:xfrm>
            <a:prstGeom prst="rect">
              <a:avLst/>
            </a:prstGeom>
          </p:spPr>
        </p:pic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C21DDAC2-2FC7-BE48-90E0-796DB509B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1324" y="3429000"/>
              <a:ext cx="4618374" cy="1694943"/>
            </a:xfrm>
            <a:prstGeom prst="rect">
              <a:avLst/>
            </a:prstGeom>
          </p:spPr>
        </p:pic>
        <p:pic>
          <p:nvPicPr>
            <p:cNvPr id="9" name="Picture 8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0278815F-C4D8-6841-9BE1-133CF48E66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7986" y="3032261"/>
              <a:ext cx="1485061" cy="1727866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54F2AE48-CF2E-F645-8898-2DA688510F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771" y="5736503"/>
            <a:ext cx="4300458" cy="75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033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582295" marR="5080" indent="-570230">
              <a:lnSpc>
                <a:spcPts val="5530"/>
              </a:lnSpc>
              <a:spcBef>
                <a:spcPts val="50"/>
              </a:spcBef>
            </a:pPr>
            <a:r>
              <a:rPr sz="4450" spc="20" dirty="0"/>
              <a:t>What</a:t>
            </a:r>
            <a:r>
              <a:rPr sz="4450" spc="-10" dirty="0"/>
              <a:t> </a:t>
            </a:r>
            <a:r>
              <a:rPr sz="4450" spc="20" dirty="0"/>
              <a:t>do</a:t>
            </a:r>
            <a:r>
              <a:rPr sz="4450" spc="-10" dirty="0"/>
              <a:t> </a:t>
            </a:r>
            <a:r>
              <a:rPr sz="4450" spc="15" dirty="0"/>
              <a:t>you</a:t>
            </a:r>
            <a:r>
              <a:rPr sz="4450" spc="-10" dirty="0"/>
              <a:t> </a:t>
            </a:r>
            <a:r>
              <a:rPr sz="4450" spc="10" dirty="0"/>
              <a:t>enjoy</a:t>
            </a:r>
            <a:r>
              <a:rPr sz="4450" spc="-15" dirty="0"/>
              <a:t> </a:t>
            </a:r>
            <a:r>
              <a:rPr sz="4450" spc="15" dirty="0"/>
              <a:t>most </a:t>
            </a:r>
            <a:r>
              <a:rPr sz="4450" spc="-1220" dirty="0"/>
              <a:t> </a:t>
            </a:r>
            <a:r>
              <a:rPr sz="4450" spc="10" dirty="0"/>
              <a:t>about</a:t>
            </a:r>
            <a:r>
              <a:rPr sz="4450" spc="-5" dirty="0"/>
              <a:t> </a:t>
            </a:r>
            <a:r>
              <a:rPr sz="4450" spc="15" dirty="0"/>
              <a:t>going</a:t>
            </a:r>
            <a:r>
              <a:rPr sz="4450" dirty="0"/>
              <a:t> </a:t>
            </a:r>
            <a:r>
              <a:rPr sz="4450" spc="15" dirty="0"/>
              <a:t>online?</a:t>
            </a:r>
            <a:endParaRPr sz="4450" dirty="0"/>
          </a:p>
        </p:txBody>
      </p:sp>
      <p:pic>
        <p:nvPicPr>
          <p:cNvPr id="4" name="Picture 3" descr="Logo&#10;&#10;Description automatically generated with low confidence">
            <a:extLst>
              <a:ext uri="{FF2B5EF4-FFF2-40B4-BE49-F238E27FC236}">
                <a16:creationId xmlns:a16="http://schemas.microsoft.com/office/drawing/2014/main" id="{4AF3B2EF-767F-6A4E-9B8A-1A0AD01876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54" y="341574"/>
            <a:ext cx="2495938" cy="2495938"/>
          </a:xfrm>
          <a:prstGeom prst="rect">
            <a:avLst/>
          </a:prstGeom>
        </p:spPr>
      </p:pic>
      <p:pic>
        <p:nvPicPr>
          <p:cNvPr id="6" name="Picture 5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1AC4D831-EE9D-BF42-8C7C-796C1E81D1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396" y="209134"/>
            <a:ext cx="2495938" cy="2495938"/>
          </a:xfrm>
          <a:prstGeom prst="rect">
            <a:avLst/>
          </a:prstGeom>
        </p:spPr>
      </p:pic>
      <p:pic>
        <p:nvPicPr>
          <p:cNvPr id="8" name="Picture 7" descr="Logo, icon&#10;&#10;Description automatically generated">
            <a:extLst>
              <a:ext uri="{FF2B5EF4-FFF2-40B4-BE49-F238E27FC236}">
                <a16:creationId xmlns:a16="http://schemas.microsoft.com/office/drawing/2014/main" id="{EA35D5D8-471B-BA48-844A-AB7F0A7B2E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604" y="119661"/>
            <a:ext cx="2495938" cy="2495938"/>
          </a:xfrm>
          <a:prstGeom prst="rect">
            <a:avLst/>
          </a:prstGeom>
        </p:spPr>
      </p:pic>
      <p:pic>
        <p:nvPicPr>
          <p:cNvPr id="10" name="Picture 9" descr="A picture containing weapon&#10;&#10;Description automatically generated">
            <a:extLst>
              <a:ext uri="{FF2B5EF4-FFF2-40B4-BE49-F238E27FC236}">
                <a16:creationId xmlns:a16="http://schemas.microsoft.com/office/drawing/2014/main" id="{3A952150-664C-274B-B562-C8FC178E04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767" y="341574"/>
            <a:ext cx="2495938" cy="2495938"/>
          </a:xfrm>
          <a:prstGeom prst="rect">
            <a:avLst/>
          </a:prstGeom>
        </p:spPr>
      </p:pic>
      <p:pic>
        <p:nvPicPr>
          <p:cNvPr id="12" name="Picture 11" descr="Logo, icon&#10;&#10;Description automatically generated">
            <a:extLst>
              <a:ext uri="{FF2B5EF4-FFF2-40B4-BE49-F238E27FC236}">
                <a16:creationId xmlns:a16="http://schemas.microsoft.com/office/drawing/2014/main" id="{AB490495-7E85-E346-8DFA-4D96D57E83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058" y="2362200"/>
            <a:ext cx="2495938" cy="2495938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0267CA2C-70F1-2942-9B62-E46190D0E9C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798" y="4061381"/>
            <a:ext cx="2495938" cy="2495938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2B171C18-57FE-D14D-8422-26B8D28458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798" y="4152928"/>
            <a:ext cx="2495938" cy="2495938"/>
          </a:xfrm>
          <a:prstGeom prst="rect">
            <a:avLst/>
          </a:prstGeom>
        </p:spPr>
      </p:pic>
      <p:pic>
        <p:nvPicPr>
          <p:cNvPr id="18" name="Picture 17" descr="Logo, icon&#10;&#10;Description automatically generated">
            <a:extLst>
              <a:ext uri="{FF2B5EF4-FFF2-40B4-BE49-F238E27FC236}">
                <a16:creationId xmlns:a16="http://schemas.microsoft.com/office/drawing/2014/main" id="{33EDD87F-38A0-F14D-B160-3916543BF5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798" y="4061381"/>
            <a:ext cx="2495938" cy="2495938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F111ADA6-5C6C-E54D-A674-D239CA1FB73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70" y="2181031"/>
            <a:ext cx="2495938" cy="2495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CBE7705-9061-7B4F-8E35-6F94FA0C94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791" y="0"/>
            <a:ext cx="754441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99900" y="611214"/>
            <a:ext cx="3155950" cy="1678939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 marR="5080" algn="just">
              <a:lnSpc>
                <a:spcPts val="4130"/>
              </a:lnSpc>
              <a:spcBef>
                <a:spcPts val="760"/>
              </a:spcBef>
            </a:pPr>
            <a:r>
              <a:rPr sz="3950" dirty="0"/>
              <a:t>Respect and </a:t>
            </a:r>
            <a:r>
              <a:rPr sz="3950" spc="-1085" dirty="0"/>
              <a:t> </a:t>
            </a:r>
            <a:r>
              <a:rPr sz="3950" dirty="0"/>
              <a:t>relationships  </a:t>
            </a:r>
            <a:r>
              <a:rPr sz="3950" spc="5" dirty="0"/>
              <a:t>online</a:t>
            </a:r>
            <a:endParaRPr sz="3950" dirty="0"/>
          </a:p>
        </p:txBody>
      </p:sp>
      <p:sp>
        <p:nvSpPr>
          <p:cNvPr id="3" name="object 3"/>
          <p:cNvSpPr txBox="1"/>
          <p:nvPr/>
        </p:nvSpPr>
        <p:spPr>
          <a:xfrm>
            <a:off x="7010400" y="6400800"/>
            <a:ext cx="295973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i="1" dirty="0">
                <a:solidFill>
                  <a:srgbClr val="3F3F3E"/>
                </a:solidFill>
                <a:latin typeface="Arial"/>
                <a:cs typeface="Arial"/>
              </a:rPr>
              <a:t>Source:</a:t>
            </a:r>
            <a:r>
              <a:rPr sz="1000" i="1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000" i="1" spc="-5" dirty="0">
                <a:solidFill>
                  <a:srgbClr val="3F3F3E"/>
                </a:solidFill>
                <a:latin typeface="Arial"/>
                <a:cs typeface="Arial"/>
              </a:rPr>
              <a:t>8-15</a:t>
            </a:r>
            <a:r>
              <a:rPr sz="1000" i="1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3F3F3E"/>
                </a:solidFill>
                <a:latin typeface="Arial"/>
                <a:cs typeface="Arial"/>
              </a:rPr>
              <a:t>year</a:t>
            </a:r>
            <a:r>
              <a:rPr sz="1000" i="1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000" i="1" spc="-5" dirty="0">
                <a:solidFill>
                  <a:srgbClr val="3F3F3E"/>
                </a:solidFill>
                <a:latin typeface="Arial"/>
                <a:cs typeface="Arial"/>
              </a:rPr>
              <a:t>olds,</a:t>
            </a:r>
            <a:r>
              <a:rPr sz="1000" i="1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000" i="1" spc="-5" dirty="0">
                <a:solidFill>
                  <a:srgbClr val="3F3F3E"/>
                </a:solidFill>
                <a:latin typeface="Arial"/>
                <a:cs typeface="Arial"/>
              </a:rPr>
              <a:t>Ofcom’s</a:t>
            </a:r>
            <a:r>
              <a:rPr sz="1000" i="1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3F3F3E"/>
                </a:solidFill>
                <a:latin typeface="Arial"/>
                <a:cs typeface="Arial"/>
              </a:rPr>
              <a:t>Online</a:t>
            </a:r>
            <a:r>
              <a:rPr sz="1000" i="1" spc="-5" dirty="0">
                <a:solidFill>
                  <a:srgbClr val="3F3F3E"/>
                </a:solidFill>
                <a:latin typeface="Arial"/>
                <a:cs typeface="Arial"/>
              </a:rPr>
              <a:t> Nation</a:t>
            </a:r>
            <a:r>
              <a:rPr sz="1000" i="1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000" i="1" spc="-5" dirty="0">
                <a:solidFill>
                  <a:srgbClr val="3F3F3E"/>
                </a:solidFill>
                <a:latin typeface="Arial"/>
                <a:cs typeface="Arial"/>
              </a:rPr>
              <a:t>2021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Shape&#10;&#10;Description automatically generated">
            <a:extLst>
              <a:ext uri="{FF2B5EF4-FFF2-40B4-BE49-F238E27FC236}">
                <a16:creationId xmlns:a16="http://schemas.microsoft.com/office/drawing/2014/main" id="{EA6FC73A-684E-F942-A83D-BFFD6091F1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498822"/>
            <a:ext cx="9296400" cy="324438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8600" rIns="0" bIns="0" rtlCol="0">
            <a:spAutoFit/>
          </a:bodyPr>
          <a:lstStyle/>
          <a:p>
            <a:pPr marL="330200" marR="5080" indent="-84455">
              <a:lnSpc>
                <a:spcPts val="4300"/>
              </a:lnSpc>
              <a:spcBef>
                <a:spcPts val="660"/>
              </a:spcBef>
            </a:pPr>
            <a:r>
              <a:rPr spc="-5" dirty="0"/>
              <a:t>How</a:t>
            </a:r>
            <a:r>
              <a:rPr spc="-30" dirty="0"/>
              <a:t> </a:t>
            </a:r>
            <a:r>
              <a:rPr dirty="0"/>
              <a:t>do</a:t>
            </a:r>
            <a:r>
              <a:rPr spc="-20" dirty="0"/>
              <a:t> </a:t>
            </a:r>
            <a:r>
              <a:rPr spc="-5" dirty="0"/>
              <a:t>you</a:t>
            </a:r>
            <a:r>
              <a:rPr spc="-25" dirty="0"/>
              <a:t> </a:t>
            </a:r>
            <a:r>
              <a:rPr spc="-5" dirty="0"/>
              <a:t>think</a:t>
            </a:r>
            <a:r>
              <a:rPr spc="-20" dirty="0"/>
              <a:t> </a:t>
            </a:r>
            <a:r>
              <a:rPr dirty="0"/>
              <a:t>people </a:t>
            </a:r>
            <a:r>
              <a:rPr spc="-1095" dirty="0"/>
              <a:t> </a:t>
            </a:r>
            <a:r>
              <a:rPr dirty="0"/>
              <a:t>gain</a:t>
            </a:r>
            <a:r>
              <a:rPr spc="-30" dirty="0"/>
              <a:t> </a:t>
            </a:r>
            <a:r>
              <a:rPr spc="-5" dirty="0"/>
              <a:t>respect</a:t>
            </a:r>
            <a:r>
              <a:rPr spc="-30" dirty="0"/>
              <a:t> </a:t>
            </a:r>
            <a:r>
              <a:rPr dirty="0"/>
              <a:t>in</a:t>
            </a:r>
            <a:r>
              <a:rPr spc="-25" dirty="0"/>
              <a:t> </a:t>
            </a:r>
            <a:r>
              <a:rPr dirty="0"/>
              <a:t>gaming?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DCE945EF-66B9-D946-B35A-A13F163F3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148" y="-50173"/>
            <a:ext cx="2582334" cy="2582334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6408A60-4B9A-764C-B3E5-764F920522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170" y="99600"/>
            <a:ext cx="2582334" cy="2582334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38881353-D39C-7649-BEE9-236E864CA7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66" y="180828"/>
            <a:ext cx="2582334" cy="2582334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7DE39885-DFF0-4944-8566-8F11157BF2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85937"/>
            <a:ext cx="2582334" cy="2582334"/>
          </a:xfrm>
          <a:prstGeom prst="rect">
            <a:avLst/>
          </a:prstGeom>
        </p:spPr>
      </p:pic>
      <p:pic>
        <p:nvPicPr>
          <p:cNvPr id="13" name="Picture 12" descr="A picture containing text, pool ball, sport&#10;&#10;Description automatically generated">
            <a:extLst>
              <a:ext uri="{FF2B5EF4-FFF2-40B4-BE49-F238E27FC236}">
                <a16:creationId xmlns:a16="http://schemas.microsoft.com/office/drawing/2014/main" id="{DECD7A31-C6F3-DA4C-BBD4-6DDC53BE5D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584" y="4204156"/>
            <a:ext cx="2582334" cy="2582334"/>
          </a:xfrm>
          <a:prstGeom prst="rect">
            <a:avLst/>
          </a:prstGeom>
        </p:spPr>
      </p:pic>
      <p:pic>
        <p:nvPicPr>
          <p:cNvPr id="15" name="Picture 14" descr="Logo, icon&#10;&#10;Description automatically generated">
            <a:extLst>
              <a:ext uri="{FF2B5EF4-FFF2-40B4-BE49-F238E27FC236}">
                <a16:creationId xmlns:a16="http://schemas.microsoft.com/office/drawing/2014/main" id="{88777B3B-D1FC-4F40-B0B6-AE71C73950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968" y="4234941"/>
            <a:ext cx="2582334" cy="2582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ctangle&#10;&#10;Description automatically generated with medium confidence">
            <a:extLst>
              <a:ext uri="{FF2B5EF4-FFF2-40B4-BE49-F238E27FC236}">
                <a16:creationId xmlns:a16="http://schemas.microsoft.com/office/drawing/2014/main" id="{F3FA2168-8631-5C4F-9536-686868DFC6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1295400"/>
            <a:ext cx="8232000" cy="2616668"/>
          </a:xfrm>
          <a:prstGeom prst="rect">
            <a:avLst/>
          </a:prstGeom>
        </p:spPr>
      </p:pic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1C524584-6B7C-BE4B-A006-28055E416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600" y="3250732"/>
            <a:ext cx="8232000" cy="2616668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2115339" y="1928599"/>
            <a:ext cx="5133975" cy="98044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35560" marR="5080" indent="-23495">
              <a:lnSpc>
                <a:spcPts val="3490"/>
              </a:lnSpc>
              <a:spcBef>
                <a:spcPts val="660"/>
              </a:spcBef>
            </a:pPr>
            <a:r>
              <a:rPr sz="3350" b="1" spc="-5" dirty="0">
                <a:solidFill>
                  <a:srgbClr val="3F3F3E"/>
                </a:solidFill>
                <a:latin typeface="Arial"/>
                <a:cs typeface="Arial"/>
              </a:rPr>
              <a:t>Do you think that </a:t>
            </a:r>
            <a:r>
              <a:rPr sz="3350" b="1" dirty="0">
                <a:solidFill>
                  <a:srgbClr val="3F3F3E"/>
                </a:solidFill>
                <a:latin typeface="Arial"/>
                <a:cs typeface="Arial"/>
              </a:rPr>
              <a:t>gaming </a:t>
            </a:r>
            <a:r>
              <a:rPr sz="3350" b="1" spc="-919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3350" b="1" dirty="0">
                <a:solidFill>
                  <a:srgbClr val="3F3F3E"/>
                </a:solidFill>
                <a:latin typeface="Arial"/>
                <a:cs typeface="Arial"/>
              </a:rPr>
              <a:t>is</a:t>
            </a:r>
            <a:r>
              <a:rPr sz="3350" b="1" spc="-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3350" b="1" spc="-5" dirty="0">
                <a:solidFill>
                  <a:srgbClr val="3F3F3E"/>
                </a:solidFill>
                <a:latin typeface="Arial"/>
                <a:cs typeface="Arial"/>
              </a:rPr>
              <a:t>an</a:t>
            </a:r>
            <a:r>
              <a:rPr sz="3350" b="1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3350" b="1" spc="-5" dirty="0">
                <a:solidFill>
                  <a:srgbClr val="3F3F3E"/>
                </a:solidFill>
                <a:latin typeface="Arial"/>
                <a:cs typeface="Arial"/>
              </a:rPr>
              <a:t>equal</a:t>
            </a:r>
            <a:r>
              <a:rPr sz="3350" b="1" spc="-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3350" b="1" dirty="0">
                <a:solidFill>
                  <a:srgbClr val="3F3F3E"/>
                </a:solidFill>
                <a:latin typeface="Arial"/>
                <a:cs typeface="Arial"/>
              </a:rPr>
              <a:t>playing</a:t>
            </a:r>
            <a:r>
              <a:rPr sz="3350" b="1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3350" b="1" dirty="0">
                <a:solidFill>
                  <a:srgbClr val="3F3F3E"/>
                </a:solidFill>
                <a:latin typeface="Arial"/>
                <a:cs typeface="Arial"/>
              </a:rPr>
              <a:t>field?</a:t>
            </a:r>
            <a:endParaRPr sz="335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ubTitle" idx="4"/>
          </p:nvPr>
        </p:nvSpPr>
        <p:spPr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585595" marR="5080" indent="234950">
              <a:lnSpc>
                <a:spcPts val="3490"/>
              </a:lnSpc>
              <a:spcBef>
                <a:spcPts val="660"/>
              </a:spcBef>
            </a:pPr>
            <a:r>
              <a:rPr spc="-5" dirty="0"/>
              <a:t>Are </a:t>
            </a:r>
            <a:r>
              <a:rPr dirty="0"/>
              <a:t>games a </a:t>
            </a:r>
            <a:r>
              <a:rPr spc="-5" dirty="0"/>
              <a:t>space </a:t>
            </a:r>
            <a:r>
              <a:rPr dirty="0"/>
              <a:t>where it </a:t>
            </a:r>
            <a:r>
              <a:rPr spc="5" dirty="0"/>
              <a:t> </a:t>
            </a:r>
            <a:r>
              <a:rPr dirty="0"/>
              <a:t>does</a:t>
            </a:r>
            <a:r>
              <a:rPr spc="-15" dirty="0"/>
              <a:t> </a:t>
            </a:r>
            <a:r>
              <a:rPr dirty="0"/>
              <a:t>not</a:t>
            </a:r>
            <a:r>
              <a:rPr spc="-15" dirty="0"/>
              <a:t> </a:t>
            </a:r>
            <a:r>
              <a:rPr spc="-5" dirty="0"/>
              <a:t>matter</a:t>
            </a:r>
            <a:r>
              <a:rPr spc="-10" dirty="0"/>
              <a:t> </a:t>
            </a:r>
            <a:r>
              <a:rPr dirty="0"/>
              <a:t>who</a:t>
            </a:r>
            <a:r>
              <a:rPr spc="-15" dirty="0"/>
              <a:t> </a:t>
            </a:r>
            <a:r>
              <a:rPr spc="-5" dirty="0"/>
              <a:t>you</a:t>
            </a:r>
            <a:r>
              <a:rPr spc="-15" dirty="0"/>
              <a:t> </a:t>
            </a:r>
            <a:r>
              <a:rPr spc="-5" dirty="0"/>
              <a:t>are?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B70E81FA-6AD7-3F4D-B72D-F30FE5208F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707" y="-210900"/>
            <a:ext cx="4408293" cy="4630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22199" y="3966969"/>
            <a:ext cx="1760855" cy="87249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2140"/>
              </a:lnSpc>
              <a:spcBef>
                <a:spcPts val="370"/>
              </a:spcBef>
            </a:pPr>
            <a:r>
              <a:rPr sz="1950" b="1" dirty="0">
                <a:solidFill>
                  <a:srgbClr val="3F3F3E"/>
                </a:solidFill>
                <a:latin typeface="Arial"/>
                <a:cs typeface="Arial"/>
              </a:rPr>
              <a:t>That’s </a:t>
            </a:r>
            <a:r>
              <a:rPr sz="1950" b="1" spc="20" dirty="0">
                <a:solidFill>
                  <a:srgbClr val="3F3F3E"/>
                </a:solidFill>
                <a:latin typeface="Arial"/>
                <a:cs typeface="Arial"/>
              </a:rPr>
              <a:t>why </a:t>
            </a:r>
            <a:r>
              <a:rPr sz="1950" b="1" spc="2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950" b="1" spc="10" dirty="0">
                <a:solidFill>
                  <a:srgbClr val="3F3F3E"/>
                </a:solidFill>
                <a:latin typeface="Arial"/>
                <a:cs typeface="Arial"/>
              </a:rPr>
              <a:t>girls</a:t>
            </a:r>
            <a:r>
              <a:rPr sz="1950" b="1" spc="-5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950" b="1" spc="10" dirty="0">
                <a:solidFill>
                  <a:srgbClr val="3F3F3E"/>
                </a:solidFill>
                <a:latin typeface="Arial"/>
                <a:cs typeface="Arial"/>
              </a:rPr>
              <a:t>shouldn’t </a:t>
            </a:r>
            <a:r>
              <a:rPr sz="1950" b="1" spc="-52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950" b="1" spc="15" dirty="0">
                <a:solidFill>
                  <a:srgbClr val="3F3F3E"/>
                </a:solidFill>
                <a:latin typeface="Arial"/>
                <a:cs typeface="Arial"/>
              </a:rPr>
              <a:t>play</a:t>
            </a:r>
            <a:r>
              <a:rPr sz="1950" b="1" spc="-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950" b="1" spc="20" dirty="0">
                <a:solidFill>
                  <a:srgbClr val="3F3F3E"/>
                </a:solidFill>
                <a:latin typeface="Arial"/>
                <a:cs typeface="Arial"/>
              </a:rPr>
              <a:t>games</a:t>
            </a:r>
            <a:endParaRPr sz="195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12900" y="4079890"/>
            <a:ext cx="1454150" cy="600075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2140"/>
              </a:lnSpc>
              <a:spcBef>
                <a:spcPts val="370"/>
              </a:spcBef>
            </a:pPr>
            <a:r>
              <a:rPr sz="1950" b="1" spc="-30" dirty="0">
                <a:solidFill>
                  <a:srgbClr val="3F3F3E"/>
                </a:solidFill>
                <a:latin typeface="Arial"/>
                <a:cs typeface="Arial"/>
              </a:rPr>
              <a:t>You</a:t>
            </a:r>
            <a:r>
              <a:rPr sz="1950" b="1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950" b="1" spc="15" dirty="0">
                <a:solidFill>
                  <a:srgbClr val="3F3F3E"/>
                </a:solidFill>
                <a:latin typeface="Arial"/>
                <a:cs typeface="Arial"/>
              </a:rPr>
              <a:t>don’t </a:t>
            </a:r>
            <a:r>
              <a:rPr sz="1950" b="1" spc="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950" b="1" spc="15" dirty="0">
                <a:solidFill>
                  <a:srgbClr val="3F3F3E"/>
                </a:solidFill>
                <a:latin typeface="Arial"/>
                <a:cs typeface="Arial"/>
              </a:rPr>
              <a:t>belong</a:t>
            </a:r>
            <a:r>
              <a:rPr sz="1950" b="1" spc="-6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950" b="1" spc="15" dirty="0">
                <a:solidFill>
                  <a:srgbClr val="3F3F3E"/>
                </a:solidFill>
                <a:latin typeface="Arial"/>
                <a:cs typeface="Arial"/>
              </a:rPr>
              <a:t>here</a:t>
            </a:r>
            <a:endParaRPr sz="195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960224" y="6506155"/>
            <a:ext cx="195262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i="1" spc="-5" dirty="0">
                <a:solidFill>
                  <a:srgbClr val="3F3F3E"/>
                </a:solidFill>
                <a:latin typeface="Arial"/>
                <a:cs typeface="Arial"/>
              </a:rPr>
              <a:t>UK</a:t>
            </a:r>
            <a:r>
              <a:rPr sz="1000" i="1" spc="-2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3F3F3E"/>
                </a:solidFill>
                <a:latin typeface="Arial"/>
                <a:cs typeface="Arial"/>
              </a:rPr>
              <a:t>Safer</a:t>
            </a:r>
            <a:r>
              <a:rPr sz="1000" i="1" spc="-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3F3F3E"/>
                </a:solidFill>
                <a:latin typeface="Arial"/>
                <a:cs typeface="Arial"/>
              </a:rPr>
              <a:t>Internet</a:t>
            </a:r>
            <a:r>
              <a:rPr sz="1000" i="1" spc="-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000" i="1" spc="-5" dirty="0">
                <a:solidFill>
                  <a:srgbClr val="3F3F3E"/>
                </a:solidFill>
                <a:latin typeface="Arial"/>
                <a:cs typeface="Arial"/>
              </a:rPr>
              <a:t>Centre</a:t>
            </a:r>
            <a:r>
              <a:rPr sz="1000" i="1" spc="-2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3F3F3E"/>
                </a:solidFill>
                <a:latin typeface="Arial"/>
                <a:cs typeface="Arial"/>
              </a:rPr>
              <a:t>research</a:t>
            </a:r>
            <a:endParaRPr sz="1000">
              <a:latin typeface="Arial"/>
              <a:cs typeface="Arial"/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0CFA49D2-159E-904E-A275-F2B295AC6184}"/>
              </a:ext>
            </a:extLst>
          </p:cNvPr>
          <p:cNvSpPr txBox="1"/>
          <p:nvPr/>
        </p:nvSpPr>
        <p:spPr>
          <a:xfrm>
            <a:off x="10210800" y="3840880"/>
            <a:ext cx="1760855" cy="1124667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2140"/>
              </a:lnSpc>
              <a:spcBef>
                <a:spcPts val="370"/>
              </a:spcBef>
            </a:pPr>
            <a:r>
              <a:rPr lang="en-GB" sz="1950" b="1" dirty="0">
                <a:solidFill>
                  <a:schemeClr val="bg1"/>
                </a:solidFill>
                <a:latin typeface="Arial"/>
                <a:cs typeface="Arial"/>
              </a:rPr>
              <a:t>Why did </a:t>
            </a:r>
            <a:br>
              <a:rPr lang="en-GB" sz="1950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GB" sz="1950" b="1" dirty="0">
                <a:solidFill>
                  <a:schemeClr val="bg1"/>
                </a:solidFill>
                <a:latin typeface="Arial"/>
                <a:cs typeface="Arial"/>
              </a:rPr>
              <a:t>you have to </a:t>
            </a:r>
            <a:br>
              <a:rPr lang="en-GB" sz="1950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GB" sz="1950" b="1" dirty="0">
                <a:solidFill>
                  <a:schemeClr val="bg1"/>
                </a:solidFill>
                <a:latin typeface="Arial"/>
                <a:cs typeface="Arial"/>
              </a:rPr>
              <a:t>be on my team?</a:t>
            </a:r>
            <a:endParaRPr sz="195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25FC9EE0-ADB4-284C-AE18-9E098FE3C3B5}"/>
              </a:ext>
            </a:extLst>
          </p:cNvPr>
          <p:cNvSpPr txBox="1"/>
          <p:nvPr/>
        </p:nvSpPr>
        <p:spPr>
          <a:xfrm>
            <a:off x="5366951" y="3692599"/>
            <a:ext cx="1760855" cy="1124667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2140"/>
              </a:lnSpc>
              <a:spcBef>
                <a:spcPts val="370"/>
              </a:spcBef>
            </a:pPr>
            <a:r>
              <a:rPr lang="en-GB" sz="1950" b="1" dirty="0">
                <a:solidFill>
                  <a:schemeClr val="bg1"/>
                </a:solidFill>
                <a:latin typeface="Arial"/>
                <a:cs typeface="Arial"/>
              </a:rPr>
              <a:t>I wish we could get rid of them in </a:t>
            </a:r>
            <a:br>
              <a:rPr lang="en-GB" sz="1950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GB" sz="1950" b="1" dirty="0">
                <a:solidFill>
                  <a:schemeClr val="bg1"/>
                </a:solidFill>
                <a:latin typeface="Arial"/>
                <a:cs typeface="Arial"/>
              </a:rPr>
              <a:t>real life too</a:t>
            </a:r>
            <a:endParaRPr sz="195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084D899A-9DFC-774B-A54C-0E7726B36DDF}"/>
              </a:ext>
            </a:extLst>
          </p:cNvPr>
          <p:cNvSpPr txBox="1"/>
          <p:nvPr/>
        </p:nvSpPr>
        <p:spPr>
          <a:xfrm>
            <a:off x="621956" y="4114800"/>
            <a:ext cx="1760855" cy="586058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2140"/>
              </a:lnSpc>
              <a:spcBef>
                <a:spcPts val="370"/>
              </a:spcBef>
            </a:pPr>
            <a:r>
              <a:rPr lang="en-GB" sz="1950" b="1" dirty="0">
                <a:solidFill>
                  <a:schemeClr val="bg1"/>
                </a:solidFill>
                <a:latin typeface="Arial"/>
                <a:cs typeface="Arial"/>
              </a:rPr>
              <a:t>Where are you even from?</a:t>
            </a:r>
            <a:endParaRPr sz="195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13" name="Picture 12" descr="A picture containing shape&#10;&#10;Description automatically generated">
            <a:extLst>
              <a:ext uri="{FF2B5EF4-FFF2-40B4-BE49-F238E27FC236}">
                <a16:creationId xmlns:a16="http://schemas.microsoft.com/office/drawing/2014/main" id="{7CC7616E-0FBD-414F-8D97-A09D3D000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264" y="530092"/>
            <a:ext cx="3200493" cy="2898908"/>
          </a:xfrm>
          <a:prstGeom prst="rect">
            <a:avLst/>
          </a:prstGeom>
        </p:spPr>
      </p:pic>
      <p:pic>
        <p:nvPicPr>
          <p:cNvPr id="11" name="Picture 10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4B5E197D-3D4E-BA4F-8BA5-1CF9D2778B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224" y="530092"/>
            <a:ext cx="3723651" cy="2837360"/>
          </a:xfrm>
          <a:prstGeom prst="rect">
            <a:avLst/>
          </a:prstGeom>
        </p:spPr>
      </p:pic>
      <p:sp>
        <p:nvSpPr>
          <p:cNvPr id="8" name="object 6">
            <a:extLst>
              <a:ext uri="{FF2B5EF4-FFF2-40B4-BE49-F238E27FC236}">
                <a16:creationId xmlns:a16="http://schemas.microsoft.com/office/drawing/2014/main" id="{94E61AD9-9725-7D47-88C7-1D32600451BF}"/>
              </a:ext>
            </a:extLst>
          </p:cNvPr>
          <p:cNvSpPr txBox="1">
            <a:spLocks/>
          </p:cNvSpPr>
          <p:nvPr/>
        </p:nvSpPr>
        <p:spPr>
          <a:xfrm>
            <a:off x="3112319" y="1650314"/>
            <a:ext cx="2336165" cy="114427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>
              <a:lnSpc>
                <a:spcPts val="2140"/>
              </a:lnSpc>
              <a:spcBef>
                <a:spcPts val="370"/>
              </a:spcBef>
            </a:pPr>
            <a:r>
              <a:rPr lang="en-GB" b="1" kern="0" spc="15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n-GB" b="1" kern="0" spc="-15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kern="0" spc="15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worried</a:t>
            </a:r>
            <a:r>
              <a:rPr lang="en-GB" b="1" kern="0" spc="-15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kern="0" spc="10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</a:t>
            </a:r>
            <a:r>
              <a:rPr lang="en-GB" b="1" kern="0" spc="-525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kern="0" spc="15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being mean </a:t>
            </a:r>
            <a:r>
              <a:rPr lang="en-GB" b="1" kern="0" spc="-530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kern="0" spc="15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GB" b="1" kern="0" spc="20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 when </a:t>
            </a:r>
            <a:r>
              <a:rPr lang="en-GB" b="1" kern="0" spc="15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en-GB" b="1" kern="0" spc="20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kern="0" spc="10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en-GB" b="1" kern="0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kern="0" spc="15" dirty="0">
                <a:solidFill>
                  <a:srgbClr val="3F3F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playing</a:t>
            </a:r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30FB2E69-7F1F-AB43-A9BD-439BD329306B}"/>
              </a:ext>
            </a:extLst>
          </p:cNvPr>
          <p:cNvSpPr txBox="1"/>
          <p:nvPr/>
        </p:nvSpPr>
        <p:spPr>
          <a:xfrm>
            <a:off x="6656918" y="1650314"/>
            <a:ext cx="2070100" cy="114427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2140"/>
              </a:lnSpc>
              <a:spcBef>
                <a:spcPts val="370"/>
              </a:spcBef>
            </a:pPr>
            <a:r>
              <a:rPr sz="1950" b="1" spc="15" dirty="0">
                <a:solidFill>
                  <a:srgbClr val="3F3F3E"/>
                </a:solidFill>
                <a:latin typeface="Arial"/>
                <a:cs typeface="Arial"/>
              </a:rPr>
              <a:t>say people </a:t>
            </a:r>
            <a:r>
              <a:rPr sz="1950" b="1" spc="10" dirty="0">
                <a:solidFill>
                  <a:srgbClr val="3F3F3E"/>
                </a:solidFill>
                <a:latin typeface="Arial"/>
                <a:cs typeface="Arial"/>
              </a:rPr>
              <a:t>are </a:t>
            </a:r>
            <a:r>
              <a:rPr sz="1950" b="1" spc="15" dirty="0">
                <a:solidFill>
                  <a:srgbClr val="3F3F3E"/>
                </a:solidFill>
                <a:latin typeface="Arial"/>
                <a:cs typeface="Arial"/>
              </a:rPr>
              <a:t> meaner to </a:t>
            </a:r>
            <a:r>
              <a:rPr sz="1950" b="1" spc="10" dirty="0">
                <a:solidFill>
                  <a:srgbClr val="3F3F3E"/>
                </a:solidFill>
                <a:latin typeface="Arial"/>
                <a:cs typeface="Arial"/>
              </a:rPr>
              <a:t>each </a:t>
            </a:r>
            <a:r>
              <a:rPr sz="1950" b="1" spc="15" dirty="0">
                <a:solidFill>
                  <a:srgbClr val="3F3F3E"/>
                </a:solidFill>
                <a:latin typeface="Arial"/>
                <a:cs typeface="Arial"/>
              </a:rPr>
              <a:t> other</a:t>
            </a:r>
            <a:r>
              <a:rPr sz="1950" b="1" spc="-2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950" b="1" spc="15" dirty="0">
                <a:solidFill>
                  <a:srgbClr val="3F3F3E"/>
                </a:solidFill>
                <a:latin typeface="Arial"/>
                <a:cs typeface="Arial"/>
              </a:rPr>
              <a:t>online</a:t>
            </a:r>
            <a:r>
              <a:rPr sz="1950" b="1" spc="-2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950" b="1" spc="15" dirty="0">
                <a:solidFill>
                  <a:srgbClr val="3F3F3E"/>
                </a:solidFill>
                <a:latin typeface="Arial"/>
                <a:cs typeface="Arial"/>
              </a:rPr>
              <a:t>than </a:t>
            </a:r>
            <a:r>
              <a:rPr sz="1950" b="1" spc="-52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950" b="1" spc="15" dirty="0">
                <a:solidFill>
                  <a:srgbClr val="3F3F3E"/>
                </a:solidFill>
                <a:latin typeface="Arial"/>
                <a:cs typeface="Arial"/>
              </a:rPr>
              <a:t>in</a:t>
            </a:r>
            <a:r>
              <a:rPr sz="1950" b="1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950" b="1" spc="10" dirty="0">
                <a:solidFill>
                  <a:srgbClr val="3F3F3E"/>
                </a:solidFill>
                <a:latin typeface="Arial"/>
                <a:cs typeface="Arial"/>
              </a:rPr>
              <a:t>real</a:t>
            </a:r>
            <a:r>
              <a:rPr sz="1950" b="1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950" b="1" spc="10" dirty="0">
                <a:solidFill>
                  <a:srgbClr val="3F3F3E"/>
                </a:solidFill>
                <a:latin typeface="Arial"/>
                <a:cs typeface="Arial"/>
              </a:rPr>
              <a:t>life</a:t>
            </a:r>
            <a:endParaRPr sz="1950" dirty="0">
              <a:latin typeface="Arial"/>
              <a:cs typeface="Arial"/>
            </a:endParaRPr>
          </a:p>
        </p:txBody>
      </p:sp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001195AB-4894-1949-A7EC-FACE70333F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441" y="638929"/>
            <a:ext cx="1969534" cy="1095553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45FACA8A-538F-764E-A5BE-732C9676C9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151" y="642006"/>
            <a:ext cx="2086475" cy="10893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computer, computer, monitor&#10;&#10;Description automatically generated">
            <a:extLst>
              <a:ext uri="{FF2B5EF4-FFF2-40B4-BE49-F238E27FC236}">
                <a16:creationId xmlns:a16="http://schemas.microsoft.com/office/drawing/2014/main" id="{467660EE-2AD6-DE42-91CD-6A57AADCAF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1" y="914400"/>
            <a:ext cx="7705392" cy="403860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329" y="1790992"/>
            <a:ext cx="5304155" cy="2455545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12700" marR="5080" algn="ctr">
              <a:lnSpc>
                <a:spcPts val="3710"/>
              </a:lnSpc>
              <a:spcBef>
                <a:spcPts val="695"/>
              </a:spcBef>
            </a:pPr>
            <a:r>
              <a:rPr sz="3550" dirty="0"/>
              <a:t>Are you more </a:t>
            </a:r>
            <a:r>
              <a:rPr sz="3550" spc="5" dirty="0"/>
              <a:t>likely </a:t>
            </a:r>
            <a:r>
              <a:rPr sz="3550" dirty="0"/>
              <a:t>to </a:t>
            </a:r>
            <a:r>
              <a:rPr sz="3550" spc="5" dirty="0"/>
              <a:t> </a:t>
            </a:r>
            <a:r>
              <a:rPr sz="3550" dirty="0"/>
              <a:t>accept </a:t>
            </a:r>
            <a:r>
              <a:rPr sz="3550" spc="5" dirty="0"/>
              <a:t>a </a:t>
            </a:r>
            <a:r>
              <a:rPr sz="3550" dirty="0"/>
              <a:t>friend request </a:t>
            </a:r>
            <a:r>
              <a:rPr sz="3550" spc="5" dirty="0"/>
              <a:t> </a:t>
            </a:r>
            <a:r>
              <a:rPr sz="3550" dirty="0"/>
              <a:t>from someone you </a:t>
            </a:r>
            <a:r>
              <a:rPr sz="3550" spc="5" dirty="0"/>
              <a:t>don’t </a:t>
            </a:r>
            <a:r>
              <a:rPr sz="3550" spc="-975" dirty="0"/>
              <a:t> </a:t>
            </a:r>
            <a:r>
              <a:rPr sz="3550" dirty="0"/>
              <a:t>know </a:t>
            </a:r>
            <a:r>
              <a:rPr sz="3550" spc="5" dirty="0"/>
              <a:t>on a game or on </a:t>
            </a:r>
            <a:r>
              <a:rPr sz="3550" spc="10" dirty="0"/>
              <a:t> </a:t>
            </a:r>
            <a:r>
              <a:rPr sz="3550" dirty="0"/>
              <a:t>social</a:t>
            </a:r>
            <a:r>
              <a:rPr sz="3550" spc="-5" dirty="0"/>
              <a:t> </a:t>
            </a:r>
            <a:r>
              <a:rPr sz="3550" dirty="0"/>
              <a:t>media?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A0AACEF-0B51-F445-A3A9-61DC7E6A38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63007" y="232090"/>
            <a:ext cx="3901536" cy="54829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347</Words>
  <Application>Microsoft Macintosh PowerPoint</Application>
  <PresentationFormat>Widescreen</PresentationFormat>
  <Paragraphs>39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PowerPoint Presentation</vt:lpstr>
      <vt:lpstr>What do you enjoy most  about going online?</vt:lpstr>
      <vt:lpstr>PowerPoint Presentation</vt:lpstr>
      <vt:lpstr>Respect and  relationships  online</vt:lpstr>
      <vt:lpstr>How do you think people  gain respect in gaming?</vt:lpstr>
      <vt:lpstr>PowerPoint Presentation</vt:lpstr>
      <vt:lpstr>PowerPoint Presentation</vt:lpstr>
      <vt:lpstr>PowerPoint Presentation</vt:lpstr>
      <vt:lpstr>Are you more likely to  accept a friend request  from someone you don’t  know on a game or on  social media?</vt:lpstr>
      <vt:lpstr>PowerPoint Presentation</vt:lpstr>
      <vt:lpstr>When chatting with players you only know  online, always consider the following:</vt:lpstr>
      <vt:lpstr>Pushing people’s buttons</vt:lpstr>
      <vt:lpstr>It’s only  a game</vt:lpstr>
      <vt:lpstr>PowerPoint Presentation</vt:lpstr>
      <vt:lpstr>How can we make gaming and being online  a positive experience for all?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Delivery notes</dc:title>
  <cp:lastModifiedBy>Kate Fishpool</cp:lastModifiedBy>
  <cp:revision>8</cp:revision>
  <dcterms:created xsi:type="dcterms:W3CDTF">2021-10-21T10:06:13Z</dcterms:created>
  <dcterms:modified xsi:type="dcterms:W3CDTF">2021-11-26T12:10:18Z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2021-10-21T00:00:00Z</vt:filetime>
  </property>
  <property fmtid="{D5CDD505-2E9C-101B-9397-08002B2CF9AE}" pid="3" name="Creator">
    <vt:lpwstr>Adobe InDesign 16.4 (Macintosh)</vt:lpwstr>
  </property>
  <property fmtid="{D5CDD505-2E9C-101B-9397-08002B2CF9AE}" pid="4" name="LastSaved">
    <vt:filetime>2021-10-21T00:00:00Z</vt:filetime>
  </property>
</Properties>
</file>