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uthors.xml" ContentType="application/vnd.ms-powerpoint.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63" r:id="rId4"/>
    <p:sldId id="279" r:id="rId5"/>
    <p:sldId id="280" r:id="rId6"/>
    <p:sldId id="278" r:id="rId7"/>
    <p:sldId id="288" r:id="rId8"/>
    <p:sldId id="281" r:id="rId9"/>
    <p:sldId id="282" r:id="rId10"/>
    <p:sldId id="283" r:id="rId11"/>
    <p:sldId id="285" r:id="rId12"/>
    <p:sldId id="284" r:id="rId13"/>
    <p:sldId id="286" r:id="rId14"/>
    <p:sldId id="271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CDFE5B-D5BA-3E8A-2BCE-F2051DC918BF}" name="Tom Pinfield" initials="TP" userId="S::Tom@childnet.com::a597cc12-c65a-4953-86a8-156b7c3569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1"/>
    <a:srgbClr val="ACE0C9"/>
    <a:srgbClr val="174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rkPro"/>
          <a:ea typeface="MarkPro"/>
          <a:cs typeface="MarkPro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1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2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6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5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062118" y="3383819"/>
            <a:ext cx="13905167" cy="696979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3CDEC-F872-8032-3B43-406CDE60E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811" y="866273"/>
            <a:ext cx="4107816" cy="7869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y page"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497311"/>
            <a:ext cx="10021481" cy="77161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6600" b="0" i="0" spc="0" baseline="0"/>
            </a:lvl1pPr>
          </a:lstStyle>
          <a:p>
            <a:r>
              <a:rPr dirty="0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69A98-642E-B1C5-14E1-9535E9F3E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00" y="12147285"/>
            <a:ext cx="660400" cy="635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976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2" spcCol="109855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06500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5751" y="13094777"/>
            <a:ext cx="368574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1" i="0" u="none" strike="noStrike" cap="none" spc="-30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445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6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0541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6637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2733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8829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4925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1021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7117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321300" marR="0" indent="-444500" algn="l" defTabSz="2438337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23000"/>
        <a:buFontTx/>
        <a:buChar char="•"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waves">
            <a:extLst>
              <a:ext uri="{FF2B5EF4-FFF2-40B4-BE49-F238E27FC236}">
                <a16:creationId xmlns:a16="http://schemas.microsoft.com/office/drawing/2014/main" id="{617CA7EA-1529-ABFD-C1B7-D0B15BE0C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3716000" cy="13716000"/>
          </a:xfrm>
          <a:prstGeom prst="rect">
            <a:avLst/>
          </a:prstGeom>
        </p:spPr>
      </p:pic>
      <p:sp>
        <p:nvSpPr>
          <p:cNvPr id="5" name="Moving on up!">
            <a:extLst>
              <a:ext uri="{FF2B5EF4-FFF2-40B4-BE49-F238E27FC236}">
                <a16:creationId xmlns:a16="http://schemas.microsoft.com/office/drawing/2014/main" id="{2A301EDE-1430-19BF-09FC-8DCB231CDB2B}"/>
              </a:ext>
            </a:extLst>
          </p:cNvPr>
          <p:cNvSpPr txBox="1">
            <a:spLocks/>
          </p:cNvSpPr>
          <p:nvPr/>
        </p:nvSpPr>
        <p:spPr>
          <a:xfrm>
            <a:off x="1214518" y="3362391"/>
            <a:ext cx="12405230" cy="943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 sz="20000" dirty="0">
                <a:solidFill>
                  <a:schemeClr val="tx1"/>
                </a:solidFill>
              </a:rPr>
              <a:t>Connect with respect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CF5AE0E-52D9-50C1-3E5A-D1DDDE8E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2" y="-53788"/>
            <a:ext cx="13769788" cy="13769788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1C43CC14-6703-A3E9-8326-2B569550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3497311"/>
            <a:ext cx="10021481" cy="771612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Zoe and Kai tell their teacher what happened when they were playing ‘Magic Heroes’.</a:t>
            </a:r>
          </a:p>
        </p:txBody>
      </p:sp>
    </p:spTree>
    <p:extLst>
      <p:ext uri="{BB962C8B-B14F-4D97-AF65-F5344CB8AC3E}">
        <p14:creationId xmlns:p14="http://schemas.microsoft.com/office/powerpoint/2010/main" val="33393225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6DCCC70-434F-0CA8-50FB-32B9022B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2" y="-53788"/>
            <a:ext cx="13769788" cy="1376978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F88EC4-1AE5-BA99-9EC9-532764751AAA}"/>
              </a:ext>
            </a:extLst>
          </p:cNvPr>
          <p:cNvSpPr/>
          <p:nvPr/>
        </p:nvSpPr>
        <p:spPr>
          <a:xfrm>
            <a:off x="433139" y="616690"/>
            <a:ext cx="12081590" cy="9674792"/>
          </a:xfrm>
          <a:prstGeom prst="roundRect">
            <a:avLst/>
          </a:prstGeom>
          <a:solidFill>
            <a:srgbClr val="FFF0B1"/>
          </a:solidFill>
          <a:ln w="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BDE1A0-202E-45C4-E69C-35B383F6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349405"/>
            <a:ext cx="10985504" cy="8171114"/>
          </a:xfrm>
        </p:spPr>
        <p:txBody>
          <a:bodyPr>
            <a:normAutofit/>
          </a:bodyPr>
          <a:lstStyle/>
          <a:p>
            <a:pPr hangingPunct="1"/>
            <a:r>
              <a:rPr lang="en-GB" dirty="0">
                <a:solidFill>
                  <a:schemeClr val="tx1"/>
                </a:solidFill>
              </a:rPr>
              <a:t>Saying something mean to someone can upset them. Sending someone a mean message online can upset them too.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It’s important to be kind to each other offline and online.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D1A0B-34BF-8DE0-218D-D386E026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609" y="7607393"/>
            <a:ext cx="1054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32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2EC76DA-8B33-9396-8D4F-37244CB7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3716000" cy="13716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CA2835-7B7D-FA1E-9A1A-789B33296C82}"/>
              </a:ext>
            </a:extLst>
          </p:cNvPr>
          <p:cNvSpPr/>
          <p:nvPr/>
        </p:nvSpPr>
        <p:spPr>
          <a:xfrm>
            <a:off x="433138" y="4900928"/>
            <a:ext cx="10021481" cy="3858061"/>
          </a:xfrm>
          <a:prstGeom prst="roundRect">
            <a:avLst/>
          </a:prstGeom>
          <a:solidFill>
            <a:srgbClr val="FFF0B1"/>
          </a:solidFill>
          <a:ln w="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For each slide, you can only choose ONE option. Be prepared to explain your choice!">
            <a:extLst>
              <a:ext uri="{FF2B5EF4-FFF2-40B4-BE49-F238E27FC236}">
                <a16:creationId xmlns:a16="http://schemas.microsoft.com/office/drawing/2014/main" id="{E7C7CC5C-9DCE-F686-2451-9D3EA2F6C5AB}"/>
              </a:ext>
            </a:extLst>
          </p:cNvPr>
          <p:cNvSpPr txBox="1">
            <a:spLocks/>
          </p:cNvSpPr>
          <p:nvPr/>
        </p:nvSpPr>
        <p:spPr>
          <a:xfrm>
            <a:off x="1206501" y="5230517"/>
            <a:ext cx="9501604" cy="328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spcCol="381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3492500" marR="0" indent="-444500" algn="l" defTabSz="2438337" rtl="0" latinLnBrk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4102100" marR="0" indent="-444500" algn="l" defTabSz="2438337" rtl="0" latinLnBrk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4711700" marR="0" indent="-444500" algn="l" defTabSz="2438337" rtl="0" latinLnBrk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5321300" marR="0" indent="-444500" algn="l" defTabSz="2438337" rtl="0" latinLnBrk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 sz="6600" dirty="0">
                <a:solidFill>
                  <a:schemeClr val="tx1"/>
                </a:solidFill>
              </a:rPr>
              <a:t>I’m sorry, Zoe. I should not have said mean things to you.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339C1A7-6E0B-2232-9732-43E62CF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371927"/>
            <a:ext cx="10021481" cy="385806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Zoe and Kai knew that what they said to each other was unkind.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7C558-D69C-0AAA-85CA-662F8B37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875" y="7517747"/>
            <a:ext cx="1054100" cy="647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C6EEAC-80F1-85E5-FAD4-E3A699959851}"/>
              </a:ext>
            </a:extLst>
          </p:cNvPr>
          <p:cNvGrpSpPr/>
          <p:nvPr/>
        </p:nvGrpSpPr>
        <p:grpSpPr>
          <a:xfrm>
            <a:off x="12329661" y="11065792"/>
            <a:ext cx="8730163" cy="2983594"/>
            <a:chOff x="6341238" y="9882451"/>
            <a:chExt cx="8730163" cy="298359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97018D2-8B91-64F8-325E-92D7C3922F46}"/>
                </a:ext>
              </a:extLst>
            </p:cNvPr>
            <p:cNvSpPr/>
            <p:nvPr/>
          </p:nvSpPr>
          <p:spPr>
            <a:xfrm>
              <a:off x="6341238" y="9882451"/>
              <a:ext cx="6478291" cy="1688047"/>
            </a:xfrm>
            <a:prstGeom prst="roundRect">
              <a:avLst/>
            </a:prstGeom>
            <a:solidFill>
              <a:srgbClr val="FFF0B1"/>
            </a:solidFill>
            <a:ln w="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For each slide, you can only choose ONE option. Be prepared to explain your choice!">
              <a:extLst>
                <a:ext uri="{FF2B5EF4-FFF2-40B4-BE49-F238E27FC236}">
                  <a16:creationId xmlns:a16="http://schemas.microsoft.com/office/drawing/2014/main" id="{46164D49-10E0-3687-C22F-C310C48F32E8}"/>
                </a:ext>
              </a:extLst>
            </p:cNvPr>
            <p:cNvSpPr txBox="1">
              <a:spLocks/>
            </p:cNvSpPr>
            <p:nvPr/>
          </p:nvSpPr>
          <p:spPr>
            <a:xfrm>
              <a:off x="7109839" y="10179165"/>
              <a:ext cx="7961562" cy="26868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numCol="1" spcCol="38100">
              <a:normAutofit/>
            </a:bodyPr>
            <a:lstStyle>
              <a:lvl1pPr marL="0" marR="0" indent="0" algn="l" defTabSz="825500" rtl="0" latinLnBrk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1308100" marR="0" indent="-698500" algn="l" defTabSz="825500" rtl="0" latinLnBrk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5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917700" marR="0" indent="-698500" algn="l" defTabSz="825500" rtl="0" latinLnBrk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5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2527300" marR="0" indent="-698500" algn="l" defTabSz="825500" rtl="0" latinLnBrk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5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3136900" marR="0" indent="-698500" algn="l" defTabSz="825500" rtl="0" latinLnBrk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5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3492500" marR="0" indent="-444500" algn="l" defTabSz="2438337" rtl="0" latinLnBrk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4102100" marR="0" indent="-444500" algn="l" defTabSz="2438337" rtl="0" latinLnBrk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4711700" marR="0" indent="-444500" algn="l" defTabSz="2438337" rtl="0" latinLnBrk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5321300" marR="0" indent="-444500" algn="l" defTabSz="2438337" rtl="0" latinLnBrk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5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hangingPunct="1"/>
              <a:r>
                <a:rPr lang="en-GB" sz="6600" dirty="0">
                  <a:solidFill>
                    <a:schemeClr val="tx1"/>
                  </a:solidFill>
                </a:rPr>
                <a:t>I’m sorry too.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0EC7D-DE90-9E82-07E4-C582887A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31490" y="10404382"/>
              <a:ext cx="10541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6930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27CBD3-5F88-A792-9F12-7E545DB8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2" y="-53788"/>
            <a:ext cx="13769788" cy="1376978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431EE8-DE00-3DB7-6895-1C4E18DC91AE}"/>
              </a:ext>
            </a:extLst>
          </p:cNvPr>
          <p:cNvSpPr/>
          <p:nvPr/>
        </p:nvSpPr>
        <p:spPr>
          <a:xfrm>
            <a:off x="3657600" y="4884821"/>
            <a:ext cx="11056198" cy="4114800"/>
          </a:xfrm>
          <a:prstGeom prst="roundRect">
            <a:avLst/>
          </a:prstGeom>
          <a:solidFill>
            <a:srgbClr val="FFF0B1"/>
          </a:solidFill>
          <a:ln w="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5249C-8C76-C90A-1CC2-70E40509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451943"/>
            <a:ext cx="15084262" cy="261473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have you learnt from Zoe’s story?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4EDFCB-4189-66E8-AE15-E51E06EEA263}"/>
              </a:ext>
            </a:extLst>
          </p:cNvPr>
          <p:cNvSpPr txBox="1">
            <a:spLocks/>
          </p:cNvSpPr>
          <p:nvPr/>
        </p:nvSpPr>
        <p:spPr>
          <a:xfrm>
            <a:off x="4358769" y="5398300"/>
            <a:ext cx="9718178" cy="360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marL="0" marR="0" indent="0" algn="l" defTabSz="24383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 dirty="0">
                <a:solidFill>
                  <a:schemeClr val="tx1"/>
                </a:solidFill>
              </a:rPr>
              <a:t>Remember – always tell a trusted adult if someone upsets you online.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17251-0152-7876-EF07-A046D825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066" y="5671017"/>
            <a:ext cx="1054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86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minet Logo&#10;">
            <a:extLst>
              <a:ext uri="{FF2B5EF4-FFF2-40B4-BE49-F238E27FC236}">
                <a16:creationId xmlns:a16="http://schemas.microsoft.com/office/drawing/2014/main" id="{16978F99-D0D0-5C7B-E0D0-CB37F10A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8" y="9445973"/>
            <a:ext cx="5549306" cy="2288582"/>
          </a:xfrm>
          <a:prstGeom prst="rect">
            <a:avLst/>
          </a:prstGeom>
        </p:spPr>
      </p:pic>
      <p:pic>
        <p:nvPicPr>
          <p:cNvPr id="311" name="Childnet-Logo-Orange-RGB-No-background.png" descr="Childnet-Logo-Orange-RGB-No-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6" y="2387118"/>
            <a:ext cx="12298569" cy="451357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Explore more resources at childnet.com/resources"/>
          <p:cNvSpPr txBox="1"/>
          <p:nvPr/>
        </p:nvSpPr>
        <p:spPr>
          <a:xfrm>
            <a:off x="1252143" y="6976078"/>
            <a:ext cx="22226394" cy="103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2438337">
              <a:lnSpc>
                <a:spcPct val="120000"/>
              </a:lnSpc>
              <a:spcBef>
                <a:spcPts val="1200"/>
              </a:spcBef>
              <a:defRPr sz="5000" b="1"/>
            </a:lvl1pPr>
          </a:lstStyle>
          <a:p>
            <a:r>
              <a:t>Explore more resources at childnet.com/resources</a:t>
            </a:r>
          </a:p>
        </p:txBody>
      </p:sp>
      <p:sp>
        <p:nvSpPr>
          <p:cNvPr id="313" name="© Childnet 2021"/>
          <p:cNvSpPr txBox="1"/>
          <p:nvPr/>
        </p:nvSpPr>
        <p:spPr>
          <a:xfrm>
            <a:off x="1252143" y="12166447"/>
            <a:ext cx="22226394" cy="103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2438337">
              <a:lnSpc>
                <a:spcPct val="120000"/>
              </a:lnSpc>
              <a:spcBef>
                <a:spcPts val="1200"/>
              </a:spcBef>
              <a:defRPr sz="2500"/>
            </a:pPr>
            <a:r>
              <a:rPr dirty="0"/>
              <a:t>© </a:t>
            </a:r>
            <a:r>
              <a:rPr dirty="0" err="1"/>
              <a:t>Childnet</a:t>
            </a:r>
            <a:r>
              <a:rPr dirty="0"/>
              <a:t> International 202</a:t>
            </a:r>
            <a:r>
              <a:rPr lang="en-GB" dirty="0"/>
              <a:t>3</a:t>
            </a:r>
            <a:endParaRPr dirty="0"/>
          </a:p>
        </p:txBody>
      </p:sp>
      <p:pic>
        <p:nvPicPr>
          <p:cNvPr id="314" name="safer-internet-centre.png" descr="safer-internet-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915" y="11754239"/>
            <a:ext cx="9586681" cy="113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cc.png" descr="c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349" y="12082168"/>
            <a:ext cx="1879603" cy="65814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Co-financed by the Connecting Europe Facility of the European Union"/>
          <p:cNvSpPr txBox="1"/>
          <p:nvPr/>
        </p:nvSpPr>
        <p:spPr>
          <a:xfrm>
            <a:off x="6028249" y="10212180"/>
            <a:ext cx="6634813" cy="157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2438337">
              <a:lnSpc>
                <a:spcPct val="120000"/>
              </a:lnSpc>
              <a:spcBef>
                <a:spcPts val="1200"/>
              </a:spcBef>
              <a:defRPr sz="2500"/>
            </a:lvl1pPr>
          </a:lstStyle>
          <a:p>
            <a:r>
              <a:rPr lang="en-GB"/>
              <a:t>Part-funded </a:t>
            </a:r>
            <a:r>
              <a:rPr lang="en-GB" dirty="0"/>
              <a:t>by Nominet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aves">
            <a:extLst>
              <a:ext uri="{FF2B5EF4-FFF2-40B4-BE49-F238E27FC236}">
                <a16:creationId xmlns:a16="http://schemas.microsoft.com/office/drawing/2014/main" id="{EFDDCA03-3ACD-C70D-BD8A-14D38192A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3716000" cy="13716000"/>
          </a:xfrm>
          <a:prstGeom prst="rect">
            <a:avLst/>
          </a:prstGeom>
        </p:spPr>
      </p:pic>
      <p:sp>
        <p:nvSpPr>
          <p:cNvPr id="10" name="Moving on up!">
            <a:extLst>
              <a:ext uri="{FF2B5EF4-FFF2-40B4-BE49-F238E27FC236}">
                <a16:creationId xmlns:a16="http://schemas.microsoft.com/office/drawing/2014/main" id="{1734FD89-06FB-A2AF-DD3B-2EC2E1515B69}"/>
              </a:ext>
            </a:extLst>
          </p:cNvPr>
          <p:cNvSpPr txBox="1">
            <a:spLocks/>
          </p:cNvSpPr>
          <p:nvPr/>
        </p:nvSpPr>
        <p:spPr>
          <a:xfrm>
            <a:off x="1214517" y="3362391"/>
            <a:ext cx="12068347" cy="741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i="0" u="none" strike="noStrike" cap="none" spc="-3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 dirty="0">
                <a:solidFill>
                  <a:schemeClr val="tx1"/>
                </a:solidFill>
              </a:rPr>
              <a:t>Zoe and the mean online messages</a:t>
            </a:r>
          </a:p>
        </p:txBody>
      </p:sp>
    </p:spTree>
    <p:extLst>
      <p:ext uri="{BB962C8B-B14F-4D97-AF65-F5344CB8AC3E}">
        <p14:creationId xmlns:p14="http://schemas.microsoft.com/office/powerpoint/2010/main" val="14592475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e playing a computer game">
            <a:extLst>
              <a:ext uri="{FF2B5EF4-FFF2-40B4-BE49-F238E27FC236}">
                <a16:creationId xmlns:a16="http://schemas.microsoft.com/office/drawing/2014/main" id="{AEBEA29F-A0C3-F756-ADDC-79230CC0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53" y="-1"/>
            <a:ext cx="13772147" cy="137721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33A5350-EB50-F777-166A-FA6F9E18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3497311"/>
            <a:ext cx="8707525" cy="104833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This is Zoe. 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Zoe likes to play games online with her friends from school.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CFCDA4-D69D-C7DD-4109-132F07B3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3497311"/>
            <a:ext cx="10568409" cy="118309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She likes to play lots of games, but Zoe’s favourite game is ‘Magic Heroes’.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She likes to talk to her friends whilst playing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game.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shape&#10;&#10;Description automatically generated">
            <a:extLst>
              <a:ext uri="{FF2B5EF4-FFF2-40B4-BE49-F238E27FC236}">
                <a16:creationId xmlns:a16="http://schemas.microsoft.com/office/drawing/2014/main" id="{2C54EA05-AE2C-CD4E-D0B2-CDA2D68C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26" y="0"/>
            <a:ext cx="11991474" cy="137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2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B0EB53B-76E5-AF72-0E30-724D41A6A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6" y="0"/>
            <a:ext cx="13748084" cy="137480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D04468-9AAD-19AA-DF91-555522A2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Zoe is playing ‘Magic Heroes’ with Kai.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They lose the game.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Kai blames Zoe, and sends her a mean message.</a:t>
            </a:r>
          </a:p>
        </p:txBody>
      </p:sp>
    </p:spTree>
    <p:extLst>
      <p:ext uri="{BB962C8B-B14F-4D97-AF65-F5344CB8AC3E}">
        <p14:creationId xmlns:p14="http://schemas.microsoft.com/office/powerpoint/2010/main" val="289113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9695EB7F-E770-7B20-FCC5-76EC9C6B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53" y="-1"/>
            <a:ext cx="13772147" cy="137721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598133-8449-34C5-D419-700AB52B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3497311"/>
            <a:ext cx="10632578" cy="7716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This makes Zoe feel sad and angry, so she sends him a mean message back.</a:t>
            </a:r>
          </a:p>
        </p:txBody>
      </p:sp>
    </p:spTree>
    <p:extLst>
      <p:ext uri="{BB962C8B-B14F-4D97-AF65-F5344CB8AC3E}">
        <p14:creationId xmlns:p14="http://schemas.microsoft.com/office/powerpoint/2010/main" val="17380304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98133-8449-34C5-D419-700AB52B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885" y="1323474"/>
            <a:ext cx="20116800" cy="120556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Are people meaner online than they are offline?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How might a mean message online make you feel?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When Kai was mean to Zoe, she said something mean back. Is that the right choice?  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What makes a good friend?  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What should Zoe do if she sees a mean message?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B6594-269E-B591-D05E-BDB1F866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347537"/>
            <a:ext cx="1384300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13CDB-8A5A-25B1-D00F-D44EDE5E3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170655"/>
            <a:ext cx="990600" cy="135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16A36-1263-F4FE-7CB5-A78EAC8EA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5222373"/>
            <a:ext cx="9906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D403B-5D5A-ABE9-83A4-585297791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16" y="8218906"/>
            <a:ext cx="1054100" cy="132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8F128-7D86-8016-A948-7D310A393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66" y="10270624"/>
            <a:ext cx="1193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51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94D132-230B-02B1-2C6D-565839E0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29" y="-1"/>
            <a:ext cx="13698071" cy="136980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6B85D4-CB87-3BFB-E6C4-D175F2B5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Zoe sees Kai in school the next day, but he will not talk to her or play with her.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makes Zoe sad. </a:t>
            </a:r>
          </a:p>
        </p:txBody>
      </p:sp>
    </p:spTree>
    <p:extLst>
      <p:ext uri="{BB962C8B-B14F-4D97-AF65-F5344CB8AC3E}">
        <p14:creationId xmlns:p14="http://schemas.microsoft.com/office/powerpoint/2010/main" val="989216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36DFC97-8BB3-1508-D83B-26891A04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3" y="-53789"/>
            <a:ext cx="13805647" cy="1380564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3CCE9A-7569-C2E4-7BA6-1CA4F6BC85A0}"/>
              </a:ext>
            </a:extLst>
          </p:cNvPr>
          <p:cNvSpPr/>
          <p:nvPr/>
        </p:nvSpPr>
        <p:spPr>
          <a:xfrm>
            <a:off x="433138" y="6042479"/>
            <a:ext cx="11758862" cy="4232489"/>
          </a:xfrm>
          <a:prstGeom prst="roundRect">
            <a:avLst/>
          </a:prstGeom>
          <a:solidFill>
            <a:srgbClr val="FFF0B1"/>
          </a:solidFill>
          <a:ln w="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7B163781-24B5-F2D2-1EDB-E2849736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3497312"/>
            <a:ext cx="10248975" cy="9737426"/>
          </a:xfrm>
        </p:spPr>
        <p:txBody>
          <a:bodyPr>
            <a:normAutofit/>
          </a:bodyPr>
          <a:lstStyle/>
          <a:p>
            <a:pPr hangingPunct="1"/>
            <a:r>
              <a:rPr lang="en-GB" dirty="0">
                <a:solidFill>
                  <a:schemeClr val="tx1"/>
                </a:solidFill>
              </a:rPr>
              <a:t>Zoe and Kai’s teacher calls them over for a chat.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sz="6600" dirty="0">
                <a:solidFill>
                  <a:schemeClr val="tx1"/>
                </a:solidFill>
              </a:rPr>
              <a:t>Are you okay? You haven’t been playing with each other like you usually do.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93108-11E9-88E1-48B2-0A1DF1B4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141" y="6813442"/>
            <a:ext cx="1054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20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D5A54C83FD40983DADAF7F68B5E2" ma:contentTypeVersion="15" ma:contentTypeDescription="Create a new document." ma:contentTypeScope="" ma:versionID="9446af955a41cbc7e544b12010cf66a0">
  <xsd:schema xmlns:xsd="http://www.w3.org/2001/XMLSchema" xmlns:xs="http://www.w3.org/2001/XMLSchema" xmlns:p="http://schemas.microsoft.com/office/2006/metadata/properties" xmlns:ns2="6eb700c4-906c-4f71-970d-e0d722b72447" xmlns:ns3="97a47298-68ea-497f-a462-2305fc36040c" targetNamespace="http://schemas.microsoft.com/office/2006/metadata/properties" ma:root="true" ma:fieldsID="c6968c119797a88598211dfbfa505863" ns2:_="" ns3:_="">
    <xsd:import namespace="6eb700c4-906c-4f71-970d-e0d722b72447"/>
    <xsd:import namespace="97a47298-68ea-497f-a462-2305fc360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umbe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700c4-906c-4f71-970d-e0d722b72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47298-68ea-497f-a462-2305fc360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6f5f37-b7cc-4457-b09b-1134bde5ea55}" ma:internalName="TaxCatchAll" ma:showField="CatchAllData" ma:web="97a47298-68ea-497f-a462-2305fc3604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5DAEC-B134-4B16-8BE3-3360E0AE6112}"/>
</file>

<file path=customXml/itemProps2.xml><?xml version="1.0" encoding="utf-8"?>
<ds:datastoreItem xmlns:ds="http://schemas.openxmlformats.org/officeDocument/2006/customXml" ds:itemID="{8DF92723-5323-4D5D-B88E-1144BFE3BB0F}"/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351</Words>
  <Application>Microsoft Macintosh PowerPoint</Application>
  <PresentationFormat>Custom</PresentationFormat>
  <Paragraphs>19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21_BasicWhite</vt:lpstr>
      <vt:lpstr>PowerPoint Presentation</vt:lpstr>
      <vt:lpstr>PowerPoint Presentation</vt:lpstr>
      <vt:lpstr>This is Zoe.    Zoe likes to play games online with her friends from school.  </vt:lpstr>
      <vt:lpstr>She likes to play lots of games, but Zoe’s favourite game is ‘Magic Heroes’.   She likes to talk to her friends whilst playing  the game. </vt:lpstr>
      <vt:lpstr>Zoe is playing ‘Magic Heroes’ with Kai.  They lose the game.  Kai blames Zoe, and sends her a mean message.</vt:lpstr>
      <vt:lpstr>This makes Zoe feel sad and angry, so she sends him a mean message back.</vt:lpstr>
      <vt:lpstr>Are people meaner online than they are offline?   How might a mean message online make you feel?   When Kai was mean to Zoe, she said something mean back. Is that the right choice?    What makes a good friend?     What should Zoe do if she sees a mean message?</vt:lpstr>
      <vt:lpstr>Zoe sees Kai in school the next day, but he will not talk to her or play with her.   This makes Zoe sad. </vt:lpstr>
      <vt:lpstr>Zoe and Kai’s teacher calls them over for a chat.  Are you okay? You haven’t been playing with each other like you usually do.</vt:lpstr>
      <vt:lpstr>Zoe and Kai tell their teacher what happened when they were playing ‘Magic Heroes’.</vt:lpstr>
      <vt:lpstr>Saying something mean to someone can upset them. Sending someone a mean message online can upset them too.   It’s important to be kind to each other offline and online.</vt:lpstr>
      <vt:lpstr>Zoe and Kai knew that what they said to each other was unkind.</vt:lpstr>
      <vt:lpstr>What have you learnt from Zoe’s story?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on up!</dc:title>
  <dc:creator>Tom Pinfield</dc:creator>
  <cp:lastModifiedBy>Eight Arms</cp:lastModifiedBy>
  <cp:revision>51</cp:revision>
  <dcterms:modified xsi:type="dcterms:W3CDTF">2023-04-13T09:38:51Z</dcterms:modified>
</cp:coreProperties>
</file>