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omments/modernComment_10A_7B430484.xml" ContentType="application/vnd.ms-powerpoint.comments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8"/>
  </p:notesMasterIdLst>
  <p:sldIdLst>
    <p:sldId id="282" r:id="rId5"/>
    <p:sldId id="257" r:id="rId6"/>
    <p:sldId id="259" r:id="rId7"/>
    <p:sldId id="287" r:id="rId8"/>
    <p:sldId id="280" r:id="rId9"/>
    <p:sldId id="283" r:id="rId10"/>
    <p:sldId id="286" r:id="rId11"/>
    <p:sldId id="291" r:id="rId12"/>
    <p:sldId id="289" r:id="rId13"/>
    <p:sldId id="292" r:id="rId14"/>
    <p:sldId id="288" r:id="rId15"/>
    <p:sldId id="290" r:id="rId16"/>
    <p:sldId id="266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6017991F-273B-33DD-CC49-79AAC1136F50}" name="Becca Cawthorne" initials="BC" userId="S::Becca@childnet.com::d48fb41b-fab5-4a66-bb57-279f1dc9a23f" providerId="AD"/>
  <p188:author id="{C2CDFE5B-D5BA-3E8A-2BCE-F2051DC918BF}" name="Tom Pinfield" initials="TP" userId="S::Tom@childnet.com::a597cc12-c65a-4953-86a8-156b7c3569f1" providerId="AD"/>
  <p188:author id="{15ED47D6-650F-1C4E-52C3-2DD60BFFA93A}" name="Amy Lockwood" initials="AL" userId="S::Amy@childnet.com::bf96066a-cde7-4570-ab17-c96b31bedbf8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C6A77"/>
    <a:srgbClr val="E6EDEE"/>
    <a:srgbClr val="D9F7FB"/>
    <a:srgbClr val="FF6200"/>
    <a:srgbClr val="264FF5"/>
    <a:srgbClr val="E3DFDA"/>
  </p:clrMru>
  <p:extLst>
    <p:ext uri="{E76CE94A-603C-4142-B9EB-6D1370010A27}">
      <p14:discardImageEditData xmlns:p14="http://schemas.microsoft.com/office/powerpoint/2010/main" val="1"/>
    </p:ext>
    <p:ext uri="{D31A062A-798A-4329-ABDD-BBA856620510}">
      <p14:defaultImageDpi xmlns:p14="http://schemas.microsoft.com/office/powerpoint/2010/main" val="15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59" d="100"/>
          <a:sy n="59" d="100"/>
        </p:scale>
        <p:origin x="940" y="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microsoft.com/office/2018/10/relationships/authors" Target="authors.xml"/><Relationship Id="rId10" Type="http://schemas.openxmlformats.org/officeDocument/2006/relationships/slide" Target="slides/slide6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ableStyles" Target="tableStyles.xml"/></Relationships>
</file>

<file path=ppt/comments/modernComment_10A_7B430484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D7C1CFD5-F5E3-491C-89DC-02FB7482D5C5}" authorId="{6017991F-273B-33DD-CC49-79AAC1136F50}" created="2025-01-23T14:46:48.600">
    <pc:sldMkLst xmlns:pc="http://schemas.microsoft.com/office/powerpoint/2013/main/command">
      <pc:docMk/>
      <pc:sldMk cId="2067989636" sldId="266"/>
    </pc:sldMkLst>
    <p188:txBody>
      <a:bodyPr/>
      <a:lstStyle/>
      <a:p>
        <a:r>
          <a:rPr lang="en-GB"/>
          <a:t>Logos</a:t>
        </a:r>
      </a:p>
    </p188:txBody>
  </p188:cm>
</p188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D3F91D1-1CB8-4BAE-A4F5-055A51609C93}" type="datetimeFigureOut">
              <a:rPr lang="en-GB" smtClean="0"/>
              <a:t>26/02/2025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6590C6-FFB7-4CCB-873A-FC3DD0639A6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270410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C6590C6-FFB7-4CCB-873A-FC3DD0639A69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8833421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/>
              <a:t>© Childnet International 2023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C6590C6-FFB7-4CCB-873A-FC3DD0639A69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799985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Relationship Id="rId9" Type="http://schemas.openxmlformats.org/officeDocument/2006/relationships/image" Target="../media/image10.jpe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FE6C7E-90ED-8FC8-DBCF-673A6F6A90F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B5DBEAD-C260-6BBF-7CE6-5B6A1FA173C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F240B29-7A9B-D2BD-C01D-2176779B03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548C2-C26C-4939-97FD-646B09544D6E}" type="datetimeFigureOut">
              <a:rPr lang="en-GB" smtClean="0"/>
              <a:t>26/02/2025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DE9C7D2-C66B-8A27-7A3C-5E67B3D1D6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A76CEEB-8C8F-3B9C-F0FE-7FADF1BF0A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DB03D3-76EA-4076-8112-7288565C3BC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87573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B7A51F-13C1-202D-2D6B-3585D20BC5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000BCC1-7DC8-EE39-99C4-F07E130EAED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C2BA482-A345-21DF-D389-184A2935AC9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CD62989-CE18-7E4E-B531-98E4E07F0C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548C2-C26C-4939-97FD-646B09544D6E}" type="datetimeFigureOut">
              <a:rPr lang="en-GB" smtClean="0"/>
              <a:t>26/02/2025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AB8A7DA-2E36-A098-F492-AF74A827CE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ED3CFDC-A95F-1BB4-291B-92093C5D54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DB03D3-76EA-4076-8112-7288565C3BC9}" type="slidenum">
              <a:rPr lang="en-GB" smtClean="0"/>
              <a:t>‹#›</a:t>
            </a:fld>
            <a:endParaRPr lang="en-GB"/>
          </a:p>
        </p:txBody>
      </p:sp>
      <p:pic>
        <p:nvPicPr>
          <p:cNvPr id="8" name="Picture 7" descr="A picture containing text&#10;&#10;Description automatically generated">
            <a:extLst>
              <a:ext uri="{FF2B5EF4-FFF2-40B4-BE49-F238E27FC236}">
                <a16:creationId xmlns:a16="http://schemas.microsoft.com/office/drawing/2014/main" id="{30225541-610E-1FF7-5955-C0168EE9B40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-4"/>
          <a:stretch/>
        </p:blipFill>
        <p:spPr>
          <a:xfrm>
            <a:off x="185011" y="265323"/>
            <a:ext cx="1687331" cy="1442140"/>
          </a:xfrm>
          <a:prstGeom prst="rect">
            <a:avLst/>
          </a:prstGeom>
        </p:spPr>
      </p:pic>
      <p:pic>
        <p:nvPicPr>
          <p:cNvPr id="9" name="Picture 8" descr="A close up of a logo&#10;&#10;Description automatically generated">
            <a:extLst>
              <a:ext uri="{FF2B5EF4-FFF2-40B4-BE49-F238E27FC236}">
                <a16:creationId xmlns:a16="http://schemas.microsoft.com/office/drawing/2014/main" id="{9F36E38D-81F6-26A7-EB22-8EC7B96E70EF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887200"/>
            <a:ext cx="2645229" cy="970799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2177DE8B-FC2B-E5DB-44EF-B38A0798A8FB}"/>
              </a:ext>
            </a:extLst>
          </p:cNvPr>
          <p:cNvSpPr txBox="1"/>
          <p:nvPr userDrawn="1"/>
        </p:nvSpPr>
        <p:spPr>
          <a:xfrm>
            <a:off x="10170543" y="163684"/>
            <a:ext cx="19323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childnet.com/film</a:t>
            </a:r>
          </a:p>
        </p:txBody>
      </p:sp>
    </p:spTree>
    <p:extLst>
      <p:ext uri="{BB962C8B-B14F-4D97-AF65-F5344CB8AC3E}">
        <p14:creationId xmlns:p14="http://schemas.microsoft.com/office/powerpoint/2010/main" val="23840009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A47011-3904-121F-D92F-F2D6860EED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1C0BC63-B2EE-F20C-E7DA-3DA96330808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0F43870-D64F-7026-A71F-1803190860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548C2-C26C-4939-97FD-646B09544D6E}" type="datetimeFigureOut">
              <a:rPr lang="en-GB" smtClean="0"/>
              <a:t>26/02/2025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892FC42-2BA9-E42A-35ED-0608C4B13B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A3B7D16-926D-C951-443B-2EA7D05C3C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DB03D3-76EA-4076-8112-7288565C3BC9}" type="slidenum">
              <a:rPr lang="en-GB" smtClean="0"/>
              <a:t>‹#›</a:t>
            </a:fld>
            <a:endParaRPr lang="en-GB"/>
          </a:p>
        </p:txBody>
      </p:sp>
      <p:pic>
        <p:nvPicPr>
          <p:cNvPr id="7" name="Picture 6" descr="A picture containing text&#10;&#10;Description automatically generated">
            <a:extLst>
              <a:ext uri="{FF2B5EF4-FFF2-40B4-BE49-F238E27FC236}">
                <a16:creationId xmlns:a16="http://schemas.microsoft.com/office/drawing/2014/main" id="{88F1ACC9-861C-C90A-D278-B6FED465801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-4"/>
          <a:stretch/>
        </p:blipFill>
        <p:spPr>
          <a:xfrm>
            <a:off x="185011" y="265323"/>
            <a:ext cx="1687331" cy="1442140"/>
          </a:xfrm>
          <a:prstGeom prst="rect">
            <a:avLst/>
          </a:prstGeom>
        </p:spPr>
      </p:pic>
      <p:pic>
        <p:nvPicPr>
          <p:cNvPr id="8" name="Picture 7" descr="A close up of a logo&#10;&#10;Description automatically generated">
            <a:extLst>
              <a:ext uri="{FF2B5EF4-FFF2-40B4-BE49-F238E27FC236}">
                <a16:creationId xmlns:a16="http://schemas.microsoft.com/office/drawing/2014/main" id="{B7D03526-07A4-58D0-D7B3-4D14FA489200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887200"/>
            <a:ext cx="2645229" cy="970799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970B26A8-D49E-7E11-EC9F-14036375B1D5}"/>
              </a:ext>
            </a:extLst>
          </p:cNvPr>
          <p:cNvSpPr txBox="1"/>
          <p:nvPr userDrawn="1"/>
        </p:nvSpPr>
        <p:spPr>
          <a:xfrm>
            <a:off x="10170543" y="163684"/>
            <a:ext cx="19323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childnet.com/film</a:t>
            </a:r>
          </a:p>
        </p:txBody>
      </p:sp>
    </p:spTree>
    <p:extLst>
      <p:ext uri="{BB962C8B-B14F-4D97-AF65-F5344CB8AC3E}">
        <p14:creationId xmlns:p14="http://schemas.microsoft.com/office/powerpoint/2010/main" val="322977854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6913DE0-C6D7-6286-B880-F2874EBE129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AA6ECB6-DF1E-9E0D-FC92-24E84184695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EEF125-5771-70ED-96BC-1B039E69B2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548C2-C26C-4939-97FD-646B09544D6E}" type="datetimeFigureOut">
              <a:rPr lang="en-GB" smtClean="0"/>
              <a:t>26/02/2025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5FA66D6-F47A-F54B-088F-D849813B3C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2E4002-9A38-3488-9D61-1718CB6A49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DB03D3-76EA-4076-8112-7288565C3BC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9641239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AA7421-37CA-3777-AF9F-9F1279E181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2CFF0F7-2498-C639-BA99-C8696E61AC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548C2-C26C-4939-97FD-646B09544D6E}" type="datetimeFigureOut">
              <a:rPr lang="en-GB" smtClean="0"/>
              <a:t>26/02/2025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C9073B2-653B-A2BE-7A6C-55231EEF6A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4F0F03A-FB60-335A-843A-C37EC7228C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DB03D3-76EA-4076-8112-7288565C3BC9}" type="slidenum">
              <a:rPr lang="en-GB" smtClean="0"/>
              <a:t>‹#›</a:t>
            </a:fld>
            <a:endParaRPr lang="en-GB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2AD624E1-E947-E535-DF46-89835F5D6D76}"/>
              </a:ext>
            </a:extLst>
          </p:cNvPr>
          <p:cNvGrpSpPr/>
          <p:nvPr userDrawn="1"/>
        </p:nvGrpSpPr>
        <p:grpSpPr>
          <a:xfrm>
            <a:off x="-20685" y="10"/>
            <a:ext cx="12212685" cy="5241205"/>
            <a:chOff x="-20685" y="10"/>
            <a:chExt cx="12212685" cy="5241205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96E30FCB-0BA8-1D85-9891-338F24189D0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screen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8947298" y="10"/>
              <a:ext cx="3244702" cy="2570400"/>
            </a:xfrm>
            <a:custGeom>
              <a:avLst/>
              <a:gdLst/>
              <a:ahLst/>
              <a:cxnLst/>
              <a:rect l="l" t="t" r="r" b="b"/>
              <a:pathLst>
                <a:path w="4224651" h="3346705">
                  <a:moveTo>
                    <a:pt x="1549963" y="0"/>
                  </a:moveTo>
                  <a:lnTo>
                    <a:pt x="1555540" y="0"/>
                  </a:lnTo>
                  <a:lnTo>
                    <a:pt x="2621768" y="0"/>
                  </a:lnTo>
                  <a:lnTo>
                    <a:pt x="4224651" y="0"/>
                  </a:lnTo>
                  <a:lnTo>
                    <a:pt x="4224651" y="3346705"/>
                  </a:lnTo>
                  <a:lnTo>
                    <a:pt x="0" y="3346705"/>
                  </a:lnTo>
                  <a:close/>
                </a:path>
              </a:pathLst>
            </a:custGeom>
          </p:spPr>
        </p:pic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57CFB59D-8672-B307-1128-1CA2A763AAC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-10572"/>
            <a:stretch/>
          </p:blipFill>
          <p:spPr>
            <a:xfrm>
              <a:off x="3415748" y="10"/>
              <a:ext cx="5912777" cy="2570400"/>
            </a:xfrm>
            <a:custGeom>
              <a:avLst/>
              <a:gdLst/>
              <a:ahLst/>
              <a:cxnLst/>
              <a:rect l="l" t="t" r="r" b="b"/>
              <a:pathLst>
                <a:path w="7698564" h="3346705">
                  <a:moveTo>
                    <a:pt x="1549963" y="0"/>
                  </a:moveTo>
                  <a:lnTo>
                    <a:pt x="1555540" y="0"/>
                  </a:lnTo>
                  <a:lnTo>
                    <a:pt x="2621768" y="0"/>
                  </a:lnTo>
                  <a:lnTo>
                    <a:pt x="4832507" y="0"/>
                  </a:lnTo>
                  <a:lnTo>
                    <a:pt x="3282657" y="3346461"/>
                  </a:lnTo>
                  <a:lnTo>
                    <a:pt x="7698564" y="3346461"/>
                  </a:lnTo>
                  <a:lnTo>
                    <a:pt x="7698564" y="3346705"/>
                  </a:lnTo>
                  <a:lnTo>
                    <a:pt x="0" y="3346705"/>
                  </a:lnTo>
                  <a:close/>
                </a:path>
              </a:pathLst>
            </a:custGeom>
          </p:spPr>
        </p:pic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9DC7FE32-606E-687B-FDC3-96CC0907A79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20685" y="10"/>
              <a:ext cx="4500556" cy="2570400"/>
            </a:xfrm>
            <a:custGeom>
              <a:avLst/>
              <a:gdLst/>
              <a:ahLst/>
              <a:cxnLst/>
              <a:rect l="l" t="t" r="r" b="b"/>
              <a:pathLst>
                <a:path w="5859797" h="3346705">
                  <a:moveTo>
                    <a:pt x="0" y="0"/>
                  </a:moveTo>
                  <a:lnTo>
                    <a:pt x="5859797" y="0"/>
                  </a:lnTo>
                  <a:lnTo>
                    <a:pt x="4309834" y="3346705"/>
                  </a:lnTo>
                  <a:lnTo>
                    <a:pt x="4304257" y="3346705"/>
                  </a:lnTo>
                  <a:lnTo>
                    <a:pt x="3238029" y="3346705"/>
                  </a:lnTo>
                  <a:lnTo>
                    <a:pt x="0" y="3346705"/>
                  </a:lnTo>
                  <a:close/>
                </a:path>
              </a:pathLst>
            </a:custGeom>
          </p:spPr>
        </p:pic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CE01395E-ED7A-468A-0BD8-8DEE6F73565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screen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6051661" y="10"/>
              <a:ext cx="3962400" cy="2569039"/>
            </a:xfrm>
            <a:prstGeom prst="parallelogram">
              <a:avLst>
                <a:gd name="adj" fmla="val 46056"/>
              </a:avLst>
            </a:prstGeom>
          </p:spPr>
        </p:pic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E6D04993-C407-EE75-329F-B5F74C78665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 cstate="screen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7707578" y="2661163"/>
              <a:ext cx="4484422" cy="2569029"/>
            </a:xfrm>
            <a:custGeom>
              <a:avLst/>
              <a:gdLst/>
              <a:ahLst/>
              <a:cxnLst/>
              <a:rect l="l" t="t" r="r" b="b"/>
              <a:pathLst>
                <a:path w="5841911" h="3346705">
                  <a:moveTo>
                    <a:pt x="1549963" y="0"/>
                  </a:moveTo>
                  <a:lnTo>
                    <a:pt x="1555540" y="0"/>
                  </a:lnTo>
                  <a:lnTo>
                    <a:pt x="2621768" y="0"/>
                  </a:lnTo>
                  <a:lnTo>
                    <a:pt x="5841911" y="0"/>
                  </a:lnTo>
                  <a:lnTo>
                    <a:pt x="5841911" y="3346705"/>
                  </a:lnTo>
                  <a:lnTo>
                    <a:pt x="0" y="3346705"/>
                  </a:lnTo>
                  <a:close/>
                </a:path>
              </a:pathLst>
            </a:custGeom>
          </p:spPr>
        </p:pic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2EBA038B-ED29-D874-914B-73DF73CA9F4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 cstate="screen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2168797" y="2661163"/>
              <a:ext cx="3712772" cy="2569029"/>
            </a:xfrm>
            <a:custGeom>
              <a:avLst/>
              <a:gdLst/>
              <a:ahLst/>
              <a:cxnLst/>
              <a:rect l="l" t="t" r="r" b="b"/>
              <a:pathLst>
                <a:path w="4836673" h="3346705">
                  <a:moveTo>
                    <a:pt x="1549963" y="0"/>
                  </a:moveTo>
                  <a:lnTo>
                    <a:pt x="4836673" y="0"/>
                  </a:lnTo>
                  <a:lnTo>
                    <a:pt x="3286710" y="3346705"/>
                  </a:lnTo>
                  <a:lnTo>
                    <a:pt x="3281133" y="3346705"/>
                  </a:lnTo>
                  <a:lnTo>
                    <a:pt x="2214905" y="3346705"/>
                  </a:lnTo>
                  <a:lnTo>
                    <a:pt x="0" y="3346705"/>
                  </a:lnTo>
                  <a:close/>
                </a:path>
              </a:pathLst>
            </a:custGeom>
          </p:spPr>
        </p:pic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D8824DDC-369F-32A4-7701-17A59DE9335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 cstate="screen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20685" y="2661163"/>
              <a:ext cx="3248394" cy="2580052"/>
            </a:xfrm>
            <a:custGeom>
              <a:avLst/>
              <a:gdLst/>
              <a:ahLst/>
              <a:cxnLst/>
              <a:rect l="l" t="t" r="r" b="b"/>
              <a:pathLst>
                <a:path w="4213642" h="3346705">
                  <a:moveTo>
                    <a:pt x="0" y="0"/>
                  </a:moveTo>
                  <a:lnTo>
                    <a:pt x="4213642" y="0"/>
                  </a:lnTo>
                  <a:lnTo>
                    <a:pt x="2663679" y="3346705"/>
                  </a:lnTo>
                  <a:lnTo>
                    <a:pt x="2658102" y="3346705"/>
                  </a:lnTo>
                  <a:lnTo>
                    <a:pt x="1591874" y="3346705"/>
                  </a:lnTo>
                  <a:lnTo>
                    <a:pt x="0" y="3346705"/>
                  </a:lnTo>
                  <a:close/>
                </a:path>
              </a:pathLst>
            </a:custGeom>
          </p:spPr>
        </p:pic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7EDA13F6-CB0B-C325-C8D1-7F20C2F9595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9" cstate="screen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4811486" y="2661163"/>
              <a:ext cx="3962400" cy="2569039"/>
            </a:xfrm>
            <a:prstGeom prst="parallelogram">
              <a:avLst>
                <a:gd name="adj" fmla="val 46056"/>
              </a:avLst>
            </a:prstGeom>
          </p:spPr>
        </p:pic>
      </p:grpSp>
    </p:spTree>
    <p:extLst>
      <p:ext uri="{BB962C8B-B14F-4D97-AF65-F5344CB8AC3E}">
        <p14:creationId xmlns:p14="http://schemas.microsoft.com/office/powerpoint/2010/main" val="14695717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5092E0-17F3-19C2-BB3D-02D9865906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0D8AF27-612A-B8ED-330F-5641D334752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5D3D511-0126-1BDE-6392-240711BCC1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548C2-C26C-4939-97FD-646B09544D6E}" type="datetimeFigureOut">
              <a:rPr lang="en-GB" smtClean="0"/>
              <a:t>26/02/2025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77DFE01-F6CA-7473-2395-D1B08ED0C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1897ED-3291-9485-BD04-46AC4329B2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DB03D3-76EA-4076-8112-7288565C3BC9}" type="slidenum">
              <a:rPr lang="en-GB" smtClean="0"/>
              <a:t>‹#›</a:t>
            </a:fld>
            <a:endParaRPr lang="en-GB"/>
          </a:p>
        </p:txBody>
      </p:sp>
      <p:pic>
        <p:nvPicPr>
          <p:cNvPr id="7" name="Picture 6" descr="A picture containing text&#10;&#10;Description automatically generated">
            <a:extLst>
              <a:ext uri="{FF2B5EF4-FFF2-40B4-BE49-F238E27FC236}">
                <a16:creationId xmlns:a16="http://schemas.microsoft.com/office/drawing/2014/main" id="{79077462-4274-3F8A-760B-6C52ED035D3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-4"/>
          <a:stretch/>
        </p:blipFill>
        <p:spPr>
          <a:xfrm>
            <a:off x="185011" y="265323"/>
            <a:ext cx="1687331" cy="1442140"/>
          </a:xfrm>
          <a:prstGeom prst="rect">
            <a:avLst/>
          </a:prstGeom>
        </p:spPr>
      </p:pic>
      <p:pic>
        <p:nvPicPr>
          <p:cNvPr id="8" name="Picture 7" descr="A close up of a logo&#10;&#10;Description automatically generated">
            <a:extLst>
              <a:ext uri="{FF2B5EF4-FFF2-40B4-BE49-F238E27FC236}">
                <a16:creationId xmlns:a16="http://schemas.microsoft.com/office/drawing/2014/main" id="{C94EA8B2-4CFC-9417-5E14-57A87AE3E98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887200"/>
            <a:ext cx="2645229" cy="970799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D2A97D9B-88DA-BE4E-4A78-FD10BC987440}"/>
              </a:ext>
            </a:extLst>
          </p:cNvPr>
          <p:cNvSpPr txBox="1"/>
          <p:nvPr userDrawn="1"/>
        </p:nvSpPr>
        <p:spPr>
          <a:xfrm>
            <a:off x="10170543" y="163684"/>
            <a:ext cx="19323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childnet.com/film</a:t>
            </a:r>
          </a:p>
        </p:txBody>
      </p:sp>
    </p:spTree>
    <p:extLst>
      <p:ext uri="{BB962C8B-B14F-4D97-AF65-F5344CB8AC3E}">
        <p14:creationId xmlns:p14="http://schemas.microsoft.com/office/powerpoint/2010/main" val="28191905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5092E0-17F3-19C2-BB3D-02D9865906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0D8AF27-612A-B8ED-330F-5641D334752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5D3D511-0126-1BDE-6392-240711BCC1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548C2-C26C-4939-97FD-646B09544D6E}" type="datetimeFigureOut">
              <a:rPr lang="en-GB" smtClean="0"/>
              <a:t>26/02/2025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77DFE01-F6CA-7473-2395-D1B08ED0C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1897ED-3291-9485-BD04-46AC4329B2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DB03D3-76EA-4076-8112-7288565C3BC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976733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89AC18-3E64-64A3-F3F7-B1D8579E74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E300DE2-287F-1F57-2B75-997698D5306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32BCCFD-D879-8DA2-A59E-F544A8B11A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548C2-C26C-4939-97FD-646B09544D6E}" type="datetimeFigureOut">
              <a:rPr lang="en-GB" smtClean="0"/>
              <a:t>26/02/2025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0D54F8-99A8-D9DF-E91E-59F00E4D9A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39F481-A513-5C2A-95CD-274B22EB48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DB03D3-76EA-4076-8112-7288565C3BC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25313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56A4DD-21D0-0659-101D-F834847C15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A49890B-F032-C2B9-05E6-DAB3FABF349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19B25D2-306B-F428-952A-45936D20573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B506AEF-A282-AEFB-951C-E7CE06B1AE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548C2-C26C-4939-97FD-646B09544D6E}" type="datetimeFigureOut">
              <a:rPr lang="en-GB" smtClean="0"/>
              <a:t>26/02/2025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27535B7-E5A3-7659-A243-981D658CE2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3DA23DC-73B8-B876-1FA6-3AB94ED312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DB03D3-76EA-4076-8112-7288565C3BC9}" type="slidenum">
              <a:rPr lang="en-GB" smtClean="0"/>
              <a:t>‹#›</a:t>
            </a:fld>
            <a:endParaRPr lang="en-GB"/>
          </a:p>
        </p:txBody>
      </p:sp>
      <p:pic>
        <p:nvPicPr>
          <p:cNvPr id="8" name="Picture 7" descr="A picture containing text&#10;&#10;Description automatically generated">
            <a:extLst>
              <a:ext uri="{FF2B5EF4-FFF2-40B4-BE49-F238E27FC236}">
                <a16:creationId xmlns:a16="http://schemas.microsoft.com/office/drawing/2014/main" id="{09A96AC0-87EA-D045-EAA0-65CAD731DC3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-4"/>
          <a:stretch/>
        </p:blipFill>
        <p:spPr>
          <a:xfrm>
            <a:off x="185011" y="265323"/>
            <a:ext cx="1687331" cy="1442140"/>
          </a:xfrm>
          <a:prstGeom prst="rect">
            <a:avLst/>
          </a:prstGeom>
        </p:spPr>
      </p:pic>
      <p:pic>
        <p:nvPicPr>
          <p:cNvPr id="9" name="Picture 8" descr="A close up of a logo&#10;&#10;Description automatically generated">
            <a:extLst>
              <a:ext uri="{FF2B5EF4-FFF2-40B4-BE49-F238E27FC236}">
                <a16:creationId xmlns:a16="http://schemas.microsoft.com/office/drawing/2014/main" id="{DDF2C3CE-E29D-5F48-9B25-7042123A401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887200"/>
            <a:ext cx="2645229" cy="970799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1F84629B-0C4F-E2FE-7FCB-E8566A5718EA}"/>
              </a:ext>
            </a:extLst>
          </p:cNvPr>
          <p:cNvSpPr txBox="1"/>
          <p:nvPr userDrawn="1"/>
        </p:nvSpPr>
        <p:spPr>
          <a:xfrm>
            <a:off x="10170543" y="163684"/>
            <a:ext cx="19323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childnet.com/film</a:t>
            </a:r>
          </a:p>
        </p:txBody>
      </p:sp>
    </p:spTree>
    <p:extLst>
      <p:ext uri="{BB962C8B-B14F-4D97-AF65-F5344CB8AC3E}">
        <p14:creationId xmlns:p14="http://schemas.microsoft.com/office/powerpoint/2010/main" val="37748980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5A9C1C-09FA-A79B-AF48-F17444CC26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BD246CB-8E8A-AD72-C9B9-BEE08394931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C69E455-E8CD-54A2-B733-347BFFAC62B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E003BB4-11FB-F234-9D7E-7507E237C7C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A9B06F0-6CCC-E7B0-EDFC-F9463FD8E28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0635CA3-A216-6310-9219-7D18F5DD28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548C2-C26C-4939-97FD-646B09544D6E}" type="datetimeFigureOut">
              <a:rPr lang="en-GB" smtClean="0"/>
              <a:t>26/02/2025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FCD66D6-0988-303D-338A-D7E2989101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0355799-6C7C-50AF-04A4-B72F1143F0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DB03D3-76EA-4076-8112-7288565C3BC9}" type="slidenum">
              <a:rPr lang="en-GB" smtClean="0"/>
              <a:t>‹#›</a:t>
            </a:fld>
            <a:endParaRPr lang="en-GB"/>
          </a:p>
        </p:txBody>
      </p:sp>
      <p:pic>
        <p:nvPicPr>
          <p:cNvPr id="10" name="Picture 9" descr="A picture containing text&#10;&#10;Description automatically generated">
            <a:extLst>
              <a:ext uri="{FF2B5EF4-FFF2-40B4-BE49-F238E27FC236}">
                <a16:creationId xmlns:a16="http://schemas.microsoft.com/office/drawing/2014/main" id="{E82013A3-4C7A-CC07-4313-F64173611B9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-4"/>
          <a:stretch/>
        </p:blipFill>
        <p:spPr>
          <a:xfrm>
            <a:off x="185011" y="265323"/>
            <a:ext cx="1687331" cy="1442140"/>
          </a:xfrm>
          <a:prstGeom prst="rect">
            <a:avLst/>
          </a:prstGeom>
        </p:spPr>
      </p:pic>
      <p:pic>
        <p:nvPicPr>
          <p:cNvPr id="11" name="Picture 10" descr="A close up of a logo&#10;&#10;Description automatically generated">
            <a:extLst>
              <a:ext uri="{FF2B5EF4-FFF2-40B4-BE49-F238E27FC236}">
                <a16:creationId xmlns:a16="http://schemas.microsoft.com/office/drawing/2014/main" id="{72BEF837-FDCD-EAAA-8C5D-EDA5D9EFC00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887200"/>
            <a:ext cx="2645229" cy="970799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3F1E7F6A-2017-D872-E7D3-EDF39D92F921}"/>
              </a:ext>
            </a:extLst>
          </p:cNvPr>
          <p:cNvSpPr txBox="1"/>
          <p:nvPr userDrawn="1"/>
        </p:nvSpPr>
        <p:spPr>
          <a:xfrm>
            <a:off x="10170543" y="163684"/>
            <a:ext cx="19323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childnet.com/film</a:t>
            </a:r>
          </a:p>
        </p:txBody>
      </p:sp>
    </p:spTree>
    <p:extLst>
      <p:ext uri="{BB962C8B-B14F-4D97-AF65-F5344CB8AC3E}">
        <p14:creationId xmlns:p14="http://schemas.microsoft.com/office/powerpoint/2010/main" val="38665699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1EC2E3-3473-AA58-14D5-1A177E2B2B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29A012D-DBF5-B7F7-0CB7-5C34111E76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548C2-C26C-4939-97FD-646B09544D6E}" type="datetimeFigureOut">
              <a:rPr lang="en-GB" smtClean="0"/>
              <a:t>26/02/2025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4A9D589-2116-1B21-E551-3BD6E266F1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209CA8F-7C1D-F8DE-6426-A7277BC5FA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DB03D3-76EA-4076-8112-7288565C3BC9}" type="slidenum">
              <a:rPr lang="en-GB" smtClean="0"/>
              <a:t>‹#›</a:t>
            </a:fld>
            <a:endParaRPr lang="en-GB"/>
          </a:p>
        </p:txBody>
      </p:sp>
      <p:pic>
        <p:nvPicPr>
          <p:cNvPr id="6" name="Picture 5" descr="A picture containing text&#10;&#10;Description automatically generated">
            <a:extLst>
              <a:ext uri="{FF2B5EF4-FFF2-40B4-BE49-F238E27FC236}">
                <a16:creationId xmlns:a16="http://schemas.microsoft.com/office/drawing/2014/main" id="{13DD25E2-758F-03AF-F8E2-1EDB9889D6C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-4"/>
          <a:stretch/>
        </p:blipFill>
        <p:spPr>
          <a:xfrm>
            <a:off x="185011" y="265323"/>
            <a:ext cx="1687331" cy="1442140"/>
          </a:xfrm>
          <a:prstGeom prst="rect">
            <a:avLst/>
          </a:prstGeom>
        </p:spPr>
      </p:pic>
      <p:pic>
        <p:nvPicPr>
          <p:cNvPr id="7" name="Picture 6" descr="A close up of a logo&#10;&#10;Description automatically generated">
            <a:extLst>
              <a:ext uri="{FF2B5EF4-FFF2-40B4-BE49-F238E27FC236}">
                <a16:creationId xmlns:a16="http://schemas.microsoft.com/office/drawing/2014/main" id="{7C6222B7-B1E8-DD75-AD03-D927F4D1E29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887200"/>
            <a:ext cx="2645229" cy="970799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14D0000D-376A-9161-54BE-F1E1F0823F2D}"/>
              </a:ext>
            </a:extLst>
          </p:cNvPr>
          <p:cNvSpPr txBox="1"/>
          <p:nvPr userDrawn="1"/>
        </p:nvSpPr>
        <p:spPr>
          <a:xfrm>
            <a:off x="10170543" y="163684"/>
            <a:ext cx="19323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childnet.com/film</a:t>
            </a:r>
          </a:p>
        </p:txBody>
      </p:sp>
    </p:spTree>
    <p:extLst>
      <p:ext uri="{BB962C8B-B14F-4D97-AF65-F5344CB8AC3E}">
        <p14:creationId xmlns:p14="http://schemas.microsoft.com/office/powerpoint/2010/main" val="30177958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AC73D85-4BD9-35B4-C967-1CF5423140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548C2-C26C-4939-97FD-646B09544D6E}" type="datetimeFigureOut">
              <a:rPr lang="en-GB" smtClean="0"/>
              <a:t>26/02/2025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BDAEC1B-BE28-69D5-5CF9-ABBAF36913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9664D1C-EF3E-3261-FDB1-07880DBF6F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DB03D3-76EA-4076-8112-7288565C3BC9}" type="slidenum">
              <a:rPr lang="en-GB" smtClean="0"/>
              <a:t>‹#›</a:t>
            </a:fld>
            <a:endParaRPr lang="en-GB"/>
          </a:p>
        </p:txBody>
      </p:sp>
      <p:pic>
        <p:nvPicPr>
          <p:cNvPr id="5" name="Picture 4" descr="A picture containing text&#10;&#10;Description automatically generated">
            <a:extLst>
              <a:ext uri="{FF2B5EF4-FFF2-40B4-BE49-F238E27FC236}">
                <a16:creationId xmlns:a16="http://schemas.microsoft.com/office/drawing/2014/main" id="{5C45C742-5347-6F68-9764-A58559FA89E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-4"/>
          <a:stretch/>
        </p:blipFill>
        <p:spPr>
          <a:xfrm>
            <a:off x="185011" y="265323"/>
            <a:ext cx="1687331" cy="1442140"/>
          </a:xfrm>
          <a:prstGeom prst="rect">
            <a:avLst/>
          </a:prstGeom>
        </p:spPr>
      </p:pic>
      <p:pic>
        <p:nvPicPr>
          <p:cNvPr id="6" name="Picture 5" descr="A close up of a logo&#10;&#10;Description automatically generated">
            <a:extLst>
              <a:ext uri="{FF2B5EF4-FFF2-40B4-BE49-F238E27FC236}">
                <a16:creationId xmlns:a16="http://schemas.microsoft.com/office/drawing/2014/main" id="{63237D4C-A1F4-8BEF-7E6C-9ADBE6FE3CD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887200"/>
            <a:ext cx="2645229" cy="970799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ACCB1BBD-5950-F1B1-903D-D78243F9D788}"/>
              </a:ext>
            </a:extLst>
          </p:cNvPr>
          <p:cNvSpPr txBox="1"/>
          <p:nvPr userDrawn="1"/>
        </p:nvSpPr>
        <p:spPr>
          <a:xfrm>
            <a:off x="10170543" y="163684"/>
            <a:ext cx="19323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childnet.com/film</a:t>
            </a:r>
          </a:p>
        </p:txBody>
      </p:sp>
    </p:spTree>
    <p:extLst>
      <p:ext uri="{BB962C8B-B14F-4D97-AF65-F5344CB8AC3E}">
        <p14:creationId xmlns:p14="http://schemas.microsoft.com/office/powerpoint/2010/main" val="37351021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D89618-8AA2-E0FD-028E-8AEA1C26D5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54E601A-8490-8093-FCBF-B3C75D911E3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F891F5F-E873-022C-8A35-00AC3E9B8D1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7D46948-2B24-80CD-069E-5E380F0EC1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548C2-C26C-4939-97FD-646B09544D6E}" type="datetimeFigureOut">
              <a:rPr lang="en-GB" smtClean="0"/>
              <a:t>26/02/2025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96FFC20-357C-C79B-9D33-4453D97CA8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E07A11D-39E6-04EF-B604-EA0217DFCE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DB03D3-76EA-4076-8112-7288565C3BC9}" type="slidenum">
              <a:rPr lang="en-GB" smtClean="0"/>
              <a:t>‹#›</a:t>
            </a:fld>
            <a:endParaRPr lang="en-GB"/>
          </a:p>
        </p:txBody>
      </p:sp>
      <p:pic>
        <p:nvPicPr>
          <p:cNvPr id="8" name="Picture 7" descr="A picture containing text&#10;&#10;Description automatically generated">
            <a:extLst>
              <a:ext uri="{FF2B5EF4-FFF2-40B4-BE49-F238E27FC236}">
                <a16:creationId xmlns:a16="http://schemas.microsoft.com/office/drawing/2014/main" id="{172A2504-C37B-44B5-1B32-584460FDC4D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-4"/>
          <a:stretch/>
        </p:blipFill>
        <p:spPr>
          <a:xfrm>
            <a:off x="185011" y="265323"/>
            <a:ext cx="1687331" cy="1442140"/>
          </a:xfrm>
          <a:prstGeom prst="rect">
            <a:avLst/>
          </a:prstGeom>
        </p:spPr>
      </p:pic>
      <p:pic>
        <p:nvPicPr>
          <p:cNvPr id="9" name="Picture 8" descr="A close up of a logo&#10;&#10;Description automatically generated">
            <a:extLst>
              <a:ext uri="{FF2B5EF4-FFF2-40B4-BE49-F238E27FC236}">
                <a16:creationId xmlns:a16="http://schemas.microsoft.com/office/drawing/2014/main" id="{8299E4F2-A5F7-E3A7-4500-BC170229E976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887200"/>
            <a:ext cx="2645229" cy="970799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CF654174-E241-AC1C-811D-85D3D57F5098}"/>
              </a:ext>
            </a:extLst>
          </p:cNvPr>
          <p:cNvSpPr txBox="1"/>
          <p:nvPr userDrawn="1"/>
        </p:nvSpPr>
        <p:spPr>
          <a:xfrm>
            <a:off x="10170543" y="163684"/>
            <a:ext cx="19323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childnet.com/film</a:t>
            </a:r>
          </a:p>
        </p:txBody>
      </p:sp>
    </p:spTree>
    <p:extLst>
      <p:ext uri="{BB962C8B-B14F-4D97-AF65-F5344CB8AC3E}">
        <p14:creationId xmlns:p14="http://schemas.microsoft.com/office/powerpoint/2010/main" val="511315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39F0741-D801-1D84-28C8-438E6ED163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798951A-E380-AA7F-707C-42238E97E08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F522671-2AB5-BA58-F776-0A165DFB82B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0548C2-C26C-4939-97FD-646B09544D6E}" type="datetimeFigureOut">
              <a:rPr lang="en-GB" smtClean="0"/>
              <a:t>26/02/2025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29FA376-CCAE-D7F0-3975-AF133DF7499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985A80C-6596-A29D-2675-C27A92808D7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DB03D3-76EA-4076-8112-7288565C3BC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434643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1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13.png"/><Relationship Id="rId4" Type="http://schemas.openxmlformats.org/officeDocument/2006/relationships/image" Target="../media/image1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6.png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png"/><Relationship Id="rId3" Type="http://schemas.microsoft.com/office/2018/10/relationships/comments" Target="../comments/modernComment_10A_7B430484.xml"/><Relationship Id="rId7" Type="http://schemas.openxmlformats.org/officeDocument/2006/relationships/image" Target="../media/image40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9.png"/><Relationship Id="rId5" Type="http://schemas.openxmlformats.org/officeDocument/2006/relationships/hyperlink" Target="mailto:film@childnet.com" TargetMode="External"/><Relationship Id="rId4" Type="http://schemas.openxmlformats.org/officeDocument/2006/relationships/image" Target="../media/image38.jpeg"/><Relationship Id="rId9" Type="http://schemas.openxmlformats.org/officeDocument/2006/relationships/image" Target="../media/image4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sv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svg"/><Relationship Id="rId4" Type="http://schemas.openxmlformats.org/officeDocument/2006/relationships/image" Target="../media/image2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7" Type="http://schemas.openxmlformats.org/officeDocument/2006/relationships/image" Target="../media/image32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A white text on a black background&#10;&#10;Description automatically generated">
            <a:extLst>
              <a:ext uri="{FF2B5EF4-FFF2-40B4-BE49-F238E27FC236}">
                <a16:creationId xmlns:a16="http://schemas.microsoft.com/office/drawing/2014/main" id="{72F4E6F9-9F60-D096-6328-60B179918B8E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0130" y="4238982"/>
            <a:ext cx="2477105" cy="244366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6" name="Picture 25" descr="A close up of a logo&#10;&#10;Description automatically generated">
            <a:extLst>
              <a:ext uri="{FF2B5EF4-FFF2-40B4-BE49-F238E27FC236}">
                <a16:creationId xmlns:a16="http://schemas.microsoft.com/office/drawing/2014/main" id="{19660E4B-C9FF-2F9E-50C8-EF9561244812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79228" y="5412956"/>
            <a:ext cx="3712772" cy="1362587"/>
          </a:xfrm>
          <a:prstGeom prst="rect">
            <a:avLst/>
          </a:prstGeom>
        </p:spPr>
      </p:pic>
      <p:pic>
        <p:nvPicPr>
          <p:cNvPr id="28" name="Picture 27" descr="An orange cartoon character with a microphone&#10;&#10;Description automatically generated">
            <a:extLst>
              <a:ext uri="{FF2B5EF4-FFF2-40B4-BE49-F238E27FC236}">
                <a16:creationId xmlns:a16="http://schemas.microsoft.com/office/drawing/2014/main" id="{B1E4DDD4-1AA2-80F7-DEB6-4FC7A29AF492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44931" y="4853858"/>
            <a:ext cx="2137372" cy="20041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468360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AF488F27-C7D9-D239-2901-C27CFBE1E83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FE4384-546B-62A8-E81D-DD248E407D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2125" y="381900"/>
            <a:ext cx="9746990" cy="1325563"/>
          </a:xfrm>
        </p:spPr>
        <p:txBody>
          <a:bodyPr>
            <a:normAutofit/>
          </a:bodyPr>
          <a:lstStyle/>
          <a:p>
            <a:r>
              <a:rPr lang="en-GB" sz="3700" b="1">
                <a:solidFill>
                  <a:srgbClr val="0C6A7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Next steps…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1DF5DA4-EDCC-D753-A087-73C26090E6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4580" y="2030975"/>
            <a:ext cx="9428763" cy="4351338"/>
          </a:xfrm>
        </p:spPr>
        <p:txBody>
          <a:bodyPr>
            <a:norm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2800" kern="10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Get into groups </a:t>
            </a:r>
            <a:r>
              <a:rPr lang="en-GB" sz="2800" kern="10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(</a:t>
            </a:r>
            <a:r>
              <a:rPr lang="en-GB" sz="2800" kern="10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each film team can be up to 8 people) 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2800" kern="10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Share your ideas about the theme 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2800" kern="10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What would you like your film to be about? </a:t>
            </a:r>
            <a:endParaRPr lang="en-GB" altLang="en-US" sz="280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altLang="en-US"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Decide who will be the cast and crew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altLang="en-US">
                <a:latin typeface="Arial" panose="020B0604020202020204" pitchFamily="34" charset="0"/>
                <a:cs typeface="Arial" panose="020B0604020202020204" pitchFamily="34" charset="0"/>
              </a:rPr>
              <a:t>Start planning! D</a:t>
            </a:r>
            <a:r>
              <a:rPr lang="en-GB" altLang="en-US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on’t forget to use th</a:t>
            </a:r>
            <a:r>
              <a:rPr lang="en-GB" altLang="en-US">
                <a:latin typeface="Arial" panose="020B0604020202020204" pitchFamily="34" charset="0"/>
                <a:cs typeface="Arial" panose="020B0604020202020204" pitchFamily="34" charset="0"/>
              </a:rPr>
              <a:t>e planning         sheet and other resources in the competition pack!</a:t>
            </a:r>
            <a:endParaRPr lang="en-GB" altLang="en-US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1131E73-30E7-99D7-D88B-63B7BDD0D05D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92000" y="3968495"/>
            <a:ext cx="3199999" cy="2889503"/>
          </a:xfrm>
          <a:custGeom>
            <a:avLst/>
            <a:gdLst/>
            <a:ahLst/>
            <a:cxnLst/>
            <a:rect l="l" t="t" r="r" b="b"/>
            <a:pathLst>
              <a:path w="4290741" h="4130271">
                <a:moveTo>
                  <a:pt x="2503809" y="0"/>
                </a:moveTo>
                <a:cubicBezTo>
                  <a:pt x="3157405" y="0"/>
                  <a:pt x="3752509" y="250434"/>
                  <a:pt x="4198398" y="660580"/>
                </a:cubicBezTo>
                <a:lnTo>
                  <a:pt x="4290741" y="751286"/>
                </a:lnTo>
                <a:lnTo>
                  <a:pt x="4290741" y="4130271"/>
                </a:lnTo>
                <a:lnTo>
                  <a:pt x="604508" y="4130271"/>
                </a:lnTo>
                <a:lnTo>
                  <a:pt x="461940" y="3953232"/>
                </a:lnTo>
                <a:cubicBezTo>
                  <a:pt x="171051" y="3544183"/>
                  <a:pt x="0" y="3043971"/>
                  <a:pt x="0" y="2503809"/>
                </a:cubicBezTo>
                <a:cubicBezTo>
                  <a:pt x="0" y="1120992"/>
                  <a:pt x="1120992" y="0"/>
                  <a:pt x="2503809" y="0"/>
                </a:cubicBezTo>
                <a:close/>
              </a:path>
            </a:pathLst>
          </a:custGeom>
        </p:spPr>
      </p:pic>
      <p:pic>
        <p:nvPicPr>
          <p:cNvPr id="5" name="Picture 4" descr="A picture containing text&#10;&#10;Description automatically generated">
            <a:extLst>
              <a:ext uri="{FF2B5EF4-FFF2-40B4-BE49-F238E27FC236}">
                <a16:creationId xmlns:a16="http://schemas.microsoft.com/office/drawing/2014/main" id="{900075C6-1F0F-35D8-6D76-63A8AD1373B3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-4"/>
          <a:stretch/>
        </p:blipFill>
        <p:spPr>
          <a:xfrm>
            <a:off x="185011" y="265323"/>
            <a:ext cx="1687331" cy="1442140"/>
          </a:xfrm>
          <a:prstGeom prst="rect">
            <a:avLst/>
          </a:prstGeom>
        </p:spPr>
      </p:pic>
      <p:pic>
        <p:nvPicPr>
          <p:cNvPr id="7" name="Picture 6" descr="A close up of a logo&#10;&#10;Description automatically generated">
            <a:extLst>
              <a:ext uri="{FF2B5EF4-FFF2-40B4-BE49-F238E27FC236}">
                <a16:creationId xmlns:a16="http://schemas.microsoft.com/office/drawing/2014/main" id="{9574A7A3-A200-A6B6-BAD9-73EF13D1CCCB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887200"/>
            <a:ext cx="2645229" cy="9707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688216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4FC61E-291A-1643-4465-E9008C8570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2125" y="381900"/>
            <a:ext cx="9746990" cy="1325563"/>
          </a:xfrm>
        </p:spPr>
        <p:txBody>
          <a:bodyPr>
            <a:normAutofit/>
          </a:bodyPr>
          <a:lstStyle/>
          <a:p>
            <a:r>
              <a:rPr lang="en-GB" sz="3700" b="1">
                <a:solidFill>
                  <a:srgbClr val="0C6A7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Help, top tips and inspiration</a:t>
            </a:r>
          </a:p>
        </p:txBody>
      </p:sp>
      <p:pic>
        <p:nvPicPr>
          <p:cNvPr id="5" name="Picture 4" descr="A picture containing text&#10;&#10;Description automatically generated">
            <a:extLst>
              <a:ext uri="{FF2B5EF4-FFF2-40B4-BE49-F238E27FC236}">
                <a16:creationId xmlns:a16="http://schemas.microsoft.com/office/drawing/2014/main" id="{9F42B2C5-1A18-B1C6-A39B-447FD57AE127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-4"/>
          <a:stretch/>
        </p:blipFill>
        <p:spPr>
          <a:xfrm>
            <a:off x="185011" y="265323"/>
            <a:ext cx="1687331" cy="1442140"/>
          </a:xfrm>
          <a:prstGeom prst="rect">
            <a:avLst/>
          </a:prstGeom>
        </p:spPr>
      </p:pic>
      <p:pic>
        <p:nvPicPr>
          <p:cNvPr id="7" name="Picture 6" descr="A close up of a logo&#10;&#10;Description automatically generated">
            <a:extLst>
              <a:ext uri="{FF2B5EF4-FFF2-40B4-BE49-F238E27FC236}">
                <a16:creationId xmlns:a16="http://schemas.microsoft.com/office/drawing/2014/main" id="{E5A03A2A-A442-2EB5-7DE8-308952B67D94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887200"/>
            <a:ext cx="2645229" cy="970799"/>
          </a:xfrm>
          <a:prstGeom prst="rect">
            <a:avLst/>
          </a:prstGeom>
        </p:spPr>
      </p:pic>
      <p:sp>
        <p:nvSpPr>
          <p:cNvPr id="4" name="Oval 3">
            <a:extLst>
              <a:ext uri="{FF2B5EF4-FFF2-40B4-BE49-F238E27FC236}">
                <a16:creationId xmlns:a16="http://schemas.microsoft.com/office/drawing/2014/main" id="{B09BF926-DB04-085F-DE19-3D21CE5EACFD}"/>
              </a:ext>
            </a:extLst>
          </p:cNvPr>
          <p:cNvSpPr/>
          <p:nvPr/>
        </p:nvSpPr>
        <p:spPr>
          <a:xfrm>
            <a:off x="671208" y="2011680"/>
            <a:ext cx="3168182" cy="3090672"/>
          </a:xfrm>
          <a:prstGeom prst="ellipse">
            <a:avLst/>
          </a:prstGeom>
          <a:ln w="57150">
            <a:solidFill>
              <a:srgbClr val="FF62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>
              <a:lnSpc>
                <a:spcPct val="90000"/>
              </a:lnSpc>
              <a:tabLst>
                <a:tab pos="457200" algn="l"/>
              </a:tabLst>
            </a:pPr>
            <a:r>
              <a:rPr lang="en-GB" b="1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Everything you need to help with creating your film can be found in the competition pack and on the Childnet website</a:t>
            </a:r>
            <a:endParaRPr lang="en-GB" sz="180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F6E35BAD-0060-CFE5-DD90-44E8DA65120A}"/>
              </a:ext>
            </a:extLst>
          </p:cNvPr>
          <p:cNvSpPr/>
          <p:nvPr/>
        </p:nvSpPr>
        <p:spPr>
          <a:xfrm>
            <a:off x="4779074" y="2449777"/>
            <a:ext cx="2625428" cy="2572538"/>
          </a:xfrm>
          <a:prstGeom prst="ellipse">
            <a:avLst/>
          </a:prstGeom>
          <a:ln w="57150">
            <a:solidFill>
              <a:srgbClr val="FF62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>
              <a:lnSpc>
                <a:spcPct val="90000"/>
              </a:lnSpc>
              <a:tabLst>
                <a:tab pos="457200" algn="l"/>
              </a:tabLst>
            </a:pPr>
            <a:r>
              <a:rPr lang="en-GB" b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Create a storyboard for your idea to help plan what your film will be about</a:t>
            </a:r>
            <a:endParaRPr lang="en-GB" sz="1800" b="1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D28250BD-F421-E334-B455-8487D77FFEC9}"/>
              </a:ext>
            </a:extLst>
          </p:cNvPr>
          <p:cNvSpPr/>
          <p:nvPr/>
        </p:nvSpPr>
        <p:spPr>
          <a:xfrm>
            <a:off x="8370900" y="2300426"/>
            <a:ext cx="2904870" cy="2871240"/>
          </a:xfrm>
          <a:prstGeom prst="ellipse">
            <a:avLst/>
          </a:prstGeom>
          <a:ln w="57150">
            <a:solidFill>
              <a:srgbClr val="FF62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>
              <a:lnSpc>
                <a:spcPct val="90000"/>
              </a:lnSpc>
              <a:tabLst>
                <a:tab pos="457200" algn="l"/>
              </a:tabLst>
            </a:pPr>
            <a:r>
              <a:rPr lang="en-GB" b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Use the top tips for filmmaking in the competition to pack to help with the filming process</a:t>
            </a:r>
            <a:endParaRPr lang="en-GB" sz="1800" b="1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pic>
        <p:nvPicPr>
          <p:cNvPr id="12" name="Picture 11" descr="An orange cartoon character with a white box and a white helmet&#10;&#10;Description automatically generated">
            <a:extLst>
              <a:ext uri="{FF2B5EF4-FFF2-40B4-BE49-F238E27FC236}">
                <a16:creationId xmlns:a16="http://schemas.microsoft.com/office/drawing/2014/main" id="{4E72A9BD-523C-518E-551E-97E03B8D5562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97614" y="516174"/>
            <a:ext cx="4074279" cy="2293266"/>
          </a:xfrm>
          <a:prstGeom prst="rect">
            <a:avLst/>
          </a:prstGeom>
        </p:spPr>
      </p:pic>
      <p:pic>
        <p:nvPicPr>
          <p:cNvPr id="14" name="Picture 13" descr="A cartoon of an orange monster sitting at a desk&#10;&#10;Description automatically generated">
            <a:extLst>
              <a:ext uri="{FF2B5EF4-FFF2-40B4-BE49-F238E27FC236}">
                <a16:creationId xmlns:a16="http://schemas.microsoft.com/office/drawing/2014/main" id="{F13DBC57-38D6-FC73-36CF-828B8A865CBB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7362" y="4226760"/>
            <a:ext cx="4074279" cy="2293266"/>
          </a:xfrm>
          <a:prstGeom prst="rect">
            <a:avLst/>
          </a:prstGeom>
        </p:spPr>
      </p:pic>
      <p:pic>
        <p:nvPicPr>
          <p:cNvPr id="16" name="Picture 15" descr="A cartoon of an orange monster&#10;&#10;Description automatically generated">
            <a:extLst>
              <a:ext uri="{FF2B5EF4-FFF2-40B4-BE49-F238E27FC236}">
                <a16:creationId xmlns:a16="http://schemas.microsoft.com/office/drawing/2014/main" id="{9DAAB228-CA9C-557E-2F00-B4C834C8F3F5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427" y="3429000"/>
            <a:ext cx="5034399" cy="28336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484738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4FC61E-291A-1643-4465-E9008C8570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2125" y="381900"/>
            <a:ext cx="9746990" cy="1325563"/>
          </a:xfrm>
        </p:spPr>
        <p:txBody>
          <a:bodyPr>
            <a:normAutofit/>
          </a:bodyPr>
          <a:lstStyle/>
          <a:p>
            <a:r>
              <a:rPr lang="en-GB" sz="3700" b="1">
                <a:solidFill>
                  <a:srgbClr val="0C6A7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remember…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117A488-93AD-DE50-49E3-0CDAA3DF50E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1619" y="1888796"/>
            <a:ext cx="11442620" cy="389935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altLang="en-US">
                <a:latin typeface="Arial" panose="020B0604020202020204" pitchFamily="34" charset="0"/>
                <a:cs typeface="Arial" panose="020B0604020202020204" pitchFamily="34" charset="0"/>
              </a:rPr>
              <a:t>Judges will be looking for films that…</a:t>
            </a:r>
          </a:p>
          <a:p>
            <a:pPr marL="0" indent="0">
              <a:buNone/>
            </a:pPr>
            <a:endParaRPr lang="en-GB" altLang="en-US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r>
              <a:rPr lang="en-GB" altLang="en-US" sz="2800">
                <a:latin typeface="Arial" panose="020B0604020202020204" pitchFamily="34" charset="0"/>
                <a:cs typeface="Arial" panose="020B0604020202020204" pitchFamily="34" charset="0"/>
              </a:rPr>
              <a:t>Are 2 minutes or under</a:t>
            </a:r>
          </a:p>
          <a:p>
            <a:pPr lvl="1"/>
            <a:r>
              <a:rPr lang="en-GB" altLang="en-US" sz="2800">
                <a:latin typeface="Arial" panose="020B0604020202020204" pitchFamily="34" charset="0"/>
                <a:cs typeface="Arial" panose="020B0604020202020204" pitchFamily="34" charset="0"/>
              </a:rPr>
              <a:t>Reflect the competition theme</a:t>
            </a:r>
          </a:p>
          <a:p>
            <a:pPr lvl="1"/>
            <a:r>
              <a:rPr lang="en-GB" altLang="en-US" sz="2800">
                <a:latin typeface="Arial" panose="020B0604020202020204" pitchFamily="34" charset="0"/>
                <a:cs typeface="Arial" panose="020B0604020202020204" pitchFamily="34" charset="0"/>
              </a:rPr>
              <a:t>Include positive messages and offer helpful advice</a:t>
            </a:r>
          </a:p>
          <a:p>
            <a:pPr lvl="1"/>
            <a:r>
              <a:rPr lang="en-GB" altLang="en-US" sz="2800">
                <a:latin typeface="Arial" panose="020B0604020202020204" pitchFamily="34" charset="0"/>
                <a:cs typeface="Arial" panose="020B0604020202020204" pitchFamily="34" charset="0"/>
              </a:rPr>
              <a:t>Are creative and engaging </a:t>
            </a:r>
          </a:p>
          <a:p>
            <a:pPr lvl="1"/>
            <a:r>
              <a:rPr lang="en-GB" altLang="en-US" sz="2800">
                <a:latin typeface="Arial" panose="020B0604020202020204" pitchFamily="34" charset="0"/>
                <a:cs typeface="Arial" panose="020B0604020202020204" pitchFamily="34" charset="0"/>
              </a:rPr>
              <a:t>Educate other young people about online safety</a:t>
            </a:r>
          </a:p>
          <a:p>
            <a:pPr marL="0" indent="0">
              <a:buNone/>
            </a:pPr>
            <a:endParaRPr lang="en-GB" altLang="en-US" sz="270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GB" altLang="en-US" sz="27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Picture 4" descr="An orange character sitting on a chair&#10;&#10;Description automatically generated">
            <a:extLst>
              <a:ext uri="{FF2B5EF4-FFF2-40B4-BE49-F238E27FC236}">
                <a16:creationId xmlns:a16="http://schemas.microsoft.com/office/drawing/2014/main" id="{0A35E2A0-5D70-1A55-5EBF-5DDD9247380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4154" y="3429000"/>
            <a:ext cx="5851688" cy="32937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444477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A close up of a logo&#10;&#10;Description automatically generated">
            <a:extLst>
              <a:ext uri="{FF2B5EF4-FFF2-40B4-BE49-F238E27FC236}">
                <a16:creationId xmlns:a16="http://schemas.microsoft.com/office/drawing/2014/main" id="{74CA083B-28BD-F605-6E33-1E96988936A5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4236720" cy="155487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1D3FC2C-F276-5A37-4D5A-D91EDCB61C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58514" y="2371105"/>
            <a:ext cx="8226552" cy="1731312"/>
          </a:xfrm>
        </p:spPr>
        <p:txBody>
          <a:bodyPr>
            <a:normAutofit fontScale="90000"/>
          </a:bodyPr>
          <a:lstStyle/>
          <a:p>
            <a:r>
              <a:rPr lang="en-GB" sz="6600" b="1" dirty="0">
                <a:solidFill>
                  <a:srgbClr val="0C6A7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Good luck!</a:t>
            </a:r>
            <a:br>
              <a:rPr lang="en-GB" sz="6600" b="1" dirty="0">
                <a:solidFill>
                  <a:srgbClr val="0C6A77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en-GB" sz="20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2000" b="1" dirty="0">
                <a:latin typeface="Arial" panose="020B0604020202020204" pitchFamily="34" charset="0"/>
                <a:cs typeface="Arial" panose="020B0604020202020204" pitchFamily="34" charset="0"/>
              </a:rPr>
              <a:t>Remember to send us your films by Monday 2</a:t>
            </a:r>
            <a:r>
              <a:rPr lang="en-GB" sz="2000" b="1" baseline="30000" dirty="0">
                <a:latin typeface="Arial" panose="020B0604020202020204" pitchFamily="34" charset="0"/>
                <a:cs typeface="Arial" panose="020B0604020202020204" pitchFamily="34" charset="0"/>
              </a:rPr>
              <a:t>nd</a:t>
            </a:r>
            <a:r>
              <a:rPr lang="en-GB" sz="2000" b="1" dirty="0">
                <a:latin typeface="Arial" panose="020B0604020202020204" pitchFamily="34" charset="0"/>
                <a:cs typeface="Arial" panose="020B0604020202020204" pitchFamily="34" charset="0"/>
              </a:rPr>
              <a:t> June 2025</a:t>
            </a:r>
            <a:br>
              <a:rPr lang="en-GB" sz="20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en-GB" sz="20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2000" b="1" dirty="0">
                <a:latin typeface="Arial" panose="020B0604020202020204" pitchFamily="34" charset="0"/>
                <a:cs typeface="Arial" panose="020B0604020202020204" pitchFamily="34" charset="0"/>
              </a:rPr>
              <a:t>If you have any questions, you can reach us at </a:t>
            </a:r>
            <a:r>
              <a:rPr lang="en-GB" sz="2000" b="1" dirty="0">
                <a:solidFill>
                  <a:srgbClr val="0C6A77"/>
                </a:solidFill>
                <a:latin typeface="Arial" panose="020B0604020202020204" pitchFamily="34" charset="0"/>
                <a:cs typeface="Arial" panose="020B0604020202020204" pitchFamily="34" charset="0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film@childnet.com</a:t>
            </a:r>
            <a:r>
              <a:rPr lang="en-GB" sz="2000" b="1" dirty="0">
                <a:solidFill>
                  <a:srgbClr val="0C6A7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8DAB156-420B-D771-1A50-50959340FFAE}"/>
              </a:ext>
            </a:extLst>
          </p:cNvPr>
          <p:cNvSpPr txBox="1"/>
          <p:nvPr/>
        </p:nvSpPr>
        <p:spPr>
          <a:xfrm>
            <a:off x="762000" y="6648450"/>
            <a:ext cx="1847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/>
          </a:p>
        </p:txBody>
      </p:sp>
      <p:pic>
        <p:nvPicPr>
          <p:cNvPr id="5" name="Picture 4" descr="A white text on a black background&#10;&#10;Description automatically generated">
            <a:extLst>
              <a:ext uri="{FF2B5EF4-FFF2-40B4-BE49-F238E27FC236}">
                <a16:creationId xmlns:a16="http://schemas.microsoft.com/office/drawing/2014/main" id="{92BA4809-BAA9-7F58-2160-54BC9610C4E7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5569" y="1887195"/>
            <a:ext cx="2736066" cy="2699133"/>
          </a:xfrm>
          <a:prstGeom prst="rect">
            <a:avLst/>
          </a:prstGeom>
        </p:spPr>
      </p:pic>
      <p:pic>
        <p:nvPicPr>
          <p:cNvPr id="22" name="Picture 21" descr="A black and white logo&#10;&#10;Description automatically generated">
            <a:extLst>
              <a:ext uri="{FF2B5EF4-FFF2-40B4-BE49-F238E27FC236}">
                <a16:creationId xmlns:a16="http://schemas.microsoft.com/office/drawing/2014/main" id="{14B11C6C-8161-FC86-E8BA-7DFAF9FAE7AD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39990" y="5967679"/>
            <a:ext cx="1057658" cy="465686"/>
          </a:xfrm>
          <a:prstGeom prst="rect">
            <a:avLst/>
          </a:prstGeom>
        </p:spPr>
      </p:pic>
      <p:pic>
        <p:nvPicPr>
          <p:cNvPr id="24" name="Picture 23" descr="A black background with white text&#10;&#10;Description automatically generated">
            <a:extLst>
              <a:ext uri="{FF2B5EF4-FFF2-40B4-BE49-F238E27FC236}">
                <a16:creationId xmlns:a16="http://schemas.microsoft.com/office/drawing/2014/main" id="{7138C63C-8141-16C3-CE2C-B97E5D57E8D1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51648" y="5971918"/>
            <a:ext cx="1822445" cy="461447"/>
          </a:xfrm>
          <a:prstGeom prst="rect">
            <a:avLst/>
          </a:prstGeom>
        </p:spPr>
      </p:pic>
      <p:pic>
        <p:nvPicPr>
          <p:cNvPr id="4" name="Picture 3" descr="A black background with a black square&#10;&#10;AI-generated content may be incorrect.">
            <a:extLst>
              <a:ext uri="{FF2B5EF4-FFF2-40B4-BE49-F238E27FC236}">
                <a16:creationId xmlns:a16="http://schemas.microsoft.com/office/drawing/2014/main" id="{58186AAC-8843-4784-D62A-22CF44B7F06A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328332" y="5950428"/>
            <a:ext cx="1057658" cy="440749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96A71FED-6C63-AD19-0A3E-107F0AB21284}"/>
              </a:ext>
            </a:extLst>
          </p:cNvPr>
          <p:cNvSpPr txBox="1">
            <a:spLocks/>
          </p:cNvSpPr>
          <p:nvPr/>
        </p:nvSpPr>
        <p:spPr>
          <a:xfrm>
            <a:off x="1198096" y="4702053"/>
            <a:ext cx="8226552" cy="1731312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b="1" dirty="0">
                <a:solidFill>
                  <a:srgbClr val="0C6A7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With kind support from</a:t>
            </a:r>
            <a:endParaRPr lang="en-GB" sz="900" b="1" dirty="0">
              <a:solidFill>
                <a:srgbClr val="0C6A77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7989636"/>
      </p:ext>
    </p:extLst>
  </p:cSld>
  <p:clrMapOvr>
    <a:masterClrMapping/>
  </p:clrMapOvr>
  <p:extLst>
    <p:ext uri="{6950BFC3-D8DA-4A85-94F7-54DA5524770B}">
      <p188:commentRel xmlns:p188="http://schemas.microsoft.com/office/powerpoint/2018/8/main" r:id="rId3"/>
    </p:ext>
  </p:extLs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4FC61E-291A-1643-4465-E9008C8570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2125" y="381900"/>
            <a:ext cx="9746990" cy="1325563"/>
          </a:xfrm>
        </p:spPr>
        <p:txBody>
          <a:bodyPr>
            <a:normAutofit/>
          </a:bodyPr>
          <a:lstStyle/>
          <a:p>
            <a:r>
              <a:rPr lang="en-GB" sz="3700" b="1">
                <a:solidFill>
                  <a:srgbClr val="0C6A7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 is the Childnet Film Competition?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117A488-93AD-DE50-49E3-0CDAA3DF50E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4580" y="2030975"/>
            <a:ext cx="7382249" cy="4351338"/>
          </a:xfrm>
        </p:spPr>
        <p:txBody>
          <a:bodyPr>
            <a:normAutofit/>
          </a:bodyPr>
          <a:lstStyle/>
          <a:p>
            <a:r>
              <a:rPr lang="en-GB" altLang="en-US">
                <a:latin typeface="Arial" panose="020B0604020202020204" pitchFamily="34" charset="0"/>
                <a:cs typeface="Arial" panose="020B0604020202020204" pitchFamily="34" charset="0"/>
              </a:rPr>
              <a:t>The Childnet Film Competition is open to young people aged 7-18 who live in the UK</a:t>
            </a:r>
          </a:p>
          <a:p>
            <a:endParaRPr lang="en-GB" altLang="en-US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>
                <a:latin typeface="Arial" panose="020B0604020202020204" pitchFamily="34" charset="0"/>
                <a:cs typeface="Arial" panose="020B0604020202020204" pitchFamily="34" charset="0"/>
              </a:rPr>
              <a:t>It happens every year, with a different online safety theme</a:t>
            </a:r>
          </a:p>
          <a:p>
            <a:pPr marL="0" indent="0">
              <a:buNone/>
            </a:pPr>
            <a:endParaRPr lang="en-GB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>
                <a:latin typeface="Arial" panose="020B0604020202020204" pitchFamily="34" charset="0"/>
                <a:cs typeface="Arial" panose="020B0604020202020204" pitchFamily="34" charset="0"/>
              </a:rPr>
              <a:t>By entering a film, you could win some great prizes for your school or youth group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5847991-3899-D7A6-426D-4C8C88700878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901259" y="2727728"/>
            <a:ext cx="4290741" cy="4130271"/>
          </a:xfrm>
          <a:custGeom>
            <a:avLst/>
            <a:gdLst/>
            <a:ahLst/>
            <a:cxnLst/>
            <a:rect l="l" t="t" r="r" b="b"/>
            <a:pathLst>
              <a:path w="4290741" h="4130271">
                <a:moveTo>
                  <a:pt x="2503809" y="0"/>
                </a:moveTo>
                <a:cubicBezTo>
                  <a:pt x="3157405" y="0"/>
                  <a:pt x="3752509" y="250434"/>
                  <a:pt x="4198398" y="660580"/>
                </a:cubicBezTo>
                <a:lnTo>
                  <a:pt x="4290741" y="751286"/>
                </a:lnTo>
                <a:lnTo>
                  <a:pt x="4290741" y="4130271"/>
                </a:lnTo>
                <a:lnTo>
                  <a:pt x="604508" y="4130271"/>
                </a:lnTo>
                <a:lnTo>
                  <a:pt x="461940" y="3953232"/>
                </a:lnTo>
                <a:cubicBezTo>
                  <a:pt x="171051" y="3544183"/>
                  <a:pt x="0" y="3043971"/>
                  <a:pt x="0" y="2503809"/>
                </a:cubicBezTo>
                <a:cubicBezTo>
                  <a:pt x="0" y="1120992"/>
                  <a:pt x="1120992" y="0"/>
                  <a:pt x="2503809" y="0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6651208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Oval 10">
            <a:extLst>
              <a:ext uri="{FF2B5EF4-FFF2-40B4-BE49-F238E27FC236}">
                <a16:creationId xmlns:a16="http://schemas.microsoft.com/office/drawing/2014/main" id="{236142E3-5733-5450-A6EA-48B1939066CF}"/>
              </a:ext>
            </a:extLst>
          </p:cNvPr>
          <p:cNvSpPr/>
          <p:nvPr/>
        </p:nvSpPr>
        <p:spPr>
          <a:xfrm>
            <a:off x="5524702" y="1682489"/>
            <a:ext cx="2200275" cy="2222376"/>
          </a:xfrm>
          <a:prstGeom prst="ellipse">
            <a:avLst/>
          </a:prstGeom>
          <a:ln w="57150">
            <a:solidFill>
              <a:srgbClr val="FF62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>
              <a:lnSpc>
                <a:spcPct val="90000"/>
              </a:lnSpc>
              <a:tabLst>
                <a:tab pos="457200" algn="l"/>
              </a:tabLst>
            </a:pPr>
            <a:r>
              <a:rPr lang="en-GB" sz="1800" b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Have fun being creative with your friends</a:t>
            </a: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802E3FE2-3FB8-8582-CCCF-52A855FFE979}"/>
              </a:ext>
            </a:extLst>
          </p:cNvPr>
          <p:cNvSpPr/>
          <p:nvPr/>
        </p:nvSpPr>
        <p:spPr>
          <a:xfrm>
            <a:off x="898668" y="1941728"/>
            <a:ext cx="1891199" cy="1947887"/>
          </a:xfrm>
          <a:prstGeom prst="ellipse">
            <a:avLst/>
          </a:prstGeom>
          <a:ln w="57150">
            <a:solidFill>
              <a:srgbClr val="FF62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>
              <a:lnSpc>
                <a:spcPct val="90000"/>
              </a:lnSpc>
              <a:tabLst>
                <a:tab pos="457200" algn="l"/>
              </a:tabLst>
            </a:pPr>
            <a:r>
              <a:rPr lang="en-GB" b="1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L</a:t>
            </a:r>
            <a:r>
              <a:rPr lang="en-GB" sz="1800" b="1" kern="120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earn new skills</a:t>
            </a:r>
            <a:endParaRPr lang="en-GB" sz="1800" b="1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5F839144-825E-FC70-7D89-D113E7B6DF6B}"/>
              </a:ext>
            </a:extLst>
          </p:cNvPr>
          <p:cNvSpPr/>
          <p:nvPr/>
        </p:nvSpPr>
        <p:spPr>
          <a:xfrm>
            <a:off x="6054708" y="4236533"/>
            <a:ext cx="2370370" cy="2235653"/>
          </a:xfrm>
          <a:prstGeom prst="ellipse">
            <a:avLst/>
          </a:prstGeom>
          <a:ln w="57150">
            <a:solidFill>
              <a:srgbClr val="FF62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>
              <a:lnSpc>
                <a:spcPct val="90000"/>
              </a:lnSpc>
              <a:tabLst>
                <a:tab pos="457200" algn="l"/>
              </a:tabLst>
            </a:pPr>
            <a:r>
              <a:rPr lang="en-GB" b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Win </a:t>
            </a:r>
            <a:r>
              <a:rPr lang="en-GB" sz="1800" b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great prizes for your school or youth group</a:t>
            </a: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F581EAB1-2D0E-DAB4-C6E0-894998BDE061}"/>
              </a:ext>
            </a:extLst>
          </p:cNvPr>
          <p:cNvSpPr/>
          <p:nvPr/>
        </p:nvSpPr>
        <p:spPr>
          <a:xfrm>
            <a:off x="2488146" y="3889615"/>
            <a:ext cx="2409735" cy="2302804"/>
          </a:xfrm>
          <a:prstGeom prst="ellipse">
            <a:avLst/>
          </a:prstGeom>
          <a:ln w="57150">
            <a:solidFill>
              <a:srgbClr val="FF62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>
              <a:lnSpc>
                <a:spcPct val="90000"/>
              </a:lnSpc>
              <a:tabLst>
                <a:tab pos="457200" algn="l"/>
              </a:tabLst>
            </a:pPr>
            <a:r>
              <a:rPr lang="en-GB" b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H</a:t>
            </a:r>
            <a:r>
              <a:rPr lang="en-GB" sz="1800" b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elp </a:t>
            </a:r>
            <a:r>
              <a:rPr lang="en-GB" b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support and educate </a:t>
            </a:r>
            <a:r>
              <a:rPr lang="en-GB" sz="1800" b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other young people </a:t>
            </a: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900BA483-C4EE-9F71-0842-30C05D4B593A}"/>
              </a:ext>
            </a:extLst>
          </p:cNvPr>
          <p:cNvSpPr/>
          <p:nvPr/>
        </p:nvSpPr>
        <p:spPr>
          <a:xfrm>
            <a:off x="9581905" y="4473177"/>
            <a:ext cx="2046122" cy="1999009"/>
          </a:xfrm>
          <a:prstGeom prst="ellipse">
            <a:avLst/>
          </a:prstGeom>
          <a:ln w="57150">
            <a:solidFill>
              <a:srgbClr val="FF62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>
              <a:lnSpc>
                <a:spcPct val="90000"/>
              </a:lnSpc>
              <a:tabLst>
                <a:tab pos="457200" algn="l"/>
              </a:tabLst>
            </a:pPr>
            <a:r>
              <a:rPr lang="en-GB" b="1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Y</a:t>
            </a:r>
            <a:r>
              <a:rPr lang="en-GB" sz="1800" b="1" kern="120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our film could be classified by the BBFC</a:t>
            </a:r>
            <a:endParaRPr lang="en-GB" sz="180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3" name="Picture 22" descr="An orange cartoon character with black background&#10;&#10;Description automatically generated">
            <a:extLst>
              <a:ext uri="{FF2B5EF4-FFF2-40B4-BE49-F238E27FC236}">
                <a16:creationId xmlns:a16="http://schemas.microsoft.com/office/drawing/2014/main" id="{3531B16D-3F48-C97E-14E9-8BDEA299851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9583" y="5041017"/>
            <a:ext cx="3112478" cy="1751903"/>
          </a:xfrm>
          <a:prstGeom prst="rect">
            <a:avLst/>
          </a:prstGeom>
        </p:spPr>
      </p:pic>
      <p:pic>
        <p:nvPicPr>
          <p:cNvPr id="30" name="Picture 29" descr="An orange cartoon character with a white circle in the air&#10;&#10;Description automatically generated">
            <a:extLst>
              <a:ext uri="{FF2B5EF4-FFF2-40B4-BE49-F238E27FC236}">
                <a16:creationId xmlns:a16="http://schemas.microsoft.com/office/drawing/2014/main" id="{72B71490-2A73-472C-E6C6-69F5AA3C68B0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-292987" y="3224035"/>
            <a:ext cx="3495092" cy="1967262"/>
          </a:xfrm>
          <a:prstGeom prst="rect">
            <a:avLst/>
          </a:prstGeom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778D4F0E-9459-F150-55E9-76D09C84D6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2125" y="381900"/>
            <a:ext cx="9746990" cy="1325563"/>
          </a:xfrm>
        </p:spPr>
        <p:txBody>
          <a:bodyPr>
            <a:normAutofit/>
          </a:bodyPr>
          <a:lstStyle/>
          <a:p>
            <a:r>
              <a:rPr lang="en-GB" sz="3700" b="1">
                <a:solidFill>
                  <a:srgbClr val="0C6A7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Why should you enter the competition?</a:t>
            </a:r>
          </a:p>
        </p:txBody>
      </p:sp>
      <p:pic>
        <p:nvPicPr>
          <p:cNvPr id="21" name="Picture 20" descr="Cartoon orange characters in a dark environment&#10;&#10;Description automatically generated with medium confidence">
            <a:extLst>
              <a:ext uri="{FF2B5EF4-FFF2-40B4-BE49-F238E27FC236}">
                <a16:creationId xmlns:a16="http://schemas.microsoft.com/office/drawing/2014/main" id="{F9C763B3-5471-A85C-1168-E42DD094EB33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2403532" y="1916676"/>
            <a:ext cx="4287858" cy="2413483"/>
          </a:xfrm>
          <a:prstGeom prst="rect">
            <a:avLst/>
          </a:prstGeom>
        </p:spPr>
      </p:pic>
      <p:sp>
        <p:nvSpPr>
          <p:cNvPr id="4" name="Oval 3">
            <a:extLst>
              <a:ext uri="{FF2B5EF4-FFF2-40B4-BE49-F238E27FC236}">
                <a16:creationId xmlns:a16="http://schemas.microsoft.com/office/drawing/2014/main" id="{6C9E20AB-DFF4-55F1-44FA-95703A38B25D}"/>
              </a:ext>
            </a:extLst>
          </p:cNvPr>
          <p:cNvSpPr/>
          <p:nvPr/>
        </p:nvSpPr>
        <p:spPr>
          <a:xfrm>
            <a:off x="8947118" y="1561388"/>
            <a:ext cx="2522663" cy="2464578"/>
          </a:xfrm>
          <a:prstGeom prst="ellipse">
            <a:avLst/>
          </a:prstGeom>
          <a:ln w="57150">
            <a:solidFill>
              <a:srgbClr val="FF62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>
              <a:lnSpc>
                <a:spcPct val="90000"/>
              </a:lnSpc>
              <a:tabLst>
                <a:tab pos="457200" algn="l"/>
              </a:tabLst>
            </a:pPr>
            <a:r>
              <a:rPr lang="en-GB" b="1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Gain experience and have the chance to meet industry experts</a:t>
            </a:r>
            <a:endParaRPr lang="en-GB" sz="180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9" name="Picture 18" descr="An orange cartoon character with a black background&#10;&#10;Description automatically generated">
            <a:extLst>
              <a:ext uri="{FF2B5EF4-FFF2-40B4-BE49-F238E27FC236}">
                <a16:creationId xmlns:a16="http://schemas.microsoft.com/office/drawing/2014/main" id="{821461A8-C514-4CCB-81AE-E83454EF04A4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53609" y="2572241"/>
            <a:ext cx="3044283" cy="1713518"/>
          </a:xfrm>
          <a:prstGeom prst="rect">
            <a:avLst/>
          </a:prstGeom>
        </p:spPr>
      </p:pic>
      <p:pic>
        <p:nvPicPr>
          <p:cNvPr id="3" name="Picture 2" descr="Two cartoon characters holding a clapper board&#10;&#10;Description automatically generated">
            <a:extLst>
              <a:ext uri="{FF2B5EF4-FFF2-40B4-BE49-F238E27FC236}">
                <a16:creationId xmlns:a16="http://schemas.microsoft.com/office/drawing/2014/main" id="{95AB8106-B30D-200F-1127-FCCAC303B9EC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60115" y="5231532"/>
            <a:ext cx="2774005" cy="15613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2371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4FC61E-291A-1643-4465-E9008C8570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2125" y="381900"/>
            <a:ext cx="9746990" cy="1325563"/>
          </a:xfrm>
        </p:spPr>
        <p:txBody>
          <a:bodyPr>
            <a:normAutofit/>
          </a:bodyPr>
          <a:lstStyle/>
          <a:p>
            <a:r>
              <a:rPr lang="en-GB" sz="3700" b="1">
                <a:solidFill>
                  <a:srgbClr val="0C6A7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How are the finalists decided?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117A488-93AD-DE50-49E3-0CDAA3DF50E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1619" y="1888796"/>
            <a:ext cx="11442620" cy="389935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altLang="en-US" sz="2700">
                <a:latin typeface="Arial" panose="020B0604020202020204" pitchFamily="34" charset="0"/>
                <a:cs typeface="Arial" panose="020B0604020202020204" pitchFamily="34" charset="0"/>
              </a:rPr>
              <a:t>All film entries go through a shortlisting process where we consider:</a:t>
            </a:r>
          </a:p>
          <a:p>
            <a:pPr marL="514350" indent="-514350">
              <a:buFont typeface="+mj-lt"/>
              <a:buAutoNum type="arabicPeriod"/>
            </a:pPr>
            <a:r>
              <a:rPr lang="en-GB" altLang="en-US" sz="2700">
                <a:latin typeface="Arial" panose="020B0604020202020204" pitchFamily="34" charset="0"/>
                <a:cs typeface="Arial" panose="020B0604020202020204" pitchFamily="34" charset="0"/>
              </a:rPr>
              <a:t>Is the film 2 minutes or under?</a:t>
            </a:r>
          </a:p>
          <a:p>
            <a:pPr marL="514350" indent="-514350">
              <a:buFont typeface="+mj-lt"/>
              <a:buAutoNum type="arabicPeriod"/>
            </a:pPr>
            <a:r>
              <a:rPr lang="en-GB" altLang="en-US" sz="2700">
                <a:latin typeface="Arial" panose="020B0604020202020204" pitchFamily="34" charset="0"/>
                <a:cs typeface="Arial" panose="020B0604020202020204" pitchFamily="34" charset="0"/>
              </a:rPr>
              <a:t>Does it reflect the competition theme?</a:t>
            </a:r>
          </a:p>
          <a:p>
            <a:pPr marL="514350" indent="-514350">
              <a:buFont typeface="+mj-lt"/>
              <a:buAutoNum type="arabicPeriod"/>
            </a:pPr>
            <a:r>
              <a:rPr lang="en-GB" altLang="en-US" sz="2700">
                <a:latin typeface="Arial" panose="020B0604020202020204" pitchFamily="34" charset="0"/>
                <a:cs typeface="Arial" panose="020B0604020202020204" pitchFamily="34" charset="0"/>
              </a:rPr>
              <a:t>Does it have positive messages and offer helpful advice?</a:t>
            </a:r>
          </a:p>
          <a:p>
            <a:pPr marL="514350" indent="-514350">
              <a:buFont typeface="+mj-lt"/>
              <a:buAutoNum type="arabicPeriod"/>
            </a:pPr>
            <a:r>
              <a:rPr lang="en-GB" altLang="en-US" sz="2700">
                <a:latin typeface="Arial" panose="020B0604020202020204" pitchFamily="34" charset="0"/>
                <a:cs typeface="Arial" panose="020B0604020202020204" pitchFamily="34" charset="0"/>
              </a:rPr>
              <a:t>Is it creative and engaging? </a:t>
            </a:r>
          </a:p>
          <a:p>
            <a:pPr marL="514350" indent="-514350">
              <a:buFont typeface="+mj-lt"/>
              <a:buAutoNum type="arabicPeriod"/>
            </a:pPr>
            <a:r>
              <a:rPr lang="en-GB" altLang="en-US" sz="2700">
                <a:latin typeface="Arial" panose="020B0604020202020204" pitchFamily="34" charset="0"/>
                <a:cs typeface="Arial" panose="020B0604020202020204" pitchFamily="34" charset="0"/>
              </a:rPr>
              <a:t>Can it educate other young people about online safety?</a:t>
            </a:r>
          </a:p>
          <a:p>
            <a:pPr marL="0" indent="0">
              <a:buNone/>
            </a:pPr>
            <a:endParaRPr lang="en-GB" altLang="en-US" sz="270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GB" altLang="en-US" sz="2700">
                <a:latin typeface="Arial" panose="020B0604020202020204" pitchFamily="34" charset="0"/>
                <a:cs typeface="Arial" panose="020B0604020202020204" pitchFamily="34" charset="0"/>
              </a:rPr>
              <a:t>Then it’s over to our judging panel to decide the winners!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5847991-3899-D7A6-426D-4C8C88700878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421382" y="4191000"/>
            <a:ext cx="2770618" cy="2666999"/>
          </a:xfrm>
          <a:custGeom>
            <a:avLst/>
            <a:gdLst/>
            <a:ahLst/>
            <a:cxnLst/>
            <a:rect l="l" t="t" r="r" b="b"/>
            <a:pathLst>
              <a:path w="4290741" h="4130271">
                <a:moveTo>
                  <a:pt x="2503809" y="0"/>
                </a:moveTo>
                <a:cubicBezTo>
                  <a:pt x="3157405" y="0"/>
                  <a:pt x="3752509" y="250434"/>
                  <a:pt x="4198398" y="660580"/>
                </a:cubicBezTo>
                <a:lnTo>
                  <a:pt x="4290741" y="751286"/>
                </a:lnTo>
                <a:lnTo>
                  <a:pt x="4290741" y="4130271"/>
                </a:lnTo>
                <a:lnTo>
                  <a:pt x="604508" y="4130271"/>
                </a:lnTo>
                <a:lnTo>
                  <a:pt x="461940" y="3953232"/>
                </a:lnTo>
                <a:cubicBezTo>
                  <a:pt x="171051" y="3544183"/>
                  <a:pt x="0" y="3043971"/>
                  <a:pt x="0" y="2503809"/>
                </a:cubicBezTo>
                <a:cubicBezTo>
                  <a:pt x="0" y="1120992"/>
                  <a:pt x="1120992" y="0"/>
                  <a:pt x="2503809" y="0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655311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4FC61E-291A-1643-4465-E9008C8570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2125" y="381900"/>
            <a:ext cx="9746990" cy="1325563"/>
          </a:xfrm>
        </p:spPr>
        <p:txBody>
          <a:bodyPr>
            <a:normAutofit/>
          </a:bodyPr>
          <a:lstStyle/>
          <a:p>
            <a:r>
              <a:rPr lang="en-GB" sz="3700" b="1">
                <a:solidFill>
                  <a:srgbClr val="0C6A7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Finalists Event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117A488-93AD-DE50-49E3-0CDAA3DF50E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4580" y="2030975"/>
            <a:ext cx="7382249" cy="4351338"/>
          </a:xfrm>
        </p:spPr>
        <p:txBody>
          <a:bodyPr>
            <a:normAutofit/>
          </a:bodyPr>
          <a:lstStyle/>
          <a:p>
            <a:r>
              <a:rPr lang="en-GB" altLang="en-US">
                <a:latin typeface="Arial" panose="020B0604020202020204" pitchFamily="34" charset="0"/>
                <a:cs typeface="Arial" panose="020B0604020202020204" pitchFamily="34" charset="0"/>
              </a:rPr>
              <a:t>If you make it to the finals, you’ll be invited to an awards event in London</a:t>
            </a:r>
          </a:p>
          <a:p>
            <a:endParaRPr lang="en-GB" altLang="en-US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altLang="en-US">
                <a:latin typeface="Arial" panose="020B0604020202020204" pitchFamily="34" charset="0"/>
                <a:cs typeface="Arial" panose="020B0604020202020204" pitchFamily="34" charset="0"/>
              </a:rPr>
              <a:t>You’ll get to see your film on the big screen and meet the expert judges</a:t>
            </a:r>
          </a:p>
          <a:p>
            <a:endParaRPr lang="en-GB" altLang="en-US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altLang="en-US">
                <a:latin typeface="Arial" panose="020B0604020202020204" pitchFamily="34" charset="0"/>
                <a:cs typeface="Arial" panose="020B0604020202020204" pitchFamily="34" charset="0"/>
              </a:rPr>
              <a:t>All finalists will win some great filmmaking prizes for their school or youth group 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5847991-3899-D7A6-426D-4C8C88700878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901259" y="2727728"/>
            <a:ext cx="4290741" cy="4130271"/>
          </a:xfrm>
          <a:custGeom>
            <a:avLst/>
            <a:gdLst/>
            <a:ahLst/>
            <a:cxnLst/>
            <a:rect l="l" t="t" r="r" b="b"/>
            <a:pathLst>
              <a:path w="4290741" h="4130271">
                <a:moveTo>
                  <a:pt x="2503809" y="0"/>
                </a:moveTo>
                <a:cubicBezTo>
                  <a:pt x="3157405" y="0"/>
                  <a:pt x="3752509" y="250434"/>
                  <a:pt x="4198398" y="660580"/>
                </a:cubicBezTo>
                <a:lnTo>
                  <a:pt x="4290741" y="751286"/>
                </a:lnTo>
                <a:lnTo>
                  <a:pt x="4290741" y="4130271"/>
                </a:lnTo>
                <a:lnTo>
                  <a:pt x="604508" y="4130271"/>
                </a:lnTo>
                <a:lnTo>
                  <a:pt x="461940" y="3953232"/>
                </a:lnTo>
                <a:cubicBezTo>
                  <a:pt x="171051" y="3544183"/>
                  <a:pt x="0" y="3043971"/>
                  <a:pt x="0" y="2503809"/>
                </a:cubicBezTo>
                <a:cubicBezTo>
                  <a:pt x="0" y="1120992"/>
                  <a:pt x="1120992" y="0"/>
                  <a:pt x="2503809" y="0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131775185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DCE1D4-0327-F23E-039A-076807FA4B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189035"/>
            <a:ext cx="12192000" cy="1325563"/>
          </a:xfrm>
          <a:solidFill>
            <a:srgbClr val="0C6A77"/>
          </a:solidFill>
        </p:spPr>
        <p:txBody>
          <a:bodyPr anchor="ctr">
            <a:noAutofit/>
          </a:bodyPr>
          <a:lstStyle/>
          <a:p>
            <a:pPr algn="ctr"/>
            <a:r>
              <a:rPr lang="en-US" sz="3600" b="1" i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“It’s not your fault.”</a:t>
            </a:r>
            <a:br>
              <a:rPr lang="en-US" sz="3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3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How can we support each other against online scams?</a:t>
            </a:r>
            <a:endParaRPr lang="en-GB" sz="36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4814BB2-CC31-848D-11FA-AB9FD68CD43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3801" y="410482"/>
            <a:ext cx="10515600" cy="591004"/>
          </a:xfrm>
        </p:spPr>
        <p:txBody>
          <a:bodyPr anchor="ctr">
            <a:noAutofit/>
          </a:bodyPr>
          <a:lstStyle/>
          <a:p>
            <a:pPr marL="0" indent="0">
              <a:buNone/>
            </a:pPr>
            <a:endParaRPr lang="en-GB" sz="200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GB" sz="2400">
                <a:latin typeface="Arial" panose="020B0604020202020204" pitchFamily="34" charset="0"/>
                <a:cs typeface="Arial" panose="020B0604020202020204" pitchFamily="34" charset="0"/>
              </a:rPr>
              <a:t>Let’s get started! This year’s theme is…</a:t>
            </a:r>
            <a:r>
              <a:rPr lang="en-GB" sz="200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0" indent="0">
              <a:buNone/>
            </a:pPr>
            <a:r>
              <a:rPr lang="en-GB" sz="2000"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</a:p>
        </p:txBody>
      </p:sp>
      <p:pic>
        <p:nvPicPr>
          <p:cNvPr id="10" name="Picture 9" descr="A cartoon of an orange monster sitting at a desk&#10;&#10;Description automatically generated">
            <a:extLst>
              <a:ext uri="{FF2B5EF4-FFF2-40B4-BE49-F238E27FC236}">
                <a16:creationId xmlns:a16="http://schemas.microsoft.com/office/drawing/2014/main" id="{FCFE6297-EBB1-C024-8CFE-0CD85E747BAA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716486" y="1806687"/>
            <a:ext cx="5319480" cy="5303406"/>
          </a:xfrm>
          <a:custGeom>
            <a:avLst/>
            <a:gdLst/>
            <a:ahLst/>
            <a:cxnLst/>
            <a:rect l="l" t="t" r="r" b="b"/>
            <a:pathLst>
              <a:path w="6878775" h="6858000">
                <a:moveTo>
                  <a:pt x="1102973" y="0"/>
                </a:moveTo>
                <a:lnTo>
                  <a:pt x="1160688" y="0"/>
                </a:lnTo>
                <a:lnTo>
                  <a:pt x="983189" y="331786"/>
                </a:lnTo>
                <a:cubicBezTo>
                  <a:pt x="914866" y="469145"/>
                  <a:pt x="850355" y="608712"/>
                  <a:pt x="789261" y="750263"/>
                </a:cubicBezTo>
                <a:cubicBezTo>
                  <a:pt x="774307" y="784928"/>
                  <a:pt x="759992" y="819849"/>
                  <a:pt x="745295" y="854514"/>
                </a:cubicBezTo>
                <a:cubicBezTo>
                  <a:pt x="756682" y="845393"/>
                  <a:pt x="765489" y="833492"/>
                  <a:pt x="770857" y="819975"/>
                </a:cubicBezTo>
                <a:cubicBezTo>
                  <a:pt x="879943" y="589569"/>
                  <a:pt x="999605" y="365513"/>
                  <a:pt x="1131329" y="148742"/>
                </a:cubicBezTo>
                <a:lnTo>
                  <a:pt x="1227589" y="0"/>
                </a:lnTo>
                <a:lnTo>
                  <a:pt x="6878775" y="0"/>
                </a:lnTo>
                <a:lnTo>
                  <a:pt x="6878775" y="6858000"/>
                </a:lnTo>
                <a:lnTo>
                  <a:pt x="713521" y="6858000"/>
                </a:lnTo>
                <a:lnTo>
                  <a:pt x="625642" y="6670527"/>
                </a:lnTo>
                <a:cubicBezTo>
                  <a:pt x="507232" y="6398531"/>
                  <a:pt x="403083" y="6118381"/>
                  <a:pt x="312785" y="5830359"/>
                </a:cubicBezTo>
                <a:cubicBezTo>
                  <a:pt x="278149" y="5719759"/>
                  <a:pt x="248879" y="5607635"/>
                  <a:pt x="212198" y="5480401"/>
                </a:cubicBezTo>
                <a:cubicBezTo>
                  <a:pt x="212208" y="5491601"/>
                  <a:pt x="212803" y="5502788"/>
                  <a:pt x="213988" y="5513923"/>
                </a:cubicBezTo>
                <a:cubicBezTo>
                  <a:pt x="264089" y="5723695"/>
                  <a:pt x="307290" y="5935370"/>
                  <a:pt x="365826" y="6142729"/>
                </a:cubicBezTo>
                <a:cubicBezTo>
                  <a:pt x="433152" y="6380817"/>
                  <a:pt x="510068" y="6614016"/>
                  <a:pt x="597975" y="6841549"/>
                </a:cubicBezTo>
                <a:lnTo>
                  <a:pt x="604824" y="6858000"/>
                </a:lnTo>
                <a:lnTo>
                  <a:pt x="552056" y="6858000"/>
                </a:lnTo>
                <a:lnTo>
                  <a:pt x="539576" y="6828295"/>
                </a:lnTo>
                <a:cubicBezTo>
                  <a:pt x="380597" y="6414594"/>
                  <a:pt x="260223" y="5988893"/>
                  <a:pt x="171555" y="5552906"/>
                </a:cubicBezTo>
                <a:cubicBezTo>
                  <a:pt x="91163" y="5157998"/>
                  <a:pt x="43746" y="4758899"/>
                  <a:pt x="12305" y="4357388"/>
                </a:cubicBezTo>
                <a:cubicBezTo>
                  <a:pt x="-14281" y="4013908"/>
                  <a:pt x="4507" y="3672965"/>
                  <a:pt x="46684" y="3331516"/>
                </a:cubicBezTo>
                <a:cubicBezTo>
                  <a:pt x="127203" y="2664286"/>
                  <a:pt x="277819" y="2007265"/>
                  <a:pt x="496065" y="1371196"/>
                </a:cubicBezTo>
                <a:cubicBezTo>
                  <a:pt x="636273" y="966066"/>
                  <a:pt x="800445" y="573253"/>
                  <a:pt x="995723" y="196614"/>
                </a:cubicBezTo>
                <a:close/>
              </a:path>
            </a:pathLst>
          </a:custGeom>
        </p:spPr>
      </p:pic>
      <p:pic>
        <p:nvPicPr>
          <p:cNvPr id="4" name="Picture 3" descr="A close up of a logo&#10;&#10;Description automatically generated">
            <a:extLst>
              <a:ext uri="{FF2B5EF4-FFF2-40B4-BE49-F238E27FC236}">
                <a16:creationId xmlns:a16="http://schemas.microsoft.com/office/drawing/2014/main" id="{4B001DC8-F1E9-AD2A-0985-5AD31BA86D37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887200"/>
            <a:ext cx="2645229" cy="970799"/>
          </a:xfrm>
          <a:prstGeom prst="rect">
            <a:avLst/>
          </a:prstGeom>
        </p:spPr>
      </p:pic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CE6E5489-6DCD-62A4-076B-E1B39E6FF650}"/>
              </a:ext>
            </a:extLst>
          </p:cNvPr>
          <p:cNvSpPr txBox="1">
            <a:spLocks/>
          </p:cNvSpPr>
          <p:nvPr/>
        </p:nvSpPr>
        <p:spPr>
          <a:xfrm>
            <a:off x="343801" y="3139502"/>
            <a:ext cx="5545370" cy="212279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>
                <a:latin typeface="Arial" panose="020B0604020202020204" pitchFamily="34" charset="0"/>
                <a:cs typeface="Arial" panose="020B0604020202020204" pitchFamily="34" charset="0"/>
              </a:rPr>
              <a:t>Your task is to create a 2 minute film based on this theme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GB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GB">
                <a:latin typeface="Arial" panose="020B0604020202020204" pitchFamily="34" charset="0"/>
                <a:cs typeface="Arial" panose="020B0604020202020204" pitchFamily="34" charset="0"/>
              </a:rPr>
              <a:t>Let’s have a think about what this theme means… 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GB" sz="40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40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en-GB" sz="40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GB" sz="400"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GB" sz="400"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</a:p>
        </p:txBody>
      </p:sp>
    </p:spTree>
    <p:extLst>
      <p:ext uri="{BB962C8B-B14F-4D97-AF65-F5344CB8AC3E}">
        <p14:creationId xmlns:p14="http://schemas.microsoft.com/office/powerpoint/2010/main" val="8851808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C2594D77-2352-8E1E-16DE-BCC0607E9890}"/>
              </a:ext>
            </a:extLst>
          </p:cNvPr>
          <p:cNvSpPr/>
          <p:nvPr/>
        </p:nvSpPr>
        <p:spPr>
          <a:xfrm>
            <a:off x="6366951" y="2512994"/>
            <a:ext cx="5351883" cy="614791"/>
          </a:xfrm>
          <a:prstGeom prst="roundRect">
            <a:avLst>
              <a:gd name="adj" fmla="val 4733"/>
            </a:avLst>
          </a:prstGeom>
          <a:solidFill>
            <a:srgbClr val="E6EDEE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spcAft>
                <a:spcPts val="600"/>
              </a:spcAft>
            </a:pP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Next, use the questions below to discuss how to support each other against online scams.</a:t>
            </a: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24C06009-C703-6DAF-DD04-0371499E2672}"/>
              </a:ext>
            </a:extLst>
          </p:cNvPr>
          <p:cNvSpPr/>
          <p:nvPr/>
        </p:nvSpPr>
        <p:spPr>
          <a:xfrm>
            <a:off x="722376" y="1759397"/>
            <a:ext cx="5459257" cy="1379138"/>
          </a:xfrm>
          <a:prstGeom prst="roundRect">
            <a:avLst>
              <a:gd name="adj" fmla="val 4733"/>
            </a:avLst>
          </a:prstGeom>
          <a:solidFill>
            <a:srgbClr val="E6EDEE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spcAft>
                <a:spcPts val="600"/>
              </a:spcAft>
            </a:pPr>
            <a:r>
              <a:rPr lang="en-GB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Let’s start by thinking about the theme broadly: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 is an online scam?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 does support mean to you?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 you have any film ideas already?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44FC61E-291A-1643-4465-E9008C8570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09928" y="327855"/>
            <a:ext cx="9848088" cy="1325563"/>
          </a:xfrm>
        </p:spPr>
        <p:txBody>
          <a:bodyPr>
            <a:normAutofit fontScale="90000"/>
          </a:bodyPr>
          <a:lstStyle/>
          <a:p>
            <a:pPr algn="ctr"/>
            <a:r>
              <a:rPr lang="en-US" sz="3200" b="1" i="1">
                <a:solidFill>
                  <a:srgbClr val="0C6A7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“It’s not your fault.”</a:t>
            </a:r>
            <a:br>
              <a:rPr lang="en-US" sz="3200" b="1">
                <a:solidFill>
                  <a:srgbClr val="0C6A77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3200" b="1">
                <a:solidFill>
                  <a:srgbClr val="0C6A7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How can we support each other against online scams</a:t>
            </a:r>
            <a:r>
              <a:rPr lang="en-GB" sz="3200" b="1">
                <a:solidFill>
                  <a:srgbClr val="0C6A7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C13CA074-AE77-6D0D-95B2-CD1ABAF3472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89110260"/>
              </p:ext>
            </p:extLst>
          </p:nvPr>
        </p:nvGraphicFramePr>
        <p:xfrm>
          <a:off x="535685" y="3339967"/>
          <a:ext cx="11245668" cy="288223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48556">
                  <a:extLst>
                    <a:ext uri="{9D8B030D-6E8A-4147-A177-3AD203B41FA5}">
                      <a16:colId xmlns:a16="http://schemas.microsoft.com/office/drawing/2014/main" val="2070424520"/>
                    </a:ext>
                  </a:extLst>
                </a:gridCol>
                <a:gridCol w="3748556">
                  <a:extLst>
                    <a:ext uri="{9D8B030D-6E8A-4147-A177-3AD203B41FA5}">
                      <a16:colId xmlns:a16="http://schemas.microsoft.com/office/drawing/2014/main" val="4175848251"/>
                    </a:ext>
                  </a:extLst>
                </a:gridCol>
                <a:gridCol w="3748556">
                  <a:extLst>
                    <a:ext uri="{9D8B030D-6E8A-4147-A177-3AD203B41FA5}">
                      <a16:colId xmlns:a16="http://schemas.microsoft.com/office/drawing/2014/main" val="407411662"/>
                    </a:ext>
                  </a:extLst>
                </a:gridCol>
              </a:tblGrid>
              <a:tr h="591209">
                <a:tc>
                  <a:txBody>
                    <a:bodyPr/>
                    <a:lstStyle/>
                    <a:p>
                      <a:pPr algn="ctr"/>
                      <a:r>
                        <a:rPr lang="en-GB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How can we support people against online scams?</a:t>
                      </a:r>
                    </a:p>
                  </a:txBody>
                  <a:tcPr anchor="ctr">
                    <a:solidFill>
                      <a:srgbClr val="0C6A7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How can we recognise, respond to and report online scams?</a:t>
                      </a:r>
                    </a:p>
                  </a:txBody>
                  <a:tcPr anchor="ctr">
                    <a:solidFill>
                      <a:srgbClr val="0C6A7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How do we work together against scams?</a:t>
                      </a:r>
                    </a:p>
                  </a:txBody>
                  <a:tcPr anchor="ctr">
                    <a:solidFill>
                      <a:srgbClr val="0C6A7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31483252"/>
                  </a:ext>
                </a:extLst>
              </a:tr>
              <a:tr h="838357">
                <a:tc>
                  <a:txBody>
                    <a:bodyPr/>
                    <a:lstStyle/>
                    <a:p>
                      <a:pPr algn="ctr"/>
                      <a:r>
                        <a:rPr lang="en-GB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How might someone be feeling if they have been scammed?</a:t>
                      </a: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What scams do </a:t>
                      </a:r>
                    </a:p>
                    <a:p>
                      <a:pPr algn="ctr"/>
                      <a:r>
                        <a:rPr lang="en-GB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you see online?</a:t>
                      </a: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What can children and </a:t>
                      </a:r>
                    </a:p>
                    <a:p>
                      <a:pPr algn="ctr"/>
                      <a:r>
                        <a:rPr lang="en-GB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young people do?</a:t>
                      </a:r>
                    </a:p>
                  </a:txBody>
                  <a:tcPr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41284809"/>
                  </a:ext>
                </a:extLst>
              </a:tr>
              <a:tr h="701899">
                <a:tc>
                  <a:txBody>
                    <a:bodyPr/>
                    <a:lstStyle/>
                    <a:p>
                      <a:pPr algn="ctr"/>
                      <a:r>
                        <a:rPr lang="en-GB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How would you like to be supported if you saw a scam?</a:t>
                      </a:r>
                    </a:p>
                  </a:txBody>
                  <a:tcPr anchor="ctr">
                    <a:lnB w="12700" cmpd="sng"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What should we do if we </a:t>
                      </a:r>
                    </a:p>
                    <a:p>
                      <a:pPr algn="ctr"/>
                      <a:r>
                        <a:rPr lang="en-GB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see an online scam? </a:t>
                      </a:r>
                    </a:p>
                  </a:txBody>
                  <a:tcPr anchor="ctr">
                    <a:lnB w="12700" cmpd="sng"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What can adults do to support children and young people? </a:t>
                      </a:r>
                    </a:p>
                  </a:txBody>
                  <a:tcPr anchor="ctr">
                    <a:lnB w="12700" cmpd="sng"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20870001"/>
                  </a:ext>
                </a:extLst>
              </a:tr>
              <a:tr h="701899">
                <a:tc>
                  <a:txBody>
                    <a:bodyPr/>
                    <a:lstStyle/>
                    <a:p>
                      <a:pPr algn="ctr"/>
                      <a:endParaRPr lang="en-GB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Who should we tell </a:t>
                      </a:r>
                    </a:p>
                    <a:p>
                      <a:pPr algn="ctr"/>
                      <a:r>
                        <a:rPr lang="en-GB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about online scams? </a:t>
                      </a:r>
                      <a:endParaRPr lang="en-GB">
                        <a:solidFill>
                          <a:schemeClr val="tx1"/>
                        </a:solidFill>
                        <a:highlight>
                          <a:srgbClr val="FFFF00"/>
                        </a:highlight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60908733"/>
                  </a:ext>
                </a:extLst>
              </a:tr>
            </a:tbl>
          </a:graphicData>
        </a:graphic>
      </p:graphicFrame>
      <p:pic>
        <p:nvPicPr>
          <p:cNvPr id="17" name="Graphic 16" descr="Badge 1 with solid fill">
            <a:extLst>
              <a:ext uri="{FF2B5EF4-FFF2-40B4-BE49-F238E27FC236}">
                <a16:creationId xmlns:a16="http://schemas.microsoft.com/office/drawing/2014/main" id="{283ED51C-A8ED-7BEA-E19A-E66F7B473C9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53677" y="1529672"/>
            <a:ext cx="737398" cy="737398"/>
          </a:xfrm>
          <a:prstGeom prst="rect">
            <a:avLst/>
          </a:prstGeom>
        </p:spPr>
      </p:pic>
      <p:pic>
        <p:nvPicPr>
          <p:cNvPr id="19" name="Graphic 18" descr="Badge with solid fill">
            <a:extLst>
              <a:ext uri="{FF2B5EF4-FFF2-40B4-BE49-F238E27FC236}">
                <a16:creationId xmlns:a16="http://schemas.microsoft.com/office/drawing/2014/main" id="{19BED3C1-5838-E57F-6B47-BCA8A3B75C4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6181633" y="1983387"/>
            <a:ext cx="738000" cy="73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117570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B727A3-87FE-14CB-1248-4BF6CBFE5C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365125"/>
            <a:ext cx="9677400" cy="1325563"/>
          </a:xfrm>
        </p:spPr>
        <p:txBody>
          <a:bodyPr>
            <a:normAutofit/>
          </a:bodyPr>
          <a:lstStyle/>
          <a:p>
            <a:pPr algn="l"/>
            <a:r>
              <a:rPr lang="en-GB" sz="4000" b="1">
                <a:solidFill>
                  <a:srgbClr val="0C6A7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Let’s get inspired…</a:t>
            </a:r>
            <a:endParaRPr lang="en-GB" sz="4000" b="1">
              <a:solidFill>
                <a:srgbClr val="0C6A77"/>
              </a:solidFill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C55FFCC0-76FB-B095-3C53-EC284671E83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6626" t="33421" r="56509" b="30040"/>
          <a:stretch/>
        </p:blipFill>
        <p:spPr>
          <a:xfrm>
            <a:off x="5058108" y="1996357"/>
            <a:ext cx="2501978" cy="1914046"/>
          </a:xfrm>
          <a:prstGeom prst="roundRect">
            <a:avLst/>
          </a:prstGeom>
          <a:ln w="57150">
            <a:solidFill>
              <a:srgbClr val="FF6200"/>
            </a:solidFill>
          </a:ln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DC43DA01-4DB8-8603-2D11-57553C319C6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6888" t="22074" r="45917" b="29399"/>
          <a:stretch/>
        </p:blipFill>
        <p:spPr>
          <a:xfrm>
            <a:off x="444581" y="2236109"/>
            <a:ext cx="3038793" cy="1757582"/>
          </a:xfrm>
          <a:prstGeom prst="roundRect">
            <a:avLst/>
          </a:prstGeom>
          <a:ln w="57150">
            <a:solidFill>
              <a:srgbClr val="FF6200"/>
            </a:solidFill>
          </a:ln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E9F8CFED-303C-2D58-0CB9-D26FBEF20CF5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5859" t="18628" r="43859" b="30616"/>
          <a:stretch/>
        </p:blipFill>
        <p:spPr>
          <a:xfrm>
            <a:off x="2686954" y="3581375"/>
            <a:ext cx="2565412" cy="1456633"/>
          </a:xfrm>
          <a:prstGeom prst="roundRect">
            <a:avLst/>
          </a:prstGeom>
          <a:ln w="57150">
            <a:solidFill>
              <a:srgbClr val="FF6200"/>
            </a:solidFill>
          </a:ln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5F80E920-0E4E-C4B9-350F-CCF12D3D550B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3430" t="23876" r="54651" b="34345"/>
          <a:stretch/>
        </p:blipFill>
        <p:spPr>
          <a:xfrm>
            <a:off x="7505186" y="3481506"/>
            <a:ext cx="2249685" cy="1656369"/>
          </a:xfrm>
          <a:prstGeom prst="roundRect">
            <a:avLst/>
          </a:prstGeom>
          <a:ln w="57150">
            <a:solidFill>
              <a:srgbClr val="FF6200"/>
            </a:solidFill>
          </a:ln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F8200986-0D4A-F8C7-3269-4172A271CF19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2667" t="10278" r="44000" b="37037"/>
          <a:stretch/>
        </p:blipFill>
        <p:spPr>
          <a:xfrm>
            <a:off x="7417615" y="733665"/>
            <a:ext cx="3444609" cy="1914045"/>
          </a:xfrm>
          <a:prstGeom prst="roundRect">
            <a:avLst/>
          </a:prstGeom>
          <a:ln w="57150">
            <a:solidFill>
              <a:srgbClr val="FF6200"/>
            </a:solidFill>
          </a:ln>
        </p:spPr>
      </p:pic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31BB3381-4C83-F845-C1E6-7F9D04697C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26958" y="5495421"/>
            <a:ext cx="8556456" cy="1142801"/>
          </a:xfrm>
        </p:spPr>
        <p:txBody>
          <a:bodyPr>
            <a:normAutofit fontScale="92500"/>
          </a:bodyPr>
          <a:lstStyle/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en-GB" altLang="en-US"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Here’s some shots from past entries for inspiration. </a:t>
            </a:r>
            <a:r>
              <a:rPr lang="en-GB" altLang="en-US" sz="2400">
                <a:latin typeface="Arial" panose="020B0604020202020204" pitchFamily="34" charset="0"/>
                <a:cs typeface="Arial" panose="020B0604020202020204" pitchFamily="34" charset="0"/>
              </a:rPr>
              <a:t>Re</a:t>
            </a:r>
            <a:r>
              <a:rPr lang="en-GB" altLang="en-US"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member you can go back and watch previous winners on the Childnet website.</a:t>
            </a:r>
          </a:p>
        </p:txBody>
      </p:sp>
      <p:pic>
        <p:nvPicPr>
          <p:cNvPr id="16" name="Picture 15" descr="A cartoon of an orange monster sitting at a desk with a computer&#10;&#10;Description automatically generated">
            <a:extLst>
              <a:ext uri="{FF2B5EF4-FFF2-40B4-BE49-F238E27FC236}">
                <a16:creationId xmlns:a16="http://schemas.microsoft.com/office/drawing/2014/main" id="{CFA0D96B-770E-0C52-EBBC-B819436830AB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05046" y="3806593"/>
            <a:ext cx="2942752" cy="16563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934668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4FC61E-291A-1643-4465-E9008C8570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2125" y="381900"/>
            <a:ext cx="10151280" cy="1325563"/>
          </a:xfrm>
        </p:spPr>
        <p:txBody>
          <a:bodyPr>
            <a:normAutofit/>
          </a:bodyPr>
          <a:lstStyle/>
          <a:p>
            <a:r>
              <a:rPr lang="en-GB" sz="3700" b="1">
                <a:solidFill>
                  <a:srgbClr val="0C6A7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Key things to know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117A488-93AD-DE50-49E3-0CDAA3DF50E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4580" y="2030975"/>
            <a:ext cx="11378825" cy="4351338"/>
          </a:xfrm>
        </p:spPr>
        <p:txBody>
          <a:bodyPr>
            <a:norm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kern="10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Your film must be no longer than 2 minutes long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kern="10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Filming and production of the film should be the work of the young people taking part.</a:t>
            </a:r>
            <a:endParaRPr lang="en-GB" kern="10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kern="10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Please make sure your films do not contain anyone’s full name. </a:t>
            </a:r>
            <a:endParaRPr lang="en-GB" sz="2800" kern="10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kern="10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All films must respect copyright law</a:t>
            </a:r>
            <a:endParaRPr lang="en-GB" altLang="en-US" sz="280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altLang="en-US">
                <a:latin typeface="Arial" panose="020B0604020202020204" pitchFamily="34" charset="0"/>
                <a:cs typeface="Arial" panose="020B0604020202020204" pitchFamily="34" charset="0"/>
              </a:rPr>
              <a:t>The deadline for entries is Monday 2</a:t>
            </a:r>
            <a:r>
              <a:rPr lang="en-GB" altLang="en-US" baseline="30000">
                <a:latin typeface="Arial" panose="020B0604020202020204" pitchFamily="34" charset="0"/>
                <a:cs typeface="Arial" panose="020B0604020202020204" pitchFamily="34" charset="0"/>
              </a:rPr>
              <a:t>nd</a:t>
            </a:r>
            <a:r>
              <a:rPr lang="en-GB" altLang="en-US">
                <a:latin typeface="Arial" panose="020B0604020202020204" pitchFamily="34" charset="0"/>
                <a:cs typeface="Arial" panose="020B0604020202020204" pitchFamily="34" charset="0"/>
              </a:rPr>
              <a:t> June 2025</a:t>
            </a:r>
            <a:endParaRPr lang="en-GB" altLang="en-US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Picture 6" descr="A close up of a logo&#10;&#10;Description automatically generated">
            <a:extLst>
              <a:ext uri="{FF2B5EF4-FFF2-40B4-BE49-F238E27FC236}">
                <a16:creationId xmlns:a16="http://schemas.microsoft.com/office/drawing/2014/main" id="{E5A03A2A-A442-2EB5-7DE8-308952B67D9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887200"/>
            <a:ext cx="2645229" cy="9707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693427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a255cdb-88e4-4df3-9ed1-2c153d401d42" xsi:nil="true"/>
    <lcf76f155ced4ddcb4097134ff3c332f xmlns="f77a38c6-de8a-48d3-a7d8-f18120ebd434">
      <Terms xmlns="http://schemas.microsoft.com/office/infopath/2007/PartnerControls"/>
    </lcf76f155ced4ddcb4097134ff3c332f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CFCA83E1F99E94A92F8B2A3E57EC15A" ma:contentTypeVersion="15" ma:contentTypeDescription="Create a new document." ma:contentTypeScope="" ma:versionID="f1157ed3f8a41c88cdde136c8d42d8f5">
  <xsd:schema xmlns:xsd="http://www.w3.org/2001/XMLSchema" xmlns:xs="http://www.w3.org/2001/XMLSchema" xmlns:p="http://schemas.microsoft.com/office/2006/metadata/properties" xmlns:ns2="f77a38c6-de8a-48d3-a7d8-f18120ebd434" xmlns:ns3="ea255cdb-88e4-4df3-9ed1-2c153d401d42" targetNamespace="http://schemas.microsoft.com/office/2006/metadata/properties" ma:root="true" ma:fieldsID="1aeb4594f8b3065ab33676fd3533fbc1" ns2:_="" ns3:_="">
    <xsd:import namespace="f77a38c6-de8a-48d3-a7d8-f18120ebd434"/>
    <xsd:import namespace="ea255cdb-88e4-4df3-9ed1-2c153d401d4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LengthInSeconds" minOccurs="0"/>
                <xsd:element ref="ns2:MediaServiceDateTaken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ObjectDetectorVersions" minOccurs="0"/>
                <xsd:element ref="ns2:MediaServiceLocation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77a38c6-de8a-48d3-a7d8-f18120ebd43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LengthInSeconds" ma:index="1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DateTaken" ma:index="11" nillable="true" ma:displayName="MediaServiceDateTaken" ma:hidden="true" ma:internalName="MediaServiceDateTaken" ma:readOnly="true">
      <xsd:simpleType>
        <xsd:restriction base="dms:Text"/>
      </xsd:simpleType>
    </xsd:element>
    <xsd:element name="lcf76f155ced4ddcb4097134ff3c332f" ma:index="15" nillable="true" ma:taxonomy="true" ma:internalName="lcf76f155ced4ddcb4097134ff3c332f" ma:taxonomyFieldName="MediaServiceImageTags" ma:displayName="Image Tags" ma:readOnly="false" ma:fieldId="{5cf76f15-5ced-4ddc-b409-7134ff3c332f}" ma:taxonomyMulti="true" ma:sspId="16a201c1-2bfc-40f7-b8bd-890bf0540e44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bjectDetectorVersions" ma:index="2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Location" ma:index="21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a255cdb-88e4-4df3-9ed1-2c153d401d42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6" nillable="true" ma:displayName="Taxonomy Catch All Column" ma:hidden="true" ma:list="{0006f728-b2bb-4e28-8afe-74e3cc243049}" ma:internalName="TaxCatchAll" ma:showField="CatchAllData" ma:web="ea255cdb-88e4-4df3-9ed1-2c153d401d4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92B3224C-9A2C-4BFA-9C88-092352F393B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80D2B4A4-4CEA-4BBC-85B5-3A980481979F}">
  <ds:schemaRefs>
    <ds:schemaRef ds:uri="5f99c0ed-51c4-4bc1-9c10-5fc3e7add9fa"/>
    <ds:schemaRef ds:uri="9bd6a9bc-4491-4d51-9ebb-af6522ec4757"/>
    <ds:schemaRef ds:uri="ea255cdb-88e4-4df3-9ed1-2c153d401d42"/>
    <ds:schemaRef ds:uri="f77a38c6-de8a-48d3-a7d8-f18120ebd434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8DDB79E2-C8C0-467E-9EEC-B35C8336D4BC}">
  <ds:schemaRefs>
    <ds:schemaRef ds:uri="ea255cdb-88e4-4df3-9ed1-2c153d401d42"/>
    <ds:schemaRef ds:uri="f77a38c6-de8a-48d3-a7d8-f18120ebd434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724</Words>
  <Application>Microsoft Office PowerPoint</Application>
  <PresentationFormat>Widescreen</PresentationFormat>
  <Paragraphs>91</Paragraphs>
  <Slides>13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8" baseType="lpstr">
      <vt:lpstr>Arial</vt:lpstr>
      <vt:lpstr>Calibri</vt:lpstr>
      <vt:lpstr>Calibri Light</vt:lpstr>
      <vt:lpstr>Times New Roman</vt:lpstr>
      <vt:lpstr>Office Theme</vt:lpstr>
      <vt:lpstr>PowerPoint Presentation</vt:lpstr>
      <vt:lpstr>What is the Childnet Film Competition?</vt:lpstr>
      <vt:lpstr>Why should you enter the competition?</vt:lpstr>
      <vt:lpstr>How are the finalists decided?</vt:lpstr>
      <vt:lpstr>The Finalists Event</vt:lpstr>
      <vt:lpstr>“It’s not your fault.” How can we support each other against online scams?</vt:lpstr>
      <vt:lpstr>“It’s not your fault.” How can we support each other against online scams?</vt:lpstr>
      <vt:lpstr>Let’s get inspired…</vt:lpstr>
      <vt:lpstr>Key things to know</vt:lpstr>
      <vt:lpstr>Next steps…</vt:lpstr>
      <vt:lpstr>Help, top tips and inspiration</vt:lpstr>
      <vt:lpstr>And remember…</vt:lpstr>
      <vt:lpstr>Good luck!  Remember to send us your films by Monday 2nd June 2025  If you have any questions, you can reach us at film@childnet.com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 you’re thinking about entering the Childnet Film Competition?</dc:title>
  <dc:creator>Amy Lockwood</dc:creator>
  <cp:lastModifiedBy>Becca Cawthorne</cp:lastModifiedBy>
  <cp:revision>2</cp:revision>
  <dcterms:created xsi:type="dcterms:W3CDTF">2023-08-25T15:44:23Z</dcterms:created>
  <dcterms:modified xsi:type="dcterms:W3CDTF">2025-02-26T08:51:04Z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0x0101009CFCA83E1F99E94A92F8B2A3E57EC15A</vt:lpwstr>
  </property>
  <property fmtid="{D5CDD505-2E9C-101B-9397-08002B2CF9AE}" pid="3" name="MediaServiceImageTags">
    <vt:lpwstr/>
  </property>
</Properties>
</file>