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56" r:id="rId5"/>
    <p:sldId id="277" r:id="rId6"/>
    <p:sldId id="259" r:id="rId7"/>
    <p:sldId id="274" r:id="rId8"/>
    <p:sldId id="261" r:id="rId9"/>
    <p:sldId id="262" r:id="rId10"/>
    <p:sldId id="280" r:id="rId11"/>
    <p:sldId id="281" r:id="rId12"/>
    <p:sldId id="265" r:id="rId13"/>
    <p:sldId id="266" r:id="rId14"/>
    <p:sldId id="285" r:id="rId15"/>
  </p:sldIdLst>
  <p:sldSz cx="12192000" cy="6858000"/>
  <p:notesSz cx="6858000" cy="9144000"/>
  <p:embeddedFontLst>
    <p:embeddedFont>
      <p:font typeface="MarkPro-Bold" panose="020B0804020101010102" pitchFamily="34" charset="0"/>
      <p:bold r:id="rId17"/>
    </p:embeddedFont>
    <p:embeddedFont>
      <p:font typeface="MarkPro-Book" panose="020B0604020101010102" pitchFamily="34" charset="0"/>
      <p:regular r:id="rId18"/>
    </p:embeddedFont>
    <p:embeddedFont>
      <p:font typeface="Segoe UI" panose="020B0502040204020203"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BDC205-73D1-4943-5E46-A75067686B47}" name="Rosie Bromley" initials="RB" userId="S::rosie@childnet.com::ceca4df2-b6a6-4459-9d3c-9d866f0f4aa0" providerId="AD"/>
  <p188:author id="{C2CDFE5B-D5BA-3E8A-2BCE-F2051DC918BF}" name="Tom Pinfield" initials="TP" userId="S::Tom@childnet.com::a597cc12-c65a-4953-86a8-156b7c3569f1" providerId="AD"/>
  <p188:author id="{15ED47D6-650F-1C4E-52C3-2DD60BFFA93A}" name="Amy Lockwood" initials="" userId="S::Amy@childnet.com::bf96066a-cde7-4570-ab17-c96b31bedbf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0EB"/>
    <a:srgbClr val="E9E9FF"/>
    <a:srgbClr val="00995A"/>
    <a:srgbClr val="D4F0E3"/>
    <a:srgbClr val="264FF5"/>
    <a:srgbClr val="FFF0B1"/>
    <a:srgbClr val="FF6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687" autoAdjust="0"/>
  </p:normalViewPr>
  <p:slideViewPr>
    <p:cSldViewPr snapToGrid="0">
      <p:cViewPr varScale="1">
        <p:scale>
          <a:sx n="38" d="100"/>
          <a:sy n="38" d="100"/>
        </p:scale>
        <p:origin x="17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E1E71-DD31-48DF-8BB1-1C84C51523EB}"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4364B-EF8B-464D-A755-45E0E73BE56F}" type="slidenum">
              <a:rPr lang="en-GB" smtClean="0"/>
              <a:t>‹#›</a:t>
            </a:fld>
            <a:endParaRPr lang="en-GB"/>
          </a:p>
        </p:txBody>
      </p:sp>
    </p:spTree>
    <p:extLst>
      <p:ext uri="{BB962C8B-B14F-4D97-AF65-F5344CB8AC3E}">
        <p14:creationId xmlns:p14="http://schemas.microsoft.com/office/powerpoint/2010/main" val="7197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Key points:</a:t>
            </a:r>
          </a:p>
          <a:p>
            <a:pPr marL="171450" indent="-171450">
              <a:buFont typeface="Arial" panose="020B0604020202020204" pitchFamily="34" charset="0"/>
              <a:buChar char="•"/>
            </a:pPr>
            <a:r>
              <a:rPr lang="en-GB" sz="1200"/>
              <a:t>There will be a range of experience and knowledge in the audience.</a:t>
            </a:r>
          </a:p>
          <a:p>
            <a:pPr marL="171450" indent="-171450">
              <a:buFont typeface="Arial" panose="020B0604020202020204" pitchFamily="34" charset="0"/>
              <a:buChar char="•"/>
            </a:pPr>
            <a:r>
              <a:rPr lang="en-GB" sz="1200"/>
              <a:t>There is likely to be a range of opinions on </a:t>
            </a:r>
            <a:r>
              <a:rPr lang="en-GB" sz="1200" err="1"/>
              <a:t>genAI</a:t>
            </a:r>
            <a:r>
              <a:rPr lang="en-GB" sz="1200"/>
              <a:t> too.</a:t>
            </a:r>
          </a:p>
          <a:p>
            <a:pPr marL="171450" indent="-171450">
              <a:buFont typeface="Arial" panose="020B0604020202020204" pitchFamily="34" charset="0"/>
              <a:buChar char="•"/>
            </a:pPr>
            <a:r>
              <a:rPr lang="en-GB" sz="1200"/>
              <a:t>This presentation is designed to help you to understand </a:t>
            </a:r>
            <a:r>
              <a:rPr lang="en-GB" sz="1200" err="1"/>
              <a:t>genAI</a:t>
            </a:r>
            <a:r>
              <a:rPr lang="en-GB" sz="1200"/>
              <a:t>, how young people use it and the risks.</a:t>
            </a:r>
          </a:p>
          <a:p>
            <a:pPr marL="171450" indent="-171450">
              <a:buFont typeface="Arial" panose="020B0604020202020204" pitchFamily="34" charset="0"/>
              <a:buChar char="•"/>
            </a:pPr>
            <a:r>
              <a:rPr lang="en-GB" sz="1200"/>
              <a:t>There are also practical steps and suggestions too.</a:t>
            </a: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fld id="{D904364B-EF8B-464D-A755-45E0E73BE56F}" type="slidenum">
              <a:rPr lang="en-GB" smtClean="0"/>
              <a:t>1</a:t>
            </a:fld>
            <a:endParaRPr lang="en-GB"/>
          </a:p>
        </p:txBody>
      </p:sp>
    </p:spTree>
    <p:extLst>
      <p:ext uri="{BB962C8B-B14F-4D97-AF65-F5344CB8AC3E}">
        <p14:creationId xmlns:p14="http://schemas.microsoft.com/office/powerpoint/2010/main" val="94703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There are plenty of organisations researching and discussing </a:t>
            </a:r>
            <a:r>
              <a:rPr lang="en-GB" err="1"/>
              <a:t>genAI</a:t>
            </a:r>
            <a:r>
              <a:rPr lang="en-GB"/>
              <a:t> and how best to use it in the classroom.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Try to look for reputable sources to help you learn more about this. To get you started you could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Computing at School has lots of advice, research and videos around using AI and </a:t>
            </a:r>
            <a:r>
              <a:rPr lang="en-GB" err="1"/>
              <a:t>genAI</a:t>
            </a:r>
            <a:r>
              <a:rPr lang="en-GB"/>
              <a:t> in the classroom.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 Alan Turing Institute looks at </a:t>
            </a:r>
            <a:r>
              <a:rPr lang="en-GB" err="1"/>
              <a:t>genAI</a:t>
            </a:r>
            <a:r>
              <a:rPr lang="en-GB"/>
              <a:t> in great depth with lots of research, articles and events. </a:t>
            </a:r>
          </a:p>
          <a:p>
            <a:pPr marL="171450" indent="-171450">
              <a:buFont typeface="Arial" panose="020B0604020202020204" pitchFamily="34" charset="0"/>
              <a:buChar char="•"/>
            </a:pPr>
            <a:r>
              <a:rPr lang="en-GB"/>
              <a:t>Childnet have created a two pager with information for parents and carers.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Look out for new teaching resources covering </a:t>
            </a:r>
            <a:r>
              <a:rPr lang="en-GB" err="1"/>
              <a:t>genAI</a:t>
            </a:r>
            <a:r>
              <a:rPr lang="en-GB"/>
              <a:t> and share useful ones with colleagues.</a:t>
            </a:r>
          </a:p>
          <a:p>
            <a:pPr marL="171450" indent="-171450">
              <a:buFont typeface="Arial" panose="020B0604020202020204" pitchFamily="34" charset="0"/>
              <a:buChar char="•"/>
            </a:pPr>
            <a:endParaRPr lang="en-GB"/>
          </a:p>
          <a:p>
            <a:endParaRPr lang="en-GB"/>
          </a:p>
          <a:p>
            <a:endParaRPr lang="en-GB"/>
          </a:p>
        </p:txBody>
      </p:sp>
      <p:sp>
        <p:nvSpPr>
          <p:cNvPr id="4" name="Slide Number Placeholder 3"/>
          <p:cNvSpPr>
            <a:spLocks noGrp="1"/>
          </p:cNvSpPr>
          <p:nvPr>
            <p:ph type="sldNum" sz="quarter" idx="5"/>
          </p:nvPr>
        </p:nvSpPr>
        <p:spPr/>
        <p:txBody>
          <a:bodyPr/>
          <a:lstStyle/>
          <a:p>
            <a:fld id="{D904364B-EF8B-464D-A755-45E0E73BE56F}" type="slidenum">
              <a:rPr lang="en-GB" smtClean="0"/>
              <a:t>10</a:t>
            </a:fld>
            <a:endParaRPr lang="en-GB"/>
          </a:p>
        </p:txBody>
      </p:sp>
    </p:spTree>
    <p:extLst>
      <p:ext uri="{BB962C8B-B14F-4D97-AF65-F5344CB8AC3E}">
        <p14:creationId xmlns:p14="http://schemas.microsoft.com/office/powerpoint/2010/main" val="306777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04364B-EF8B-464D-A755-45E0E73BE56F}" type="slidenum">
              <a:rPr lang="en-GB" smtClean="0"/>
              <a:t>11</a:t>
            </a:fld>
            <a:endParaRPr lang="en-GB"/>
          </a:p>
        </p:txBody>
      </p:sp>
    </p:spTree>
    <p:extLst>
      <p:ext uri="{BB962C8B-B14F-4D97-AF65-F5344CB8AC3E}">
        <p14:creationId xmlns:p14="http://schemas.microsoft.com/office/powerpoint/2010/main" val="72022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2483-31AF-22E9-7CAB-581EB3DE6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8B5F7-21F3-A00E-A0DA-C92EEC671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6A3A53-9F2D-0A3F-128B-FDC3470CF318}"/>
              </a:ext>
            </a:extLst>
          </p:cNvPr>
          <p:cNvSpPr>
            <a:spLocks noGrp="1"/>
          </p:cNvSpPr>
          <p:nvPr>
            <p:ph type="body" idx="1"/>
          </p:nvPr>
        </p:nvSpPr>
        <p:spPr/>
        <p:txBody>
          <a:bodyPr/>
          <a:lstStyle/>
          <a:p>
            <a:r>
              <a:rPr lang="en-GB"/>
              <a:t>Key points: </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Generative AI, also known as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a:effectLst/>
                <a:latin typeface="Aptos" panose="020B0004020202020204" pitchFamily="34" charset="0"/>
                <a:ea typeface="Aptos" panose="020B0004020202020204" pitchFamily="34" charset="0"/>
                <a:cs typeface="Times New Roman" panose="02020603050405020304" pitchFamily="18" charset="0"/>
              </a:rPr>
              <a:t>, is a form of artificial intelligence.</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GenAI has been designed to complete tasks and solve problems that would normally have involved human beings.</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GenAI can be asked to create all sorts of things, such as photos and music.</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It can also have a conversation with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a:effectLst/>
                <a:latin typeface="Aptos" panose="020B0004020202020204" pitchFamily="34" charset="0"/>
                <a:ea typeface="Aptos" panose="020B0004020202020204" pitchFamily="34" charset="0"/>
                <a:cs typeface="Times New Roman" panose="02020603050405020304" pitchFamily="18" charset="0"/>
              </a:rPr>
              <a:t>, ask it to draft emails, and help us to cook a meal based on what is in our fridge. </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GenAI has been trained on huge amounts of information including songs, photos, art, news articles, reports and essays. </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GenAI features on many different platforms, apps and websites.</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We are also seeing it in the latest software on phones and in search results.</a:t>
            </a:r>
          </a:p>
          <a:p>
            <a:pPr marL="285750" indent="-285750">
              <a:lnSpc>
                <a:spcPct val="115000"/>
              </a:lnSpc>
              <a:spcAft>
                <a:spcPts val="800"/>
              </a:spcAft>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Some examples of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a:effectLst/>
                <a:latin typeface="Aptos" panose="020B0004020202020204" pitchFamily="34" charset="0"/>
                <a:ea typeface="Aptos" panose="020B0004020202020204" pitchFamily="34" charset="0"/>
                <a:cs typeface="Times New Roman" panose="02020603050405020304" pitchFamily="18" charset="0"/>
              </a:rPr>
              <a:t> include ChatGPT and my AI on Snapchat</a:t>
            </a:r>
            <a:endParaRPr lang="en-GB"/>
          </a:p>
        </p:txBody>
      </p:sp>
      <p:sp>
        <p:nvSpPr>
          <p:cNvPr id="4" name="Slide Number Placeholder 3">
            <a:extLst>
              <a:ext uri="{FF2B5EF4-FFF2-40B4-BE49-F238E27FC236}">
                <a16:creationId xmlns:a16="http://schemas.microsoft.com/office/drawing/2014/main" id="{DEFD66E4-EEA4-B832-CCDD-9616C8F77EBA}"/>
              </a:ext>
            </a:extLst>
          </p:cNvPr>
          <p:cNvSpPr>
            <a:spLocks noGrp="1"/>
          </p:cNvSpPr>
          <p:nvPr>
            <p:ph type="sldNum" sz="quarter" idx="5"/>
          </p:nvPr>
        </p:nvSpPr>
        <p:spPr/>
        <p:txBody>
          <a:bodyPr/>
          <a:lstStyle/>
          <a:p>
            <a:fld id="{D904364B-EF8B-464D-A755-45E0E73BE56F}" type="slidenum">
              <a:rPr lang="en-GB" smtClean="0"/>
              <a:t>2</a:t>
            </a:fld>
            <a:endParaRPr lang="en-GB"/>
          </a:p>
        </p:txBody>
      </p:sp>
    </p:spTree>
    <p:extLst>
      <p:ext uri="{BB962C8B-B14F-4D97-AF65-F5344CB8AC3E}">
        <p14:creationId xmlns:p14="http://schemas.microsoft.com/office/powerpoint/2010/main" val="138119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points:</a:t>
            </a:r>
          </a:p>
          <a:p>
            <a:pPr marL="171450" indent="-171450">
              <a:buFont typeface="Arial" panose="020B0604020202020204" pitchFamily="34" charset="0"/>
              <a:buChar char="•"/>
            </a:pPr>
            <a:r>
              <a:rPr lang="en-GB"/>
              <a:t>Childnet asked a group of young people about their use of </a:t>
            </a:r>
            <a:r>
              <a:rPr lang="en-GB" err="1"/>
              <a:t>genAI</a:t>
            </a:r>
            <a:r>
              <a:rPr lang="en-GB"/>
              <a:t>.</a:t>
            </a:r>
          </a:p>
          <a:p>
            <a:pPr marL="171450" indent="-171450">
              <a:buFont typeface="Arial" panose="020B0604020202020204" pitchFamily="34" charset="0"/>
              <a:buChar char="•"/>
            </a:pPr>
            <a:r>
              <a:rPr lang="en-GB"/>
              <a:t>The young people were aged between 13 and 18 but the themes and issues they raised are relevant to all ages.</a:t>
            </a:r>
          </a:p>
          <a:p>
            <a:pPr marL="171450" indent="-171450">
              <a:buFont typeface="Arial" panose="020B0604020202020204" pitchFamily="34" charset="0"/>
              <a:buChar char="•"/>
            </a:pPr>
            <a:r>
              <a:rPr lang="en-GB"/>
              <a:t>If you have not talked to your learners about </a:t>
            </a:r>
            <a:r>
              <a:rPr lang="en-GB" err="1"/>
              <a:t>genAI</a:t>
            </a:r>
            <a:r>
              <a:rPr lang="en-GB"/>
              <a:t> yet, you could try these questions yourselves.</a:t>
            </a:r>
          </a:p>
          <a:p>
            <a:pPr marL="171450" indent="-171450">
              <a:buFont typeface="Arial" panose="020B0604020202020204" pitchFamily="34" charset="0"/>
              <a:buChar char="•"/>
            </a:pPr>
            <a:r>
              <a:rPr lang="en-GB"/>
              <a:t>Here are three of the questions they were asked.</a:t>
            </a:r>
          </a:p>
        </p:txBody>
      </p:sp>
      <p:sp>
        <p:nvSpPr>
          <p:cNvPr id="4" name="Slide Number Placeholder 3"/>
          <p:cNvSpPr>
            <a:spLocks noGrp="1"/>
          </p:cNvSpPr>
          <p:nvPr>
            <p:ph type="sldNum" sz="quarter" idx="5"/>
          </p:nvPr>
        </p:nvSpPr>
        <p:spPr/>
        <p:txBody>
          <a:bodyPr/>
          <a:lstStyle/>
          <a:p>
            <a:fld id="{D904364B-EF8B-464D-A755-45E0E73BE56F}" type="slidenum">
              <a:rPr lang="en-GB" smtClean="0"/>
              <a:t>3</a:t>
            </a:fld>
            <a:endParaRPr lang="en-GB"/>
          </a:p>
        </p:txBody>
      </p:sp>
    </p:spTree>
    <p:extLst>
      <p:ext uri="{BB962C8B-B14F-4D97-AF65-F5344CB8AC3E}">
        <p14:creationId xmlns:p14="http://schemas.microsoft.com/office/powerpoint/2010/main" val="331937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8DB39-0ABB-9E08-4B85-60402030A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EA139-A7D4-FEF1-6FB4-019D2E163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36A83-B20F-A74F-1356-7FEA3C6113CB}"/>
              </a:ext>
            </a:extLst>
          </p:cNvPr>
          <p:cNvSpPr>
            <a:spLocks noGrp="1"/>
          </p:cNvSpPr>
          <p:nvPr>
            <p:ph type="body" idx="1"/>
          </p:nvPr>
        </p:nvSpPr>
        <p:spPr/>
        <p:txBody>
          <a:bodyPr/>
          <a:lstStyle/>
          <a:p>
            <a:r>
              <a:rPr lang="en-GB" dirty="0"/>
              <a:t>Some of the points raised by the young people Childnet spoke to included:</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Young people are now asking genAI questions and not just using search engines.</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Some versions of genAI, however, can ask them a question and turn this into a conversation.</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Some young people are using genAI to draft emails and messages.</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GenAI has been used by young people to find the right words to end relationships.</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GenAI is very useful for their studies.</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can help with planning and to structure an essay or piece of homework.</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GenAI is very good at breaking information down and making it simpler. This was highlighted as particularly useful by the young people with SEND. </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Young people also use it for ideas and inspiration instead of asking a friend, educator, parent or carer.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GB" sz="2800" dirty="0"/>
              <a:t>Many young people use genAI in a responsible way, using it for inspiration, rather than passing the work off as their own</a:t>
            </a:r>
            <a:r>
              <a:rPr lang="en-GB" sz="1800" dirty="0">
                <a:effectLst/>
                <a:latin typeface="Segoe UI" panose="020B0502040204020203" pitchFamily="34" charset="0"/>
              </a:rPr>
              <a:t>.</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Some are turning to genAI for advice and counselling. This is an area of concern because the counselling is not coming from a trained professional.</a:t>
            </a:r>
          </a:p>
          <a:p>
            <a:pPr marL="285750" indent="-285750">
              <a:lnSpc>
                <a:spcPct val="115000"/>
              </a:lnSpc>
              <a:spcAft>
                <a:spcPts val="800"/>
              </a:spcAft>
              <a:buFont typeface="Arial" panose="020B0604020202020204" pitchFamily="34" charset="0"/>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young people interested in coding, genAI can save them time and put their ideas into practice. </a:t>
            </a:r>
            <a:endParaRPr lang="en-GB" dirty="0"/>
          </a:p>
        </p:txBody>
      </p:sp>
      <p:sp>
        <p:nvSpPr>
          <p:cNvPr id="4" name="Slide Number Placeholder 3">
            <a:extLst>
              <a:ext uri="{FF2B5EF4-FFF2-40B4-BE49-F238E27FC236}">
                <a16:creationId xmlns:a16="http://schemas.microsoft.com/office/drawing/2014/main" id="{04F7F442-23A3-3436-57F8-39CEB0E91EBC}"/>
              </a:ext>
            </a:extLst>
          </p:cNvPr>
          <p:cNvSpPr>
            <a:spLocks noGrp="1"/>
          </p:cNvSpPr>
          <p:nvPr>
            <p:ph type="sldNum" sz="quarter" idx="5"/>
          </p:nvPr>
        </p:nvSpPr>
        <p:spPr/>
        <p:txBody>
          <a:bodyPr/>
          <a:lstStyle/>
          <a:p>
            <a:fld id="{D904364B-EF8B-464D-A755-45E0E73BE56F}" type="slidenum">
              <a:rPr lang="en-GB" smtClean="0"/>
              <a:t>4</a:t>
            </a:fld>
            <a:endParaRPr lang="en-GB"/>
          </a:p>
        </p:txBody>
      </p:sp>
    </p:spTree>
    <p:extLst>
      <p:ext uri="{BB962C8B-B14F-4D97-AF65-F5344CB8AC3E}">
        <p14:creationId xmlns:p14="http://schemas.microsoft.com/office/powerpoint/2010/main" val="193228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a:t>Some of the points raised by the young people Childnet spoke to included:</a:t>
            </a:r>
            <a:endParaRPr lang="en-GB">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Times New Roman" panose="02020603050405020304" pitchFamily="18" charset="0"/>
              </a:rPr>
              <a:t>They felt less sure on what they could trust online.</a:t>
            </a: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Times New Roman" panose="02020603050405020304" pitchFamily="18" charset="0"/>
              </a:rPr>
              <a:t>There are worries that it will get increasingly difficult to spot things that have been created using </a:t>
            </a:r>
            <a:r>
              <a:rPr lang="en-GB" sz="1800" err="1">
                <a:effectLst/>
                <a:latin typeface="Aptos" panose="020B0004020202020204" pitchFamily="34" charset="0"/>
                <a:ea typeface="Aptos" panose="020B0004020202020204" pitchFamily="34" charset="0"/>
                <a:cs typeface="Times New Roman" panose="02020603050405020304" pitchFamily="18" charset="0"/>
              </a:rPr>
              <a:t>genAI</a:t>
            </a:r>
            <a:r>
              <a:rPr lang="en-GB" sz="180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Scammers can use </a:t>
            </a:r>
            <a:r>
              <a:rPr lang="en-GB" err="1">
                <a:effectLst/>
                <a:latin typeface="Aptos" panose="020B0004020202020204" pitchFamily="34" charset="0"/>
                <a:ea typeface="Aptos" panose="020B0004020202020204" pitchFamily="34" charset="0"/>
                <a:cs typeface="Arial" panose="020B0604020202020204" pitchFamily="34" charset="0"/>
              </a:rPr>
              <a:t>genAI</a:t>
            </a:r>
            <a:r>
              <a:rPr lang="en-GB">
                <a:effectLst/>
                <a:latin typeface="Aptos" panose="020B0004020202020204" pitchFamily="34" charset="0"/>
                <a:ea typeface="Aptos" panose="020B0004020202020204" pitchFamily="34" charset="0"/>
                <a:cs typeface="Arial" panose="020B0604020202020204" pitchFamily="34" charset="0"/>
              </a:rPr>
              <a:t> to create more scams to get their money and personal information.</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GenAI is making scams harder to identify.</a:t>
            </a:r>
          </a:p>
          <a:p>
            <a:pPr marL="342900" lvl="0" indent="-342900">
              <a:lnSpc>
                <a:spcPct val="107000"/>
              </a:lnSpc>
              <a:buFont typeface="Symbol" panose="05050102010706020507" pitchFamily="18" charset="2"/>
              <a:buChar char=""/>
            </a:pPr>
            <a:r>
              <a:rPr lang="en-GB" b="0" i="0">
                <a:solidFill>
                  <a:srgbClr val="000000"/>
                </a:solidFill>
                <a:effectLst/>
              </a:rPr>
              <a:t>A deepfake uses </a:t>
            </a:r>
            <a:r>
              <a:rPr lang="en-GB" b="0" i="0" err="1">
                <a:solidFill>
                  <a:srgbClr val="000000"/>
                </a:solidFill>
                <a:effectLst/>
              </a:rPr>
              <a:t>genAI</a:t>
            </a:r>
            <a:r>
              <a:rPr lang="en-GB" b="0" i="0">
                <a:solidFill>
                  <a:srgbClr val="000000"/>
                </a:solidFill>
                <a:effectLst/>
              </a:rPr>
              <a:t> to create images or videos that show something that never happened e.g. a real person saying something that they never said. They can look very realistic.</a:t>
            </a:r>
          </a:p>
          <a:p>
            <a:pPr marL="342900" lvl="0" indent="-342900">
              <a:lnSpc>
                <a:spcPct val="107000"/>
              </a:lnSpc>
              <a:buFont typeface="Symbol" panose="05050102010706020507" pitchFamily="18" charset="2"/>
              <a:buChar char=""/>
            </a:pPr>
            <a:r>
              <a:rPr lang="en-GB" b="0" i="0">
                <a:solidFill>
                  <a:srgbClr val="000000"/>
                </a:solidFill>
                <a:effectLst/>
              </a:rPr>
              <a:t>Deepfakes can be created to bully and harass people and can include pornographic images. Celebrities are often the victims of deepfake images and videos.</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Concerns about </a:t>
            </a:r>
            <a:r>
              <a:rPr lang="en-GB" err="1">
                <a:effectLst/>
                <a:latin typeface="Aptos" panose="020B0004020202020204" pitchFamily="34" charset="0"/>
                <a:ea typeface="Aptos" panose="020B0004020202020204" pitchFamily="34" charset="0"/>
                <a:cs typeface="Arial" panose="020B0604020202020204" pitchFamily="34" charset="0"/>
              </a:rPr>
              <a:t>genAI</a:t>
            </a:r>
            <a:r>
              <a:rPr lang="en-GB">
                <a:effectLst/>
                <a:latin typeface="Aptos" panose="020B0004020202020204" pitchFamily="34" charset="0"/>
                <a:ea typeface="Aptos" panose="020B0004020202020204" pitchFamily="34" charset="0"/>
                <a:cs typeface="Arial" panose="020B0604020202020204" pitchFamily="34" charset="0"/>
              </a:rPr>
              <a:t> being used to turn a photo of them into a nude image. </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Being falsely accused of using </a:t>
            </a:r>
            <a:r>
              <a:rPr lang="en-GB" err="1">
                <a:effectLst/>
                <a:latin typeface="Aptos" panose="020B0004020202020204" pitchFamily="34" charset="0"/>
                <a:ea typeface="Aptos" panose="020B0004020202020204" pitchFamily="34" charset="0"/>
                <a:cs typeface="Arial" panose="020B0604020202020204" pitchFamily="34" charset="0"/>
              </a:rPr>
              <a:t>genAI</a:t>
            </a:r>
            <a:r>
              <a:rPr lang="en-GB">
                <a:effectLst/>
                <a:latin typeface="Aptos" panose="020B0004020202020204" pitchFamily="34" charset="0"/>
                <a:ea typeface="Aptos" panose="020B0004020202020204" pitchFamily="34" charset="0"/>
                <a:cs typeface="Arial" panose="020B0604020202020204" pitchFamily="34" charset="0"/>
              </a:rPr>
              <a:t> in their school work, and having to prove their innocence.</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Not being able to verify the information that the </a:t>
            </a:r>
            <a:r>
              <a:rPr lang="en-GB" err="1">
                <a:effectLst/>
                <a:latin typeface="Aptos" panose="020B0004020202020204" pitchFamily="34" charset="0"/>
                <a:ea typeface="Aptos" panose="020B0004020202020204" pitchFamily="34" charset="0"/>
                <a:cs typeface="Arial" panose="020B0604020202020204" pitchFamily="34" charset="0"/>
              </a:rPr>
              <a:t>genAI</a:t>
            </a:r>
            <a:r>
              <a:rPr lang="en-GB">
                <a:effectLst/>
                <a:latin typeface="Aptos" panose="020B0004020202020204" pitchFamily="34" charset="0"/>
                <a:ea typeface="Aptos" panose="020B0004020202020204" pitchFamily="34" charset="0"/>
                <a:cs typeface="Arial" panose="020B0604020202020204" pitchFamily="34" charset="0"/>
              </a:rPr>
              <a:t> system has been trained on. Some have been found to produce biased information.</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That using </a:t>
            </a:r>
            <a:r>
              <a:rPr lang="en-GB" err="1">
                <a:effectLst/>
                <a:latin typeface="Aptos" panose="020B0004020202020204" pitchFamily="34" charset="0"/>
                <a:ea typeface="Aptos" panose="020B0004020202020204" pitchFamily="34" charset="0"/>
                <a:cs typeface="Arial" panose="020B0604020202020204" pitchFamily="34" charset="0"/>
              </a:rPr>
              <a:t>genAI</a:t>
            </a:r>
            <a:r>
              <a:rPr lang="en-GB">
                <a:effectLst/>
                <a:latin typeface="Aptos" panose="020B0004020202020204" pitchFamily="34" charset="0"/>
                <a:ea typeface="Aptos" panose="020B0004020202020204" pitchFamily="34" charset="0"/>
                <a:cs typeface="Arial" panose="020B0604020202020204" pitchFamily="34" charset="0"/>
              </a:rPr>
              <a:t> will limit their own skills and creativity.</a:t>
            </a:r>
          </a:p>
          <a:p>
            <a:pPr marL="342900" lvl="0" indent="-342900">
              <a:lnSpc>
                <a:spcPct val="107000"/>
              </a:lnSpc>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Other young people using it to write their homework or essays and taking the credit.</a:t>
            </a:r>
          </a:p>
          <a:p>
            <a:pPr marL="342900" lvl="0" indent="-342900">
              <a:lnSpc>
                <a:spcPct val="107000"/>
              </a:lnSpc>
              <a:spcAft>
                <a:spcPts val="800"/>
              </a:spcAft>
              <a:buFont typeface="Symbol" panose="05050102010706020507" pitchFamily="18" charset="2"/>
              <a:buChar char=""/>
            </a:pPr>
            <a:r>
              <a:rPr lang="en-GB">
                <a:effectLst/>
                <a:latin typeface="Aptos" panose="020B0004020202020204" pitchFamily="34" charset="0"/>
                <a:ea typeface="Aptos" panose="020B0004020202020204" pitchFamily="34" charset="0"/>
                <a:cs typeface="Arial" panose="020B0604020202020204" pitchFamily="34" charset="0"/>
              </a:rPr>
              <a:t>GenAI replacing human connections and interactions.</a:t>
            </a:r>
            <a:endParaRPr lang="en-GB"/>
          </a:p>
        </p:txBody>
      </p:sp>
      <p:sp>
        <p:nvSpPr>
          <p:cNvPr id="4" name="Slide Number Placeholder 3"/>
          <p:cNvSpPr>
            <a:spLocks noGrp="1"/>
          </p:cNvSpPr>
          <p:nvPr>
            <p:ph type="sldNum" sz="quarter" idx="5"/>
          </p:nvPr>
        </p:nvSpPr>
        <p:spPr/>
        <p:txBody>
          <a:bodyPr/>
          <a:lstStyle/>
          <a:p>
            <a:fld id="{D904364B-EF8B-464D-A755-45E0E73BE56F}" type="slidenum">
              <a:rPr lang="en-GB" smtClean="0"/>
              <a:t>5</a:t>
            </a:fld>
            <a:endParaRPr lang="en-GB"/>
          </a:p>
        </p:txBody>
      </p:sp>
    </p:spTree>
    <p:extLst>
      <p:ext uri="{BB962C8B-B14F-4D97-AF65-F5344CB8AC3E}">
        <p14:creationId xmlns:p14="http://schemas.microsoft.com/office/powerpoint/2010/main" val="271807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t>Some of the points raised by the young people Childnet spoke to included:</a:t>
            </a: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Arial" panose="020B0604020202020204" pitchFamily="34" charset="0"/>
              </a:rPr>
              <a:t>They are fact checking information they received from </a:t>
            </a:r>
            <a:r>
              <a:rPr lang="en-GB" sz="1800" err="1">
                <a:effectLst/>
                <a:latin typeface="Aptos" panose="020B0004020202020204" pitchFamily="34" charset="0"/>
                <a:ea typeface="Aptos" panose="020B0004020202020204" pitchFamily="34" charset="0"/>
                <a:cs typeface="Arial" panose="020B0604020202020204" pitchFamily="34" charset="0"/>
              </a:rPr>
              <a:t>genAI</a:t>
            </a:r>
            <a:r>
              <a:rPr lang="en-GB" sz="1800">
                <a:effectLst/>
                <a:latin typeface="Aptos" panose="020B0004020202020204" pitchFamily="34" charset="0"/>
                <a:ea typeface="Aptos" panose="020B0004020202020204" pitchFamily="34" charset="0"/>
                <a:cs typeface="Arial" panose="020B0604020202020204" pitchFamily="34" charset="0"/>
              </a:rPr>
              <a:t>.</a:t>
            </a: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Arial" panose="020B0604020202020204" pitchFamily="34" charset="0"/>
              </a:rPr>
              <a:t>Being aware that content they see online may be created by </a:t>
            </a:r>
            <a:r>
              <a:rPr lang="en-GB" sz="1800" err="1">
                <a:effectLst/>
                <a:latin typeface="Aptos" panose="020B0004020202020204" pitchFamily="34" charset="0"/>
                <a:ea typeface="Aptos" panose="020B0004020202020204" pitchFamily="34" charset="0"/>
                <a:cs typeface="Arial" panose="020B0604020202020204" pitchFamily="34" charset="0"/>
              </a:rPr>
              <a:t>genAI</a:t>
            </a:r>
            <a:r>
              <a:rPr lang="en-GB" sz="1800">
                <a:effectLst/>
                <a:latin typeface="Aptos" panose="020B0004020202020204" pitchFamily="34" charset="0"/>
                <a:ea typeface="Aptos" panose="020B0004020202020204" pitchFamily="34" charset="0"/>
                <a:cs typeface="Arial" panose="020B0604020202020204" pitchFamily="34" charset="0"/>
              </a:rPr>
              <a:t>.</a:t>
            </a: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Arial" panose="020B0604020202020204" pitchFamily="34" charset="0"/>
              </a:rPr>
              <a:t>They look for clues such as unusual language in text and strange shadows or glitches in pictures and videos.</a:t>
            </a: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Arial" panose="020B0604020202020204" pitchFamily="34" charset="0"/>
              </a:rPr>
              <a:t>They actively look at other people’s opinions in the comments to see if something is reliable.</a:t>
            </a:r>
          </a:p>
          <a:p>
            <a:pPr marL="342900" lvl="0" indent="-342900">
              <a:lnSpc>
                <a:spcPct val="107000"/>
              </a:lnSpc>
              <a:buFont typeface="Symbol" panose="05050102010706020507" pitchFamily="18" charset="2"/>
              <a:buChar char=""/>
            </a:pPr>
            <a:r>
              <a:rPr lang="en-GB" sz="1800">
                <a:effectLst/>
                <a:latin typeface="Aptos" panose="020B0004020202020204" pitchFamily="34" charset="0"/>
                <a:ea typeface="Aptos" panose="020B0004020202020204" pitchFamily="34" charset="0"/>
                <a:cs typeface="Arial" panose="020B0604020202020204" pitchFamily="34" charset="0"/>
              </a:rPr>
              <a:t>They do not click on any links in messages they suspect to be sent by </a:t>
            </a:r>
            <a:r>
              <a:rPr lang="en-GB" sz="1800" err="1">
                <a:effectLst/>
                <a:latin typeface="Aptos" panose="020B0004020202020204" pitchFamily="34" charset="0"/>
                <a:ea typeface="Aptos" panose="020B0004020202020204" pitchFamily="34" charset="0"/>
                <a:cs typeface="Arial" panose="020B0604020202020204" pitchFamily="34" charset="0"/>
              </a:rPr>
              <a:t>genAI</a:t>
            </a:r>
            <a:r>
              <a:rPr lang="en-GB" sz="1800">
                <a:effectLst/>
                <a:latin typeface="Aptos" panose="020B0004020202020204" pitchFamily="34" charset="0"/>
                <a:ea typeface="Aptos" panose="020B0004020202020204" pitchFamily="34" charset="0"/>
                <a:cs typeface="Arial" panose="020B0604020202020204" pitchFamily="34" charset="0"/>
              </a:rPr>
              <a:t>.</a:t>
            </a:r>
          </a:p>
          <a:p>
            <a:pPr marL="342900" lvl="0" indent="-342900">
              <a:lnSpc>
                <a:spcPct val="107000"/>
              </a:lnSpc>
              <a:spcAft>
                <a:spcPts val="800"/>
              </a:spcAft>
              <a:buFont typeface="Symbol" panose="05050102010706020507" pitchFamily="18" charset="2"/>
              <a:buChar char=""/>
            </a:pPr>
            <a:r>
              <a:rPr lang="en-GB" sz="1800">
                <a:effectLst/>
                <a:latin typeface="Aptos" panose="020B0004020202020204" pitchFamily="34" charset="0"/>
                <a:ea typeface="Aptos" panose="020B0004020202020204" pitchFamily="34" charset="0"/>
                <a:cs typeface="Arial" panose="020B0604020202020204" pitchFamily="34" charset="0"/>
              </a:rPr>
              <a:t>They value clear labelling and look for </a:t>
            </a:r>
            <a:r>
              <a:rPr lang="en-GB" sz="1800" err="1">
                <a:effectLst/>
                <a:latin typeface="Aptos" panose="020B0004020202020204" pitchFamily="34" charset="0"/>
                <a:ea typeface="Aptos" panose="020B0004020202020204" pitchFamily="34" charset="0"/>
                <a:cs typeface="Arial" panose="020B0604020202020204" pitchFamily="34" charset="0"/>
              </a:rPr>
              <a:t>genAI</a:t>
            </a:r>
            <a:r>
              <a:rPr lang="en-GB" sz="1800">
                <a:effectLst/>
                <a:latin typeface="Aptos" panose="020B0004020202020204" pitchFamily="34" charset="0"/>
                <a:ea typeface="Aptos" panose="020B0004020202020204" pitchFamily="34" charset="0"/>
                <a:cs typeface="Arial" panose="020B0604020202020204" pitchFamily="34" charset="0"/>
              </a:rPr>
              <a:t> labels on content they view.</a:t>
            </a:r>
          </a:p>
          <a:p>
            <a:endParaRPr lang="en-GB"/>
          </a:p>
        </p:txBody>
      </p:sp>
      <p:sp>
        <p:nvSpPr>
          <p:cNvPr id="4" name="Slide Number Placeholder 3"/>
          <p:cNvSpPr>
            <a:spLocks noGrp="1"/>
          </p:cNvSpPr>
          <p:nvPr>
            <p:ph type="sldNum" sz="quarter" idx="5"/>
          </p:nvPr>
        </p:nvSpPr>
        <p:spPr/>
        <p:txBody>
          <a:bodyPr/>
          <a:lstStyle/>
          <a:p>
            <a:fld id="{D904364B-EF8B-464D-A755-45E0E73BE56F}" type="slidenum">
              <a:rPr lang="en-GB" smtClean="0"/>
              <a:t>6</a:t>
            </a:fld>
            <a:endParaRPr lang="en-GB"/>
          </a:p>
        </p:txBody>
      </p:sp>
    </p:spTree>
    <p:extLst>
      <p:ext uri="{BB962C8B-B14F-4D97-AF65-F5344CB8AC3E}">
        <p14:creationId xmlns:p14="http://schemas.microsoft.com/office/powerpoint/2010/main" val="70259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6969-696C-6EDE-0C79-EF045E55F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4A950-FDB9-5A54-6106-B7E029B47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46299-8456-CD39-4F3D-C554CD3AE2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Key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Some of these risks of generative AI have already come 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many cases, young people are concerned about the same things as the adults who support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risks are grouped into the four Cs of online safety but some risks cut across more than one of the 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Conduct: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Plagiarism is a risk because young people might submit work that was created by genAI or their peers may do so and be seen to get away with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There are worries about the ethical implications of genAI using the skills, creations and hard work of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Online sexual harassment is any unwanted sexual behaviour on any digital platform. Young people may harass or bully their peers, for example by changing images to make them sexual, using nudification apps.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err="1">
                <a:effectLst/>
                <a:latin typeface="Segoe UI" panose="020B0502040204020203" pitchFamily="34" charset="0"/>
              </a:rPr>
              <a:t>Nudified</a:t>
            </a:r>
            <a:r>
              <a:rPr lang="en-GB" sz="1800" dirty="0">
                <a:effectLst/>
                <a:latin typeface="Segoe UI" panose="020B0502040204020203" pitchFamily="34" charset="0"/>
              </a:rPr>
              <a:t> images are also a content risk, for a young person who sees or is the victim of these kinds of images.</a:t>
            </a: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Unreliable information and bias are both threats to the reliability of the information genAI provides.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00" dirty="0">
                <a:effectLst/>
                <a:latin typeface="Aptos" panose="020B0004020202020204" pitchFamily="34" charset="0"/>
                <a:ea typeface="Aptos" panose="020B0004020202020204" pitchFamily="34" charset="0"/>
                <a:cs typeface="Times New Roman" panose="02020603050405020304" pitchFamily="18" charset="0"/>
              </a:rPr>
              <a:t>Contact: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GenAI chatbots can be useful but young people can turn to them for advice and support on personal issues. This means they are not getting help from a trained counsellor and that their trusted adults do not know they want help.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Catfishing is when somebody pretends to be another person.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Catfishing can also be a route to financial sexual extortion, commonly referred to as sextortion.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Commerce: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Sextortion is a form of blackmail where somebody threatens to share nudes, sexual information or videos of someone unless the victim does what they say.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Young people are being asked for money or more images.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It has been known for blackmailers to use genAI to create the images. </a:t>
            </a:r>
          </a:p>
          <a:p>
            <a:endParaRPr lang="en-GB" dirty="0"/>
          </a:p>
        </p:txBody>
      </p:sp>
      <p:sp>
        <p:nvSpPr>
          <p:cNvPr id="4" name="Slide Number Placeholder 3">
            <a:extLst>
              <a:ext uri="{FF2B5EF4-FFF2-40B4-BE49-F238E27FC236}">
                <a16:creationId xmlns:a16="http://schemas.microsoft.com/office/drawing/2014/main" id="{482901CE-95C9-6967-0728-C02641F53F30}"/>
              </a:ext>
            </a:extLst>
          </p:cNvPr>
          <p:cNvSpPr>
            <a:spLocks noGrp="1"/>
          </p:cNvSpPr>
          <p:nvPr>
            <p:ph type="sldNum" sz="quarter" idx="5"/>
          </p:nvPr>
        </p:nvSpPr>
        <p:spPr/>
        <p:txBody>
          <a:bodyPr/>
          <a:lstStyle/>
          <a:p>
            <a:fld id="{D904364B-EF8B-464D-A755-45E0E73BE56F}" type="slidenum">
              <a:rPr lang="en-GB" smtClean="0"/>
              <a:t>7</a:t>
            </a:fld>
            <a:endParaRPr lang="en-GB"/>
          </a:p>
        </p:txBody>
      </p:sp>
    </p:spTree>
    <p:extLst>
      <p:ext uri="{BB962C8B-B14F-4D97-AF65-F5344CB8AC3E}">
        <p14:creationId xmlns:p14="http://schemas.microsoft.com/office/powerpoint/2010/main" val="372256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02FF6-6058-7AA6-B78B-A812DDC45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158DF-A8EA-97D6-F884-8858DBB7B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8D207-F88B-BBBD-23C7-5291D7FE1312}"/>
              </a:ext>
            </a:extLst>
          </p:cNvPr>
          <p:cNvSpPr>
            <a:spLocks noGrp="1"/>
          </p:cNvSpPr>
          <p:nvPr>
            <p:ph type="body" idx="1"/>
          </p:nvPr>
        </p:nvSpPr>
        <p:spPr/>
        <p:txBody>
          <a:bodyPr/>
          <a:lstStyle/>
          <a:p>
            <a:r>
              <a:rPr lang="en-GB" dirty="0"/>
              <a:t>Key points:</a:t>
            </a:r>
          </a:p>
          <a:p>
            <a:pPr marL="171450" indent="-171450">
              <a:buFont typeface="Arial" panose="020B0604020202020204" pitchFamily="34" charset="0"/>
              <a:buChar char="•"/>
            </a:pPr>
            <a:r>
              <a:rPr lang="en-GB" dirty="0"/>
              <a:t>There are lots of things you can do yourself, with learners and as a school.</a:t>
            </a:r>
          </a:p>
          <a:p>
            <a:pPr marL="171450" indent="-171450">
              <a:buFont typeface="Arial" panose="020B0604020202020204" pitchFamily="34" charset="0"/>
              <a:buChar char="•"/>
            </a:pPr>
            <a:r>
              <a:rPr lang="en-GB" dirty="0"/>
              <a:t>You may be doing or have done these things already.</a:t>
            </a:r>
          </a:p>
          <a:p>
            <a:pPr marL="171450" indent="-171450">
              <a:buFont typeface="Arial" panose="020B0604020202020204" pitchFamily="34" charset="0"/>
              <a:buChar char="•"/>
            </a:pPr>
            <a:r>
              <a:rPr lang="en-GB"/>
              <a:t>Stay informed by looking for new developments and talking to colleagues. </a:t>
            </a:r>
            <a:endParaRPr lang="en-GB" dirty="0"/>
          </a:p>
          <a:p>
            <a:pPr marL="171450" indent="-171450">
              <a:buFont typeface="Arial" panose="020B0604020202020204" pitchFamily="34" charset="0"/>
              <a:buChar char="•"/>
            </a:pPr>
            <a:endParaRPr lang="en-GB"/>
          </a:p>
          <a:p>
            <a:pPr marL="0" indent="0">
              <a:buFont typeface="Arial" panose="020B0604020202020204" pitchFamily="34" charset="0"/>
              <a:buNone/>
            </a:pPr>
            <a:r>
              <a:rPr lang="en-GB" dirty="0"/>
              <a:t>Yourself:</a:t>
            </a:r>
          </a:p>
          <a:p>
            <a:pPr marL="171450" indent="-171450">
              <a:buFont typeface="Arial" panose="020B0604020202020204" pitchFamily="34" charset="0"/>
              <a:buChar char="•"/>
            </a:pPr>
            <a:r>
              <a:rPr lang="en-GB" dirty="0"/>
              <a:t>There are lots of positives to </a:t>
            </a:r>
            <a:r>
              <a:rPr lang="en-GB" err="1"/>
              <a:t>genAI</a:t>
            </a:r>
            <a:r>
              <a:rPr lang="en-GB" dirty="0"/>
              <a:t>, as well as the risks, so be open minded and take a balanced approach.</a:t>
            </a:r>
          </a:p>
          <a:p>
            <a:pPr marL="171450" indent="-171450">
              <a:buFont typeface="Arial" panose="020B0604020202020204" pitchFamily="34" charset="0"/>
              <a:buChar char="•"/>
            </a:pPr>
            <a:r>
              <a:rPr lang="en-GB" dirty="0"/>
              <a:t>Trying and testing </a:t>
            </a:r>
            <a:r>
              <a:rPr lang="en-GB" err="1"/>
              <a:t>genAI</a:t>
            </a:r>
            <a:r>
              <a:rPr lang="en-GB" dirty="0"/>
              <a:t> out yourself is a great way to see the strengths and weaknesses. It will also make it easier to talk about </a:t>
            </a:r>
            <a:r>
              <a:rPr lang="en-GB" err="1"/>
              <a:t>genAI</a:t>
            </a:r>
            <a:r>
              <a:rPr lang="en-GB" dirty="0"/>
              <a:t> with learners.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With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 can show learners that this is a useful tool and how it should be used properly.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class, when you are using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or have used it, tell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Using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an open, ethical and responsible way shows learners how to do this.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Use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to discuss critical thinking and media literacy. This is particularly important 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GenAI can be used to spread false information so it is important we work together to determine what we can trust.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 a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Consider how to use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as a school. How can it help us? What should it not be used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Talking to colleagues, friends in education, and other schools can really help.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t>GenAI can be used for homework and studying but it can also be used for bullying and harassment. Check that </a:t>
            </a:r>
            <a:r>
              <a:rPr lang="en-GB" sz="2800" err="1"/>
              <a:t>genAI</a:t>
            </a:r>
            <a:r>
              <a:rPr lang="en-GB" sz="2800"/>
              <a:t> misuse is included in current relevant policies e.g. anti-bullying and acceptable use policies.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Let the school community know how the school will manage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and where to go for help and advice. </a:t>
            </a:r>
          </a:p>
        </p:txBody>
      </p:sp>
      <p:sp>
        <p:nvSpPr>
          <p:cNvPr id="4" name="Slide Number Placeholder 3">
            <a:extLst>
              <a:ext uri="{FF2B5EF4-FFF2-40B4-BE49-F238E27FC236}">
                <a16:creationId xmlns:a16="http://schemas.microsoft.com/office/drawing/2014/main" id="{42EA998F-98B2-4D14-1100-09AFEE67BCBA}"/>
              </a:ext>
            </a:extLst>
          </p:cNvPr>
          <p:cNvSpPr>
            <a:spLocks noGrp="1"/>
          </p:cNvSpPr>
          <p:nvPr>
            <p:ph type="sldNum" sz="quarter" idx="5"/>
          </p:nvPr>
        </p:nvSpPr>
        <p:spPr/>
        <p:txBody>
          <a:bodyPr/>
          <a:lstStyle/>
          <a:p>
            <a:fld id="{D904364B-EF8B-464D-A755-45E0E73BE56F}" type="slidenum">
              <a:rPr lang="en-GB" smtClean="0"/>
              <a:t>8</a:t>
            </a:fld>
            <a:endParaRPr lang="en-GB"/>
          </a:p>
        </p:txBody>
      </p:sp>
    </p:spTree>
    <p:extLst>
      <p:ext uri="{BB962C8B-B14F-4D97-AF65-F5344CB8AC3E}">
        <p14:creationId xmlns:p14="http://schemas.microsoft.com/office/powerpoint/2010/main" val="106092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points:</a:t>
            </a:r>
          </a:p>
          <a:p>
            <a:pPr marL="171450" indent="-171450">
              <a:buFont typeface="Arial" panose="020B0604020202020204" pitchFamily="34" charset="0"/>
              <a:buChar char="•"/>
            </a:pPr>
            <a:r>
              <a:rPr lang="en-GB"/>
              <a:t>Talking about </a:t>
            </a:r>
            <a:r>
              <a:rPr lang="en-GB" err="1"/>
              <a:t>genAI</a:t>
            </a:r>
            <a:r>
              <a:rPr lang="en-GB"/>
              <a:t> with learners can really help you to understand what learners are seeing, doing and experiencing.</a:t>
            </a:r>
          </a:p>
          <a:p>
            <a:pPr marL="171450" indent="-171450">
              <a:buFont typeface="Arial" panose="020B0604020202020204" pitchFamily="34" charset="0"/>
              <a:buChar char="•"/>
            </a:pPr>
            <a:r>
              <a:rPr lang="en-GB"/>
              <a:t>It is also a great way to find out what children and young people understand and the strategies they are using already to stay safe.</a:t>
            </a:r>
          </a:p>
          <a:p>
            <a:pPr marL="171450" indent="-171450">
              <a:buFont typeface="Arial" panose="020B0604020202020204" pitchFamily="34" charset="0"/>
              <a:buChar char="•"/>
            </a:pPr>
            <a:r>
              <a:rPr lang="en-GB"/>
              <a:t>Here are some questions to start those discussions.</a:t>
            </a:r>
          </a:p>
          <a:p>
            <a:pPr marL="171450" indent="-171450">
              <a:buFont typeface="Arial" panose="020B0604020202020204" pitchFamily="34" charset="0"/>
              <a:buChar char="•"/>
            </a:pPr>
            <a:r>
              <a:rPr lang="en-GB"/>
              <a:t>The explore section focuses on </a:t>
            </a:r>
            <a:r>
              <a:rPr lang="en-GB" sz="1800" kern="100">
                <a:effectLst/>
                <a:latin typeface="Aptos" panose="020B0004020202020204" pitchFamily="34" charset="0"/>
                <a:ea typeface="Aptos" panose="020B0004020202020204" pitchFamily="34" charset="0"/>
                <a:cs typeface="Times New Roman" panose="02020603050405020304" pitchFamily="18" charset="0"/>
              </a:rPr>
              <a:t>finding out just how much experience they have of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marL="171450" indent="-171450">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The discussion section covers their understanding and the issue of trust. </a:t>
            </a:r>
          </a:p>
          <a:p>
            <a:pPr marL="171450" indent="-171450">
              <a:buFont typeface="Arial" panose="020B0604020202020204" pitchFamily="34" charset="0"/>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The examine section looks at their views and how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genAI</a:t>
            </a:r>
            <a:r>
              <a:rPr lang="en-GB" sz="1800" kern="100">
                <a:effectLst/>
                <a:latin typeface="Aptos" panose="020B0004020202020204" pitchFamily="34" charset="0"/>
                <a:ea typeface="Aptos" panose="020B0004020202020204" pitchFamily="34" charset="0"/>
                <a:cs typeface="Times New Roman" panose="02020603050405020304" pitchFamily="18" charset="0"/>
              </a:rPr>
              <a:t> should be used. </a:t>
            </a:r>
          </a:p>
          <a:p>
            <a:endParaRPr lang="en-GB"/>
          </a:p>
        </p:txBody>
      </p:sp>
      <p:sp>
        <p:nvSpPr>
          <p:cNvPr id="4" name="Slide Number Placeholder 3"/>
          <p:cNvSpPr>
            <a:spLocks noGrp="1"/>
          </p:cNvSpPr>
          <p:nvPr>
            <p:ph type="sldNum" sz="quarter" idx="5"/>
          </p:nvPr>
        </p:nvSpPr>
        <p:spPr/>
        <p:txBody>
          <a:bodyPr/>
          <a:lstStyle/>
          <a:p>
            <a:fld id="{D904364B-EF8B-464D-A755-45E0E73BE56F}" type="slidenum">
              <a:rPr lang="en-GB" smtClean="0"/>
              <a:t>9</a:t>
            </a:fld>
            <a:endParaRPr lang="en-GB"/>
          </a:p>
        </p:txBody>
      </p:sp>
    </p:spTree>
    <p:extLst>
      <p:ext uri="{BB962C8B-B14F-4D97-AF65-F5344CB8AC3E}">
        <p14:creationId xmlns:p14="http://schemas.microsoft.com/office/powerpoint/2010/main" val="16947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7CDB-09CE-226C-485D-0382DD7CB9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232EC1-A02C-EFE5-85DF-BC3217363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D81FEA-81C2-C532-FB68-3705ED63DD2A}"/>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5" name="Footer Placeholder 4">
            <a:extLst>
              <a:ext uri="{FF2B5EF4-FFF2-40B4-BE49-F238E27FC236}">
                <a16:creationId xmlns:a16="http://schemas.microsoft.com/office/drawing/2014/main" id="{EA17B7B1-B45E-F86B-EC74-A80AF4C76C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2E785-DDA1-7CB7-0951-30949F1E7A05}"/>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172323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37B-2B5E-B421-B68D-68A435BCE1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659619-9A32-961A-1D38-2855CF005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469BE6-2B5F-2DEB-CA9A-1BE254BF4F1C}"/>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5" name="Footer Placeholder 4">
            <a:extLst>
              <a:ext uri="{FF2B5EF4-FFF2-40B4-BE49-F238E27FC236}">
                <a16:creationId xmlns:a16="http://schemas.microsoft.com/office/drawing/2014/main" id="{6CD560F4-5EAC-BE7F-AC28-30274DECC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67D14-80C1-256E-1CB1-455687F1813F}"/>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378759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B3FFA-9579-FD8E-6E5B-D2AB756E04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9CACA6-13AA-8307-E5FB-6B462402B2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690CD-64D6-8350-FB25-D65E8F11D31B}"/>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5" name="Footer Placeholder 4">
            <a:extLst>
              <a:ext uri="{FF2B5EF4-FFF2-40B4-BE49-F238E27FC236}">
                <a16:creationId xmlns:a16="http://schemas.microsoft.com/office/drawing/2014/main" id="{A996189E-FDB6-D317-8EDA-C4EC472D4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1095FD-3F65-938E-0F7F-061C53ED3286}"/>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94803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CBEB-FFFA-45D6-656D-418969A7BC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334C14-2709-94B0-5FF5-F113093926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AA37FE-9119-9BAB-3184-59E5A15895B6}"/>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5" name="Footer Placeholder 4">
            <a:extLst>
              <a:ext uri="{FF2B5EF4-FFF2-40B4-BE49-F238E27FC236}">
                <a16:creationId xmlns:a16="http://schemas.microsoft.com/office/drawing/2014/main" id="{FC3D51C0-F7AC-A70A-0EAC-4458412ADE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42367-7DB7-9026-FA3A-2B9406D4B68A}"/>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239115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E730-6603-260C-0DB0-09B15B970A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23CC6F-C263-E35D-8C1C-AF1DA3931D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0435B-969B-EEBB-4976-54B5B14E351A}"/>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5" name="Footer Placeholder 4">
            <a:extLst>
              <a:ext uri="{FF2B5EF4-FFF2-40B4-BE49-F238E27FC236}">
                <a16:creationId xmlns:a16="http://schemas.microsoft.com/office/drawing/2014/main" id="{9685F5A7-E44A-ABA5-5F7B-F5B15C34C3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56B75-510A-DB46-0EED-52E400F665F9}"/>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310364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FE56-893B-97F1-D111-0D8FA0CA9E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C3C9F-813C-3823-BF8B-D881D9E2B9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7B665A-19F6-8144-9AF4-0622E2B53F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095AD8-8E2A-9E13-7C02-0BF17355E8A5}"/>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6" name="Footer Placeholder 5">
            <a:extLst>
              <a:ext uri="{FF2B5EF4-FFF2-40B4-BE49-F238E27FC236}">
                <a16:creationId xmlns:a16="http://schemas.microsoft.com/office/drawing/2014/main" id="{AE99B370-3171-0358-4315-20CFDC2DF5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9F088-8900-12D2-959F-EE0B4B0A3550}"/>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342068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8BA7-1590-0A0A-59CC-5EB88196A1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CD580C-C8AA-D1D1-58BD-B73FFB314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57935F-49BC-B7A4-AAA7-1BD3A4F18D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65314A-5E08-2496-1E79-D808611AC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4B609-D59E-8298-BB62-E3DEC24D1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1EFCFE-296F-9210-45AD-EA6BF7470733}"/>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8" name="Footer Placeholder 7">
            <a:extLst>
              <a:ext uri="{FF2B5EF4-FFF2-40B4-BE49-F238E27FC236}">
                <a16:creationId xmlns:a16="http://schemas.microsoft.com/office/drawing/2014/main" id="{0A3C5106-D0AF-FB28-BD73-427C60D4A8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BD2716-D6B2-53E5-7E5B-F79E54C39BB8}"/>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19812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4DF3-1C49-BD17-3421-FCA41DE770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43FECA-5CD4-9295-2FD2-BE479058682C}"/>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4" name="Footer Placeholder 3">
            <a:extLst>
              <a:ext uri="{FF2B5EF4-FFF2-40B4-BE49-F238E27FC236}">
                <a16:creationId xmlns:a16="http://schemas.microsoft.com/office/drawing/2014/main" id="{9B9D9882-5070-C221-1878-0935F4956F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23C33D-D267-142D-85F1-9C10D5AE5233}"/>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398938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968B2-0DE7-DEBC-6307-5F081AF2F966}"/>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3" name="Footer Placeholder 2">
            <a:extLst>
              <a:ext uri="{FF2B5EF4-FFF2-40B4-BE49-F238E27FC236}">
                <a16:creationId xmlns:a16="http://schemas.microsoft.com/office/drawing/2014/main" id="{CBECF5B2-FC91-8DC6-2B5A-487C214B6D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7543F9-BAC8-F5AC-A5CE-9FA10E6543BC}"/>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348001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085E-0454-D216-A478-6ADEA7F7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245332-E355-A965-F5FB-4F25A1B4F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100A4B-F89E-DB0C-14E7-373A5B8D1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61BCA-06DF-1EA9-568A-A361B8F3008A}"/>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6" name="Footer Placeholder 5">
            <a:extLst>
              <a:ext uri="{FF2B5EF4-FFF2-40B4-BE49-F238E27FC236}">
                <a16:creationId xmlns:a16="http://schemas.microsoft.com/office/drawing/2014/main" id="{BD74FA04-6147-0D3D-F3F8-FADCABAE68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552037-CAE4-2975-DDAE-E39CD6B313B0}"/>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107236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0936-526E-F049-202A-2582F1FB5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A4CD63-6FCC-4250-E3CB-E14DFE114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E7BCF0A-0AE4-EADC-2875-A2F55086D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DA2C0-3AE2-3FDF-07A8-671843FC378E}"/>
              </a:ext>
            </a:extLst>
          </p:cNvPr>
          <p:cNvSpPr>
            <a:spLocks noGrp="1"/>
          </p:cNvSpPr>
          <p:nvPr>
            <p:ph type="dt" sz="half" idx="10"/>
          </p:nvPr>
        </p:nvSpPr>
        <p:spPr/>
        <p:txBody>
          <a:bodyPr/>
          <a:lstStyle/>
          <a:p>
            <a:fld id="{7E470EF4-3308-455E-98BB-BD568EFA533A}" type="datetimeFigureOut">
              <a:rPr lang="en-GB" smtClean="0"/>
              <a:t>21/03/2025</a:t>
            </a:fld>
            <a:endParaRPr lang="en-GB"/>
          </a:p>
        </p:txBody>
      </p:sp>
      <p:sp>
        <p:nvSpPr>
          <p:cNvPr id="6" name="Footer Placeholder 5">
            <a:extLst>
              <a:ext uri="{FF2B5EF4-FFF2-40B4-BE49-F238E27FC236}">
                <a16:creationId xmlns:a16="http://schemas.microsoft.com/office/drawing/2014/main" id="{6E3B7DC2-DF54-287C-28E8-5D9ADA71FA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CA3622-E331-7F7B-FA93-62A040EEFD51}"/>
              </a:ext>
            </a:extLst>
          </p:cNvPr>
          <p:cNvSpPr>
            <a:spLocks noGrp="1"/>
          </p:cNvSpPr>
          <p:nvPr>
            <p:ph type="sldNum" sz="quarter" idx="12"/>
          </p:nvPr>
        </p:nvSpPr>
        <p:spPr/>
        <p:txBody>
          <a:bodyPr/>
          <a:lstStyle/>
          <a:p>
            <a:fld id="{1219E12B-F2E0-49A1-9D24-1DA76C27B15D}" type="slidenum">
              <a:rPr lang="en-GB" smtClean="0"/>
              <a:t>‹#›</a:t>
            </a:fld>
            <a:endParaRPr lang="en-GB"/>
          </a:p>
        </p:txBody>
      </p:sp>
    </p:spTree>
    <p:extLst>
      <p:ext uri="{BB962C8B-B14F-4D97-AF65-F5344CB8AC3E}">
        <p14:creationId xmlns:p14="http://schemas.microsoft.com/office/powerpoint/2010/main" val="181432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A43F0-370A-0F9D-2DA9-2B731EAF4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76A776-6690-B308-9541-72BFACC5E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2C8AB-105A-66EF-A74C-6161D37EC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470EF4-3308-455E-98BB-BD568EFA533A}" type="datetimeFigureOut">
              <a:rPr lang="en-GB" smtClean="0"/>
              <a:t>21/03/2025</a:t>
            </a:fld>
            <a:endParaRPr lang="en-GB"/>
          </a:p>
        </p:txBody>
      </p:sp>
      <p:sp>
        <p:nvSpPr>
          <p:cNvPr id="5" name="Footer Placeholder 4">
            <a:extLst>
              <a:ext uri="{FF2B5EF4-FFF2-40B4-BE49-F238E27FC236}">
                <a16:creationId xmlns:a16="http://schemas.microsoft.com/office/drawing/2014/main" id="{F3CB0D23-C246-8A8D-1749-FBA845F3F2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93987DB-EE70-4B67-8C7A-80796E588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19E12B-F2E0-49A1-9D24-1DA76C27B15D}" type="slidenum">
              <a:rPr lang="en-GB" smtClean="0"/>
              <a:t>‹#›</a:t>
            </a:fld>
            <a:endParaRPr lang="en-GB"/>
          </a:p>
        </p:txBody>
      </p:sp>
    </p:spTree>
    <p:extLst>
      <p:ext uri="{BB962C8B-B14F-4D97-AF65-F5344CB8AC3E}">
        <p14:creationId xmlns:p14="http://schemas.microsoft.com/office/powerpoint/2010/main" val="33007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turing.ac.uk/research/research-programmes/artificial-intelligence"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childnet.com/resources/cheat-sheet-generative-ai/" TargetMode="External"/><Relationship Id="rId5" Type="http://schemas.openxmlformats.org/officeDocument/2006/relationships/hyperlink" Target="https://www.computingatschool.org.uk/digital-themes/ai-in-schools-college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and white stripes&#10;&#10;AI-generated content may be incorrect.">
            <a:extLst>
              <a:ext uri="{FF2B5EF4-FFF2-40B4-BE49-F238E27FC236}">
                <a16:creationId xmlns:a16="http://schemas.microsoft.com/office/drawing/2014/main" id="{3D1C9B8C-5341-6BC2-FE52-CC2441A211F6}"/>
              </a:ext>
            </a:extLst>
          </p:cNvPr>
          <p:cNvPicPr>
            <a:picLocks noChangeAspect="1"/>
          </p:cNvPicPr>
          <p:nvPr/>
        </p:nvPicPr>
        <p:blipFill>
          <a:blip r:embed="rId4">
            <a:extLst>
              <a:ext uri="{28A0092B-C50C-407E-A947-70E740481C1C}">
                <a14:useLocalDpi xmlns:a14="http://schemas.microsoft.com/office/drawing/2010/main" val="0"/>
              </a:ext>
            </a:extLst>
          </a:blip>
          <a:srcRect r="1915" b="2161"/>
          <a:stretch/>
        </p:blipFill>
        <p:spPr>
          <a:xfrm>
            <a:off x="3176803" y="430073"/>
            <a:ext cx="9015198" cy="6427928"/>
          </a:xfrm>
          <a:prstGeom prst="rect">
            <a:avLst/>
          </a:prstGeom>
        </p:spPr>
      </p:pic>
      <p:sp>
        <p:nvSpPr>
          <p:cNvPr id="2" name="Title 1">
            <a:extLst>
              <a:ext uri="{FF2B5EF4-FFF2-40B4-BE49-F238E27FC236}">
                <a16:creationId xmlns:a16="http://schemas.microsoft.com/office/drawing/2014/main" id="{41C9F9E8-CE6E-A9D5-F8FF-A82ED8F96E4A}"/>
              </a:ext>
            </a:extLst>
          </p:cNvPr>
          <p:cNvSpPr>
            <a:spLocks noGrp="1"/>
          </p:cNvSpPr>
          <p:nvPr>
            <p:ph type="ctrTitle"/>
          </p:nvPr>
        </p:nvSpPr>
        <p:spPr>
          <a:xfrm>
            <a:off x="643606" y="1843804"/>
            <a:ext cx="6556091" cy="1470837"/>
          </a:xfrm>
        </p:spPr>
        <p:txBody>
          <a:bodyPr>
            <a:normAutofit fontScale="90000"/>
          </a:bodyPr>
          <a:lstStyle/>
          <a:p>
            <a:pPr algn="l"/>
            <a:br>
              <a:rPr lang="en-GB" sz="3600" dirty="0">
                <a:solidFill>
                  <a:srgbClr val="00995A"/>
                </a:solidFill>
                <a:effectLst/>
                <a:latin typeface="MarkPro-Bold" panose="020B0804020101010102" pitchFamily="34" charset="0"/>
                <a:ea typeface="Aptos" panose="020B0004020202020204" pitchFamily="34" charset="0"/>
                <a:cs typeface="Arial" panose="020B0604020202020204" pitchFamily="34" charset="0"/>
              </a:rPr>
            </a:br>
            <a:r>
              <a:rPr lang="en-GB" sz="3600" dirty="0">
                <a:solidFill>
                  <a:srgbClr val="00995A"/>
                </a:solidFill>
                <a:latin typeface="MarkPro-Bold" panose="020B0804020101010102" pitchFamily="34" charset="0"/>
                <a:ea typeface="Aptos" panose="020B0004020202020204" pitchFamily="34" charset="0"/>
                <a:cs typeface="Arial" panose="020B0604020202020204" pitchFamily="34" charset="0"/>
              </a:rPr>
              <a:t>Training and discussion session for teachers and educators</a:t>
            </a:r>
            <a:endParaRPr lang="en-GB" sz="5400" dirty="0">
              <a:solidFill>
                <a:srgbClr val="00995A"/>
              </a:solidFill>
              <a:latin typeface="MarkPro-Bold" panose="020B0804020101010102" pitchFamily="34" charset="0"/>
            </a:endParaRPr>
          </a:p>
        </p:txBody>
      </p:sp>
      <p:pic>
        <p:nvPicPr>
          <p:cNvPr id="6" name="Picture 5" descr="A black background with orange letters&#10;&#10;AI-generated content may be incorrect.">
            <a:extLst>
              <a:ext uri="{FF2B5EF4-FFF2-40B4-BE49-F238E27FC236}">
                <a16:creationId xmlns:a16="http://schemas.microsoft.com/office/drawing/2014/main" id="{63AF051D-8550-45AD-81C3-58A78C3BE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
        <p:nvSpPr>
          <p:cNvPr id="4" name="TextBox 3">
            <a:extLst>
              <a:ext uri="{FF2B5EF4-FFF2-40B4-BE49-F238E27FC236}">
                <a16:creationId xmlns:a16="http://schemas.microsoft.com/office/drawing/2014/main" id="{CCFBA933-DB5B-1766-5B79-A16DE1BA9F57}"/>
              </a:ext>
            </a:extLst>
          </p:cNvPr>
          <p:cNvSpPr txBox="1"/>
          <p:nvPr/>
        </p:nvSpPr>
        <p:spPr>
          <a:xfrm>
            <a:off x="570454" y="1017787"/>
            <a:ext cx="7322342" cy="1323439"/>
          </a:xfrm>
          <a:prstGeom prst="rect">
            <a:avLst/>
          </a:prstGeom>
          <a:noFill/>
        </p:spPr>
        <p:txBody>
          <a:bodyPr wrap="square">
            <a:spAutoFit/>
          </a:bodyPr>
          <a:lstStyle/>
          <a:p>
            <a:r>
              <a:rPr lang="en-GB" sz="8000">
                <a:solidFill>
                  <a:srgbClr val="00995A"/>
                </a:solidFill>
                <a:effectLst/>
                <a:latin typeface="MarkPro-Bold" panose="020B0804020101010102" pitchFamily="34" charset="0"/>
                <a:ea typeface="Aptos" panose="020B0004020202020204" pitchFamily="34" charset="0"/>
                <a:cs typeface="Arial" panose="020B0604020202020204" pitchFamily="34" charset="0"/>
              </a:rPr>
              <a:t>Generative AI </a:t>
            </a:r>
            <a:endParaRPr lang="en-GB" sz="8000"/>
          </a:p>
        </p:txBody>
      </p:sp>
      <p:sp>
        <p:nvSpPr>
          <p:cNvPr id="5" name="TextBox 4">
            <a:extLst>
              <a:ext uri="{FF2B5EF4-FFF2-40B4-BE49-F238E27FC236}">
                <a16:creationId xmlns:a16="http://schemas.microsoft.com/office/drawing/2014/main" id="{79962A2C-1911-7169-0C33-F28937481A16}"/>
              </a:ext>
            </a:extLst>
          </p:cNvPr>
          <p:cNvSpPr txBox="1"/>
          <p:nvPr/>
        </p:nvSpPr>
        <p:spPr>
          <a:xfrm>
            <a:off x="8446577" y="5043225"/>
            <a:ext cx="3286144" cy="1323439"/>
          </a:xfrm>
          <a:prstGeom prst="rect">
            <a:avLst/>
          </a:prstGeom>
          <a:noFill/>
        </p:spPr>
        <p:txBody>
          <a:bodyPr wrap="square" rtlCol="0">
            <a:spAutoFit/>
          </a:bodyPr>
          <a:lstStyle/>
          <a:p>
            <a:pPr algn="ctr"/>
            <a:r>
              <a:rPr lang="en-GB" sz="1600">
                <a:latin typeface="MarkPro-Book" panose="020B0604020101010102" pitchFamily="34" charset="0"/>
              </a:rPr>
              <a:t>Under the slides you can find some notes to help with delivery. To print the script, under print settings select print ‘Notes Pages’.</a:t>
            </a:r>
          </a:p>
        </p:txBody>
      </p:sp>
    </p:spTree>
    <p:custDataLst>
      <p:tags r:id="rId1"/>
    </p:custDataLst>
    <p:extLst>
      <p:ext uri="{BB962C8B-B14F-4D97-AF65-F5344CB8AC3E}">
        <p14:creationId xmlns:p14="http://schemas.microsoft.com/office/powerpoint/2010/main" val="428091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6C17E-8638-6649-00C7-61E6CFE1AAF5}"/>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BB30F92-A0A9-2CB6-2756-FA602100E84E}"/>
              </a:ext>
            </a:extLst>
          </p:cNvPr>
          <p:cNvSpPr/>
          <p:nvPr/>
        </p:nvSpPr>
        <p:spPr>
          <a:xfrm>
            <a:off x="522514" y="1593669"/>
            <a:ext cx="10306595" cy="3078104"/>
          </a:xfrm>
          <a:prstGeom prst="roundRect">
            <a:avLst>
              <a:gd name="adj" fmla="val 6093"/>
            </a:avLst>
          </a:prstGeom>
          <a:solidFill>
            <a:srgbClr val="F2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DD29396-871A-AA3D-CAD2-044A53DFAC07}"/>
              </a:ext>
            </a:extLst>
          </p:cNvPr>
          <p:cNvSpPr txBox="1">
            <a:spLocks/>
          </p:cNvSpPr>
          <p:nvPr/>
        </p:nvSpPr>
        <p:spPr>
          <a:xfrm>
            <a:off x="419578" y="3961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995A"/>
                </a:solidFill>
                <a:latin typeface="MarkPro-Bold" panose="020B0804020101010102" pitchFamily="34" charset="0"/>
              </a:rPr>
              <a:t>Useful links &amp; resources</a:t>
            </a:r>
          </a:p>
        </p:txBody>
      </p:sp>
      <p:pic>
        <p:nvPicPr>
          <p:cNvPr id="7" name="Picture 6" descr="A black and orange wave&#10;&#10;AI-generated content may be incorrect.">
            <a:extLst>
              <a:ext uri="{FF2B5EF4-FFF2-40B4-BE49-F238E27FC236}">
                <a16:creationId xmlns:a16="http://schemas.microsoft.com/office/drawing/2014/main" id="{31D61470-AF4A-5990-E686-BC95D9330FDE}"/>
              </a:ext>
            </a:extLst>
          </p:cNvPr>
          <p:cNvPicPr>
            <a:picLocks noChangeAspect="1"/>
          </p:cNvPicPr>
          <p:nvPr/>
        </p:nvPicPr>
        <p:blipFill>
          <a:blip r:embed="rId4">
            <a:extLst>
              <a:ext uri="{28A0092B-C50C-407E-A947-70E740481C1C}">
                <a14:useLocalDpi xmlns:a14="http://schemas.microsoft.com/office/drawing/2010/main" val="0"/>
              </a:ext>
            </a:extLst>
          </a:blip>
          <a:srcRect l="1" t="29977" r="49276" b="23082"/>
          <a:stretch/>
        </p:blipFill>
        <p:spPr>
          <a:xfrm>
            <a:off x="8274844" y="4229287"/>
            <a:ext cx="3917156" cy="2628713"/>
          </a:xfrm>
          <a:prstGeom prst="rect">
            <a:avLst/>
          </a:prstGeom>
        </p:spPr>
      </p:pic>
      <p:sp>
        <p:nvSpPr>
          <p:cNvPr id="10" name="TextBox 9">
            <a:extLst>
              <a:ext uri="{FF2B5EF4-FFF2-40B4-BE49-F238E27FC236}">
                <a16:creationId xmlns:a16="http://schemas.microsoft.com/office/drawing/2014/main" id="{6E2C5B5C-2E43-7294-626C-DEF43AACF254}"/>
              </a:ext>
            </a:extLst>
          </p:cNvPr>
          <p:cNvSpPr txBox="1"/>
          <p:nvPr/>
        </p:nvSpPr>
        <p:spPr>
          <a:xfrm>
            <a:off x="708657" y="1715538"/>
            <a:ext cx="10004449" cy="923330"/>
          </a:xfrm>
          <a:prstGeom prst="rect">
            <a:avLst/>
          </a:prstGeom>
          <a:noFill/>
        </p:spPr>
        <p:txBody>
          <a:bodyPr wrap="square">
            <a:spAutoFit/>
          </a:bodyPr>
          <a:lstStyle/>
          <a:p>
            <a:r>
              <a:rPr lang="en-US" b="1" dirty="0">
                <a:effectLst/>
                <a:latin typeface="MarkPro-Book" panose="020B0604020101010102" pitchFamily="34" charset="0"/>
                <a:ea typeface="Aptos" panose="020B0004020202020204" pitchFamily="34" charset="0"/>
                <a:cs typeface="Aptos" panose="020B0004020202020204" pitchFamily="34" charset="0"/>
              </a:rPr>
              <a:t>For educators</a:t>
            </a:r>
            <a:endParaRPr lang="en-US" b="1" dirty="0">
              <a:latin typeface="MarkPro-Book" panose="020B0604020101010102" pitchFamily="34" charset="0"/>
              <a:ea typeface="Aptos" panose="020B0004020202020204" pitchFamily="34" charset="0"/>
              <a:cs typeface="Aptos" panose="020B0004020202020204" pitchFamily="34" charset="0"/>
            </a:endParaRPr>
          </a:p>
          <a:p>
            <a:pPr>
              <a:buNone/>
            </a:pPr>
            <a:r>
              <a:rPr lang="en-US" dirty="0">
                <a:latin typeface="MarkPro-Book" panose="020B0604020101010102" pitchFamily="34" charset="0"/>
                <a:ea typeface="Aptos" panose="020B0004020202020204" pitchFamily="34" charset="0"/>
                <a:cs typeface="Aptos" panose="020B0004020202020204" pitchFamily="34" charset="0"/>
              </a:rPr>
              <a:t>If you would like to learn more about using AI in the classroom, there are lots of resources available online. Including:</a:t>
            </a:r>
          </a:p>
        </p:txBody>
      </p:sp>
      <p:sp>
        <p:nvSpPr>
          <p:cNvPr id="13" name="TextBox 12">
            <a:extLst>
              <a:ext uri="{FF2B5EF4-FFF2-40B4-BE49-F238E27FC236}">
                <a16:creationId xmlns:a16="http://schemas.microsoft.com/office/drawing/2014/main" id="{F32B5533-DBDD-30BE-1331-7D44675A1904}"/>
              </a:ext>
            </a:extLst>
          </p:cNvPr>
          <p:cNvSpPr txBox="1"/>
          <p:nvPr/>
        </p:nvSpPr>
        <p:spPr>
          <a:xfrm>
            <a:off x="708657" y="2671056"/>
            <a:ext cx="10004449" cy="923330"/>
          </a:xfrm>
          <a:prstGeom prst="rect">
            <a:avLst/>
          </a:prstGeom>
          <a:noFill/>
        </p:spPr>
        <p:txBody>
          <a:bodyPr wrap="square">
            <a:spAutoFit/>
          </a:bodyPr>
          <a:lstStyle/>
          <a:p>
            <a:pPr>
              <a:buNone/>
            </a:pPr>
            <a:r>
              <a:rPr lang="en-GB">
                <a:effectLst/>
                <a:latin typeface="MarkPro-Book" panose="020B0604020101010102" pitchFamily="34" charset="0"/>
                <a:ea typeface="Aptos" panose="020B0004020202020204" pitchFamily="34" charset="0"/>
                <a:cs typeface="Aptos" panose="020B0004020202020204" pitchFamily="34" charset="0"/>
              </a:rPr>
              <a:t>Computing at School – </a:t>
            </a:r>
            <a:r>
              <a:rPr lang="en-GB">
                <a:effectLst/>
                <a:latin typeface="MarkPro-Book" panose="020B0604020101010102" pitchFamily="34" charset="0"/>
                <a:ea typeface="Aptos" panose="020B0004020202020204" pitchFamily="34" charset="0"/>
                <a:cs typeface="Aptos" panose="020B0004020202020204" pitchFamily="34" charset="0"/>
                <a:hlinkClick r:id="rId5"/>
              </a:rPr>
              <a:t>AI in schools &amp; colleges</a:t>
            </a:r>
            <a:endParaRPr lang="en-GB">
              <a:effectLst/>
              <a:latin typeface="MarkPro-Book" panose="020B0604020101010102" pitchFamily="34" charset="0"/>
              <a:ea typeface="Aptos" panose="020B0004020202020204" pitchFamily="34" charset="0"/>
              <a:cs typeface="Aptos" panose="020B0004020202020204" pitchFamily="34" charset="0"/>
            </a:endParaRPr>
          </a:p>
          <a:p>
            <a:pPr>
              <a:buNone/>
            </a:pPr>
            <a:r>
              <a:rPr lang="en-GB">
                <a:effectLst/>
                <a:latin typeface="MarkPro-Book" panose="020B0604020101010102" pitchFamily="34" charset="0"/>
                <a:ea typeface="Aptos" panose="020B0004020202020204" pitchFamily="34" charset="0"/>
                <a:cs typeface="Aptos" panose="020B0004020202020204" pitchFamily="34" charset="0"/>
              </a:rPr>
              <a:t>CAS is the subject association for Computing education in the UK. This page has advice, research and video tips on how to use AI and </a:t>
            </a:r>
            <a:r>
              <a:rPr lang="en-GB" err="1">
                <a:effectLst/>
                <a:latin typeface="MarkPro-Book" panose="020B0604020101010102" pitchFamily="34" charset="0"/>
                <a:ea typeface="Aptos" panose="020B0004020202020204" pitchFamily="34" charset="0"/>
                <a:cs typeface="Aptos" panose="020B0004020202020204" pitchFamily="34" charset="0"/>
              </a:rPr>
              <a:t>genAI</a:t>
            </a:r>
            <a:r>
              <a:rPr lang="en-GB">
                <a:effectLst/>
                <a:latin typeface="MarkPro-Book" panose="020B0604020101010102" pitchFamily="34" charset="0"/>
                <a:ea typeface="Aptos" panose="020B0004020202020204" pitchFamily="34" charset="0"/>
                <a:cs typeface="Aptos" panose="020B0004020202020204" pitchFamily="34" charset="0"/>
              </a:rPr>
              <a:t> in the classroom. </a:t>
            </a:r>
          </a:p>
        </p:txBody>
      </p:sp>
      <p:sp>
        <p:nvSpPr>
          <p:cNvPr id="14" name="Rectangle: Rounded Corners 13">
            <a:extLst>
              <a:ext uri="{FF2B5EF4-FFF2-40B4-BE49-F238E27FC236}">
                <a16:creationId xmlns:a16="http://schemas.microsoft.com/office/drawing/2014/main" id="{69EE15F8-A6E1-944B-9F8B-A0F70B469E63}"/>
              </a:ext>
            </a:extLst>
          </p:cNvPr>
          <p:cNvSpPr/>
          <p:nvPr/>
        </p:nvSpPr>
        <p:spPr>
          <a:xfrm>
            <a:off x="522513" y="4827804"/>
            <a:ext cx="10306595" cy="1207236"/>
          </a:xfrm>
          <a:prstGeom prst="roundRect">
            <a:avLst/>
          </a:prstGeom>
          <a:solidFill>
            <a:srgbClr val="F2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0C4A055-3C21-94DD-CD4D-ED9E104F5C69}"/>
              </a:ext>
            </a:extLst>
          </p:cNvPr>
          <p:cNvSpPr txBox="1"/>
          <p:nvPr/>
        </p:nvSpPr>
        <p:spPr>
          <a:xfrm>
            <a:off x="708657" y="4955679"/>
            <a:ext cx="10004449" cy="923330"/>
          </a:xfrm>
          <a:prstGeom prst="rect">
            <a:avLst/>
          </a:prstGeom>
          <a:noFill/>
        </p:spPr>
        <p:txBody>
          <a:bodyPr wrap="square">
            <a:spAutoFit/>
          </a:bodyPr>
          <a:lstStyle/>
          <a:p>
            <a:pPr marL="0" indent="0">
              <a:buNone/>
            </a:pPr>
            <a:r>
              <a:rPr lang="en-GB" sz="1800" b="1">
                <a:latin typeface="MarkPro-Book" panose="020B0604020101010102" pitchFamily="34" charset="0"/>
              </a:rPr>
              <a:t>For parents and carers</a:t>
            </a:r>
          </a:p>
          <a:p>
            <a:pPr marL="0" indent="0">
              <a:buNone/>
            </a:pPr>
            <a:r>
              <a:rPr lang="en-GB" sz="1800">
                <a:latin typeface="MarkPro-Book" panose="020B0604020101010102" pitchFamily="34" charset="0"/>
              </a:rPr>
              <a:t>Childnet – </a:t>
            </a:r>
            <a:r>
              <a:rPr lang="en-GB">
                <a:latin typeface="MarkPro-Book" panose="020B0604020101010102" pitchFamily="34" charset="0"/>
                <a:hlinkClick r:id="rId6"/>
              </a:rPr>
              <a:t>Cheat Sheet: Generative AI</a:t>
            </a:r>
            <a:endParaRPr lang="en-GB" sz="1800">
              <a:latin typeface="MarkPro-Book" panose="020B0604020101010102" pitchFamily="34" charset="0"/>
            </a:endParaRPr>
          </a:p>
          <a:p>
            <a:pPr marL="0" indent="0">
              <a:buNone/>
            </a:pPr>
            <a:r>
              <a:rPr lang="en-GB" sz="1800">
                <a:latin typeface="MarkPro-Book" panose="020B0604020101010102" pitchFamily="34" charset="0"/>
              </a:rPr>
              <a:t>A useful introduction to the benefits and risks of </a:t>
            </a:r>
            <a:r>
              <a:rPr lang="en-GB" sz="1800" err="1">
                <a:latin typeface="MarkPro-Book" panose="020B0604020101010102" pitchFamily="34" charset="0"/>
              </a:rPr>
              <a:t>genAI</a:t>
            </a:r>
            <a:r>
              <a:rPr lang="en-GB" sz="1800">
                <a:latin typeface="MarkPro-Book" panose="020B0604020101010102" pitchFamily="34" charset="0"/>
              </a:rPr>
              <a:t>.</a:t>
            </a:r>
          </a:p>
        </p:txBody>
      </p:sp>
      <p:sp>
        <p:nvSpPr>
          <p:cNvPr id="5" name="TextBox 4">
            <a:extLst>
              <a:ext uri="{FF2B5EF4-FFF2-40B4-BE49-F238E27FC236}">
                <a16:creationId xmlns:a16="http://schemas.microsoft.com/office/drawing/2014/main" id="{3F0B4450-22AA-268B-9BFB-61E4E176B94A}"/>
              </a:ext>
            </a:extLst>
          </p:cNvPr>
          <p:cNvSpPr txBox="1"/>
          <p:nvPr/>
        </p:nvSpPr>
        <p:spPr>
          <a:xfrm>
            <a:off x="708656" y="3618987"/>
            <a:ext cx="10004449" cy="923330"/>
          </a:xfrm>
          <a:prstGeom prst="rect">
            <a:avLst/>
          </a:prstGeom>
          <a:noFill/>
        </p:spPr>
        <p:txBody>
          <a:bodyPr wrap="square">
            <a:spAutoFit/>
          </a:bodyPr>
          <a:lstStyle/>
          <a:p>
            <a:pPr>
              <a:buNone/>
            </a:pPr>
            <a:r>
              <a:rPr lang="en-GB" dirty="0">
                <a:effectLst/>
                <a:latin typeface="MarkPro-Book" panose="020B0604020101010102" pitchFamily="34" charset="0"/>
                <a:ea typeface="Aptos" panose="020B0004020202020204" pitchFamily="34" charset="0"/>
                <a:cs typeface="Aptos" panose="020B0004020202020204" pitchFamily="34" charset="0"/>
              </a:rPr>
              <a:t>Alan Turing Institute– </a:t>
            </a:r>
            <a:r>
              <a:rPr lang="en-GB" dirty="0">
                <a:effectLst/>
                <a:latin typeface="MarkPro-Book" panose="020B0604020101010102" pitchFamily="34" charset="0"/>
                <a:ea typeface="Aptos" panose="020B0004020202020204" pitchFamily="34" charset="0"/>
                <a:cs typeface="Aptos" panose="020B0004020202020204" pitchFamily="34" charset="0"/>
                <a:hlinkClick r:id="rId7"/>
              </a:rPr>
              <a:t>Artificial Intelligence</a:t>
            </a:r>
            <a:r>
              <a:rPr lang="en-GB" dirty="0">
                <a:effectLst/>
                <a:latin typeface="MarkPro-Book" panose="020B0604020101010102" pitchFamily="34" charset="0"/>
                <a:ea typeface="Aptos" panose="020B0004020202020204" pitchFamily="34" charset="0"/>
                <a:cs typeface="Aptos" panose="020B0004020202020204" pitchFamily="34" charset="0"/>
              </a:rPr>
              <a:t> </a:t>
            </a:r>
          </a:p>
          <a:p>
            <a:pPr>
              <a:buNone/>
            </a:pPr>
            <a:r>
              <a:rPr lang="en-GB" dirty="0">
                <a:latin typeface="MarkPro-Book" panose="020B0604020101010102" pitchFamily="34" charset="0"/>
                <a:ea typeface="Aptos" panose="020B0004020202020204" pitchFamily="34" charset="0"/>
                <a:cs typeface="Aptos" panose="020B0004020202020204" pitchFamily="34" charset="0"/>
              </a:rPr>
              <a:t>T</a:t>
            </a:r>
            <a:r>
              <a:rPr lang="en-GB" dirty="0">
                <a:effectLst/>
                <a:latin typeface="MarkPro-Book" panose="020B0604020101010102" pitchFamily="34" charset="0"/>
                <a:ea typeface="Aptos" panose="020B0004020202020204" pitchFamily="34" charset="0"/>
                <a:cs typeface="Aptos" panose="020B0004020202020204" pitchFamily="34" charset="0"/>
              </a:rPr>
              <a:t>he UK’s national institute for data science and artificial intelligence. This page has detailed research, articles and events related to AI. </a:t>
            </a:r>
          </a:p>
        </p:txBody>
      </p:sp>
    </p:spTree>
    <p:custDataLst>
      <p:tags r:id="rId1"/>
    </p:custDataLst>
    <p:extLst>
      <p:ext uri="{BB962C8B-B14F-4D97-AF65-F5344CB8AC3E}">
        <p14:creationId xmlns:p14="http://schemas.microsoft.com/office/powerpoint/2010/main" val="23769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EDA063-F0A7-75C8-6E35-F3EF3778C3D1}"/>
              </a:ext>
            </a:extLst>
          </p:cNvPr>
          <p:cNvSpPr txBox="1"/>
          <p:nvPr/>
        </p:nvSpPr>
        <p:spPr>
          <a:xfrm>
            <a:off x="54864" y="6596077"/>
            <a:ext cx="12060936" cy="200055"/>
          </a:xfrm>
          <a:prstGeom prst="rect">
            <a:avLst/>
          </a:prstGeom>
          <a:noFill/>
        </p:spPr>
        <p:txBody>
          <a:bodyPr wrap="square">
            <a:spAutoFit/>
          </a:bodyPr>
          <a:lstStyle/>
          <a:p>
            <a:r>
              <a:rPr lang="en-GB" sz="700">
                <a:latin typeface="MarkPro-Book" panose="020B0604020101010102" pitchFamily="34" charset="0"/>
              </a:rPr>
              <a:t>© 2025 Childnet International     V03.25 				   				              www.childnet.com education@childnet.com  Registered UK Charity: 1080173 </a:t>
            </a:r>
          </a:p>
        </p:txBody>
      </p:sp>
      <p:pic>
        <p:nvPicPr>
          <p:cNvPr id="3" name="Picture 2" descr="A black background with orange letters&#10;&#10;AI-generated content may be incorrect.">
            <a:extLst>
              <a:ext uri="{FF2B5EF4-FFF2-40B4-BE49-F238E27FC236}">
                <a16:creationId xmlns:a16="http://schemas.microsoft.com/office/drawing/2014/main" id="{E08F3175-7FA9-D50E-CCFB-B58E49E70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591" y="2255660"/>
            <a:ext cx="4360818" cy="1600420"/>
          </a:xfrm>
          <a:prstGeom prst="rect">
            <a:avLst/>
          </a:prstGeom>
        </p:spPr>
      </p:pic>
    </p:spTree>
    <p:custDataLst>
      <p:tags r:id="rId1"/>
    </p:custDataLst>
    <p:extLst>
      <p:ext uri="{BB962C8B-B14F-4D97-AF65-F5344CB8AC3E}">
        <p14:creationId xmlns:p14="http://schemas.microsoft.com/office/powerpoint/2010/main" val="37141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8816-E15F-9E20-CD26-CC9111EE9132}"/>
            </a:ext>
          </a:extLst>
        </p:cNvPr>
        <p:cNvGrpSpPr/>
        <p:nvPr/>
      </p:nvGrpSpPr>
      <p:grpSpPr>
        <a:xfrm>
          <a:off x="0" y="0"/>
          <a:ext cx="0" cy="0"/>
          <a:chOff x="0" y="0"/>
          <a:chExt cx="0" cy="0"/>
        </a:xfrm>
      </p:grpSpPr>
      <p:pic>
        <p:nvPicPr>
          <p:cNvPr id="4" name="Picture 3" descr="A black and orange wave&#10;&#10;AI-generated content may be incorrect.">
            <a:extLst>
              <a:ext uri="{FF2B5EF4-FFF2-40B4-BE49-F238E27FC236}">
                <a16:creationId xmlns:a16="http://schemas.microsoft.com/office/drawing/2014/main" id="{F450EECB-44AF-0A3C-30E1-7782D279B24D}"/>
              </a:ext>
            </a:extLst>
          </p:cNvPr>
          <p:cNvPicPr>
            <a:picLocks noChangeAspect="1"/>
          </p:cNvPicPr>
          <p:nvPr/>
        </p:nvPicPr>
        <p:blipFill>
          <a:blip r:embed="rId4">
            <a:extLst>
              <a:ext uri="{28A0092B-C50C-407E-A947-70E740481C1C}">
                <a14:useLocalDpi xmlns:a14="http://schemas.microsoft.com/office/drawing/2010/main" val="0"/>
              </a:ext>
            </a:extLst>
          </a:blip>
          <a:srcRect r="15142" b="5771"/>
          <a:stretch/>
        </p:blipFill>
        <p:spPr>
          <a:xfrm>
            <a:off x="5638800" y="1581151"/>
            <a:ext cx="6553200" cy="5276850"/>
          </a:xfrm>
          <a:prstGeom prst="rect">
            <a:avLst/>
          </a:prstGeom>
        </p:spPr>
      </p:pic>
      <p:sp>
        <p:nvSpPr>
          <p:cNvPr id="2" name="Title 1">
            <a:extLst>
              <a:ext uri="{FF2B5EF4-FFF2-40B4-BE49-F238E27FC236}">
                <a16:creationId xmlns:a16="http://schemas.microsoft.com/office/drawing/2014/main" id="{2389CDFD-2CA8-3C19-D98B-06844E7BEAED}"/>
              </a:ext>
            </a:extLst>
          </p:cNvPr>
          <p:cNvSpPr>
            <a:spLocks noGrp="1"/>
          </p:cNvSpPr>
          <p:nvPr>
            <p:ph type="title"/>
          </p:nvPr>
        </p:nvSpPr>
        <p:spPr>
          <a:xfrm>
            <a:off x="419578" y="435363"/>
            <a:ext cx="10515600" cy="1325563"/>
          </a:xfrm>
        </p:spPr>
        <p:txBody>
          <a:bodyPr/>
          <a:lstStyle/>
          <a:p>
            <a:r>
              <a:rPr lang="en-GB">
                <a:solidFill>
                  <a:srgbClr val="00995A"/>
                </a:solidFill>
                <a:latin typeface="MarkPro-Bold" panose="020B0804020101010102" pitchFamily="34" charset="0"/>
              </a:rPr>
              <a:t>What is generative AI? </a:t>
            </a:r>
          </a:p>
        </p:txBody>
      </p:sp>
      <p:sp>
        <p:nvSpPr>
          <p:cNvPr id="12" name="TextBox 11">
            <a:extLst>
              <a:ext uri="{FF2B5EF4-FFF2-40B4-BE49-F238E27FC236}">
                <a16:creationId xmlns:a16="http://schemas.microsoft.com/office/drawing/2014/main" id="{47FACDD2-1A0D-A055-A80F-D8B0E7C79BCD}"/>
              </a:ext>
            </a:extLst>
          </p:cNvPr>
          <p:cNvSpPr txBox="1"/>
          <p:nvPr/>
        </p:nvSpPr>
        <p:spPr>
          <a:xfrm>
            <a:off x="419578" y="1760927"/>
            <a:ext cx="8343900" cy="3046988"/>
          </a:xfrm>
          <a:prstGeom prst="rect">
            <a:avLst/>
          </a:prstGeom>
          <a:noFill/>
        </p:spPr>
        <p:txBody>
          <a:bodyPr wrap="square">
            <a:spAutoFit/>
          </a:bodyPr>
          <a:lstStyle/>
          <a:p>
            <a:pPr marL="285750" indent="-285750">
              <a:buFont typeface="Arial" panose="020B0604020202020204" pitchFamily="34" charset="0"/>
              <a:buChar char="•"/>
            </a:pPr>
            <a:r>
              <a:rPr lang="en-GB" sz="2400">
                <a:latin typeface="MarkPro-Book" panose="020B0604020101010102" pitchFamily="34" charset="0"/>
              </a:rPr>
              <a:t>Devised to complete tasks and solve problems</a:t>
            </a:r>
          </a:p>
          <a:p>
            <a:pPr marL="285750" indent="-285750">
              <a:buFont typeface="Arial" panose="020B0604020202020204" pitchFamily="34" charset="0"/>
              <a:buChar char="•"/>
            </a:pPr>
            <a:r>
              <a:rPr lang="en-GB" sz="2400">
                <a:latin typeface="MarkPro-Book" panose="020B0604020101010102" pitchFamily="34" charset="0"/>
              </a:rPr>
              <a:t>Generative AI (</a:t>
            </a:r>
            <a:r>
              <a:rPr lang="en-GB" sz="2400" err="1">
                <a:latin typeface="MarkPro-Book" panose="020B0604020101010102" pitchFamily="34" charset="0"/>
              </a:rPr>
              <a:t>genAI</a:t>
            </a:r>
            <a:r>
              <a:rPr lang="en-GB" sz="2400">
                <a:latin typeface="MarkPro-Book" panose="020B0604020101010102" pitchFamily="34" charset="0"/>
              </a:rPr>
              <a:t>) allows us to ask AI to create things like photos, music, emails, and recipes </a:t>
            </a:r>
          </a:p>
          <a:p>
            <a:pPr marL="285750" indent="-285750">
              <a:buFont typeface="Arial" panose="020B0604020202020204" pitchFamily="34" charset="0"/>
              <a:buChar char="•"/>
            </a:pPr>
            <a:r>
              <a:rPr lang="en-GB" sz="2400">
                <a:latin typeface="MarkPro-Book" panose="020B0604020101010102" pitchFamily="34" charset="0"/>
              </a:rPr>
              <a:t>GenAI has been trained on huge amounts of information </a:t>
            </a:r>
          </a:p>
          <a:p>
            <a:pPr marL="285750" indent="-285750">
              <a:buFont typeface="Arial" panose="020B0604020202020204" pitchFamily="34" charset="0"/>
              <a:buChar char="•"/>
            </a:pPr>
            <a:r>
              <a:rPr lang="en-GB" sz="2400">
                <a:latin typeface="MarkPro-Book" panose="020B0604020101010102" pitchFamily="34" charset="0"/>
              </a:rPr>
              <a:t>GenAI features on many different platforms, apps and websites</a:t>
            </a:r>
          </a:p>
          <a:p>
            <a:pPr marL="285750" indent="-285750">
              <a:buFont typeface="Arial" panose="020B0604020202020204" pitchFamily="34" charset="0"/>
              <a:buChar char="•"/>
            </a:pPr>
            <a:r>
              <a:rPr lang="en-GB" sz="2400">
                <a:latin typeface="MarkPro-Book" panose="020B0604020101010102" pitchFamily="34" charset="0"/>
              </a:rPr>
              <a:t>Examples include: ChatGPT and My AI on Snapchat</a:t>
            </a:r>
          </a:p>
        </p:txBody>
      </p:sp>
      <p:pic>
        <p:nvPicPr>
          <p:cNvPr id="20" name="Picture 19" descr="A black background with orange letters&#10;&#10;AI-generated content may be incorrect.">
            <a:extLst>
              <a:ext uri="{FF2B5EF4-FFF2-40B4-BE49-F238E27FC236}">
                <a16:creationId xmlns:a16="http://schemas.microsoft.com/office/drawing/2014/main" id="{CEEE5FF1-1D55-6CB7-2DE0-6ACF1734E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Tree>
    <p:custDataLst>
      <p:tags r:id="rId1"/>
    </p:custDataLst>
    <p:extLst>
      <p:ext uri="{BB962C8B-B14F-4D97-AF65-F5344CB8AC3E}">
        <p14:creationId xmlns:p14="http://schemas.microsoft.com/office/powerpoint/2010/main" val="28702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2BB8-65BE-B647-56D2-B4C2455EDA0B}"/>
              </a:ext>
            </a:extLst>
          </p:cNvPr>
          <p:cNvSpPr>
            <a:spLocks noGrp="1"/>
          </p:cNvSpPr>
          <p:nvPr>
            <p:ph type="title"/>
          </p:nvPr>
        </p:nvSpPr>
        <p:spPr>
          <a:xfrm>
            <a:off x="419578" y="435363"/>
            <a:ext cx="10515600" cy="1325563"/>
          </a:xfrm>
        </p:spPr>
        <p:txBody>
          <a:bodyPr/>
          <a:lstStyle/>
          <a:p>
            <a:r>
              <a:rPr lang="en-GB">
                <a:solidFill>
                  <a:srgbClr val="00995A"/>
                </a:solidFill>
                <a:latin typeface="MarkPro-Bold" panose="020B0804020101010102" pitchFamily="34" charset="0"/>
              </a:rPr>
              <a:t>Young people and </a:t>
            </a:r>
            <a:r>
              <a:rPr lang="en-GB" err="1">
                <a:solidFill>
                  <a:srgbClr val="00995A"/>
                </a:solidFill>
                <a:latin typeface="MarkPro-Bold" panose="020B0804020101010102" pitchFamily="34" charset="0"/>
              </a:rPr>
              <a:t>genAI</a:t>
            </a:r>
            <a:endParaRPr lang="en-GB">
              <a:solidFill>
                <a:srgbClr val="00995A"/>
              </a:solidFill>
              <a:latin typeface="MarkPro-Bold" panose="020B0804020101010102" pitchFamily="34" charset="0"/>
            </a:endParaRPr>
          </a:p>
        </p:txBody>
      </p:sp>
      <p:pic>
        <p:nvPicPr>
          <p:cNvPr id="12" name="Picture 11" descr="A black and orange and white stripes&#10;&#10;AI-generated content may be incorrect.">
            <a:extLst>
              <a:ext uri="{FF2B5EF4-FFF2-40B4-BE49-F238E27FC236}">
                <a16:creationId xmlns:a16="http://schemas.microsoft.com/office/drawing/2014/main" id="{DB6ECCFE-DBA1-5712-3E0E-90263B999916}"/>
              </a:ext>
            </a:extLst>
          </p:cNvPr>
          <p:cNvPicPr>
            <a:picLocks noChangeAspect="1"/>
          </p:cNvPicPr>
          <p:nvPr/>
        </p:nvPicPr>
        <p:blipFill>
          <a:blip r:embed="rId4">
            <a:extLst>
              <a:ext uri="{28A0092B-C50C-407E-A947-70E740481C1C}">
                <a14:useLocalDpi xmlns:a14="http://schemas.microsoft.com/office/drawing/2010/main" val="0"/>
              </a:ext>
            </a:extLst>
          </a:blip>
          <a:srcRect r="1915" b="2161"/>
          <a:stretch/>
        </p:blipFill>
        <p:spPr>
          <a:xfrm>
            <a:off x="3176803" y="430073"/>
            <a:ext cx="9015198" cy="6427928"/>
          </a:xfrm>
          <a:prstGeom prst="rect">
            <a:avLst/>
          </a:prstGeom>
        </p:spPr>
      </p:pic>
      <p:sp>
        <p:nvSpPr>
          <p:cNvPr id="3" name="Content Placeholder 2">
            <a:extLst>
              <a:ext uri="{FF2B5EF4-FFF2-40B4-BE49-F238E27FC236}">
                <a16:creationId xmlns:a16="http://schemas.microsoft.com/office/drawing/2014/main" id="{B98F5055-3999-0CB1-8F01-7C87C1E7E7D6}"/>
              </a:ext>
            </a:extLst>
          </p:cNvPr>
          <p:cNvSpPr>
            <a:spLocks noGrp="1"/>
          </p:cNvSpPr>
          <p:nvPr>
            <p:ph idx="1"/>
          </p:nvPr>
        </p:nvSpPr>
        <p:spPr>
          <a:xfrm>
            <a:off x="419578" y="1760926"/>
            <a:ext cx="6934200" cy="2289175"/>
          </a:xfrm>
        </p:spPr>
        <p:txBody>
          <a:bodyPr>
            <a:noAutofit/>
          </a:bodyPr>
          <a:lstStyle/>
          <a:p>
            <a:pPr marL="0" indent="0">
              <a:lnSpc>
                <a:spcPct val="100000"/>
              </a:lnSpc>
              <a:buNone/>
            </a:pPr>
            <a:r>
              <a:rPr lang="en-GB" sz="2400">
                <a:latin typeface="MarkPro-Book" panose="020B0604020101010102" pitchFamily="34" charset="0"/>
              </a:rPr>
              <a:t>A group of young people were asked…</a:t>
            </a:r>
          </a:p>
          <a:p>
            <a:pPr>
              <a:lnSpc>
                <a:spcPct val="100000"/>
              </a:lnSpc>
            </a:pPr>
            <a:r>
              <a:rPr lang="en-GB" sz="2400">
                <a:effectLst/>
                <a:latin typeface="MarkPro-Book" panose="020B0604020101010102" pitchFamily="34" charset="0"/>
                <a:ea typeface="Aptos" panose="020B0004020202020204" pitchFamily="34" charset="0"/>
                <a:cs typeface="Arial" panose="020B0604020202020204" pitchFamily="34" charset="0"/>
              </a:rPr>
              <a:t>What are you using </a:t>
            </a:r>
            <a:r>
              <a:rPr lang="en-GB" sz="2400" err="1">
                <a:latin typeface="MarkPro-Book" panose="020B0604020101010102" pitchFamily="34" charset="0"/>
                <a:ea typeface="Aptos" panose="020B0004020202020204" pitchFamily="34" charset="0"/>
                <a:cs typeface="Arial" panose="020B0604020202020204" pitchFamily="34" charset="0"/>
              </a:rPr>
              <a:t>g</a:t>
            </a:r>
            <a:r>
              <a:rPr lang="en-GB" sz="2400" err="1">
                <a:effectLst/>
                <a:latin typeface="MarkPro-Book" panose="020B0604020101010102" pitchFamily="34" charset="0"/>
                <a:ea typeface="Aptos" panose="020B0004020202020204" pitchFamily="34" charset="0"/>
                <a:cs typeface="Arial" panose="020B0604020202020204" pitchFamily="34" charset="0"/>
              </a:rPr>
              <a:t>enAI</a:t>
            </a:r>
            <a:r>
              <a:rPr lang="en-GB" sz="2400">
                <a:effectLst/>
                <a:latin typeface="MarkPro-Book" panose="020B0604020101010102" pitchFamily="34" charset="0"/>
                <a:ea typeface="Aptos" panose="020B0004020202020204" pitchFamily="34" charset="0"/>
                <a:cs typeface="Arial" panose="020B0604020202020204" pitchFamily="34" charset="0"/>
              </a:rPr>
              <a:t> for?</a:t>
            </a:r>
          </a:p>
          <a:p>
            <a:pPr>
              <a:lnSpc>
                <a:spcPct val="100000"/>
              </a:lnSpc>
            </a:pPr>
            <a:r>
              <a:rPr lang="en-GB" sz="2400">
                <a:effectLst/>
                <a:latin typeface="MarkPro-Book" panose="020B0604020101010102" pitchFamily="34" charset="0"/>
                <a:ea typeface="Aptos" panose="020B0004020202020204" pitchFamily="34" charset="0"/>
                <a:cs typeface="Arial" panose="020B0604020202020204" pitchFamily="34" charset="0"/>
              </a:rPr>
              <a:t>What are your concerns about </a:t>
            </a:r>
            <a:r>
              <a:rPr lang="en-GB" sz="2400" err="1">
                <a:effectLst/>
                <a:latin typeface="MarkPro-Book" panose="020B0604020101010102" pitchFamily="34" charset="0"/>
                <a:ea typeface="Aptos" panose="020B0004020202020204" pitchFamily="34" charset="0"/>
                <a:cs typeface="Arial" panose="020B0604020202020204" pitchFamily="34" charset="0"/>
              </a:rPr>
              <a:t>g</a:t>
            </a:r>
            <a:r>
              <a:rPr lang="en-GB" sz="2400" err="1">
                <a:latin typeface="MarkPro-Book" panose="020B0604020101010102" pitchFamily="34" charset="0"/>
                <a:ea typeface="Aptos" panose="020B0004020202020204" pitchFamily="34" charset="0"/>
                <a:cs typeface="Arial" panose="020B0604020202020204" pitchFamily="34" charset="0"/>
              </a:rPr>
              <a:t>en</a:t>
            </a:r>
            <a:r>
              <a:rPr lang="en-GB" sz="2400" err="1">
                <a:effectLst/>
                <a:latin typeface="MarkPro-Book" panose="020B0604020101010102" pitchFamily="34" charset="0"/>
                <a:ea typeface="Aptos" panose="020B0004020202020204" pitchFamily="34" charset="0"/>
                <a:cs typeface="Arial" panose="020B0604020202020204" pitchFamily="34" charset="0"/>
              </a:rPr>
              <a:t>AI</a:t>
            </a:r>
            <a:r>
              <a:rPr lang="en-GB" sz="2400">
                <a:effectLst/>
                <a:latin typeface="MarkPro-Book" panose="020B0604020101010102" pitchFamily="34" charset="0"/>
                <a:ea typeface="Aptos" panose="020B0004020202020204" pitchFamily="34" charset="0"/>
                <a:cs typeface="Arial" panose="020B0604020202020204" pitchFamily="34" charset="0"/>
              </a:rPr>
              <a:t>?</a:t>
            </a:r>
          </a:p>
          <a:p>
            <a:pPr>
              <a:lnSpc>
                <a:spcPct val="100000"/>
              </a:lnSpc>
              <a:spcAft>
                <a:spcPts val="800"/>
              </a:spcAft>
            </a:pPr>
            <a:r>
              <a:rPr lang="en-GB" sz="2400">
                <a:effectLst/>
                <a:latin typeface="MarkPro-Book" panose="020B0604020101010102" pitchFamily="34" charset="0"/>
                <a:ea typeface="Aptos" panose="020B0004020202020204" pitchFamily="34" charset="0"/>
                <a:cs typeface="Arial" panose="020B0604020202020204" pitchFamily="34" charset="0"/>
              </a:rPr>
              <a:t>What strategies do you use to keep yourselves safe when using </a:t>
            </a:r>
            <a:r>
              <a:rPr lang="en-GB" sz="2400" err="1">
                <a:latin typeface="MarkPro-Book" panose="020B0604020101010102" pitchFamily="34" charset="0"/>
                <a:ea typeface="Aptos" panose="020B0004020202020204" pitchFamily="34" charset="0"/>
                <a:cs typeface="Arial" panose="020B0604020202020204" pitchFamily="34" charset="0"/>
              </a:rPr>
              <a:t>g</a:t>
            </a:r>
            <a:r>
              <a:rPr lang="en-GB" sz="2400" err="1">
                <a:effectLst/>
                <a:latin typeface="MarkPro-Book" panose="020B0604020101010102" pitchFamily="34" charset="0"/>
                <a:ea typeface="Aptos" panose="020B0004020202020204" pitchFamily="34" charset="0"/>
                <a:cs typeface="Arial" panose="020B0604020202020204" pitchFamily="34" charset="0"/>
              </a:rPr>
              <a:t>enAI</a:t>
            </a:r>
            <a:r>
              <a:rPr lang="en-GB" sz="2400">
                <a:effectLst/>
                <a:latin typeface="MarkPro-Book" panose="020B0604020101010102" pitchFamily="34" charset="0"/>
                <a:ea typeface="Aptos" panose="020B0004020202020204" pitchFamily="34" charset="0"/>
                <a:cs typeface="Arial" panose="020B0604020202020204" pitchFamily="34" charset="0"/>
              </a:rPr>
              <a:t>? </a:t>
            </a:r>
            <a:endParaRPr lang="en-GB" sz="2400">
              <a:latin typeface="MarkPro-Book" panose="020B0604020101010102" pitchFamily="34" charset="0"/>
            </a:endParaRPr>
          </a:p>
        </p:txBody>
      </p:sp>
      <p:sp>
        <p:nvSpPr>
          <p:cNvPr id="4" name="TextBox 3">
            <a:extLst>
              <a:ext uri="{FF2B5EF4-FFF2-40B4-BE49-F238E27FC236}">
                <a16:creationId xmlns:a16="http://schemas.microsoft.com/office/drawing/2014/main" id="{6ABB9A76-E139-4150-72AC-CAAF9A49D788}"/>
              </a:ext>
            </a:extLst>
          </p:cNvPr>
          <p:cNvSpPr txBox="1"/>
          <p:nvPr/>
        </p:nvSpPr>
        <p:spPr>
          <a:xfrm>
            <a:off x="8597900" y="5473821"/>
            <a:ext cx="3200400" cy="954107"/>
          </a:xfrm>
          <a:prstGeom prst="rect">
            <a:avLst/>
          </a:prstGeom>
          <a:noFill/>
        </p:spPr>
        <p:txBody>
          <a:bodyPr wrap="square" rtlCol="0">
            <a:spAutoFit/>
          </a:bodyPr>
          <a:lstStyle/>
          <a:p>
            <a:pPr algn="ctr"/>
            <a:r>
              <a:rPr lang="en-GB" sz="2800">
                <a:latin typeface="MarkPro-Book" panose="020B0604020101010102" pitchFamily="34" charset="0"/>
              </a:rPr>
              <a:t>What do you think they said?</a:t>
            </a:r>
          </a:p>
        </p:txBody>
      </p:sp>
      <p:sp>
        <p:nvSpPr>
          <p:cNvPr id="15" name="TextBox 14">
            <a:extLst>
              <a:ext uri="{FF2B5EF4-FFF2-40B4-BE49-F238E27FC236}">
                <a16:creationId xmlns:a16="http://schemas.microsoft.com/office/drawing/2014/main" id="{08D76C09-8A6A-9BF7-0AB9-777F467AF153}"/>
              </a:ext>
            </a:extLst>
          </p:cNvPr>
          <p:cNvSpPr txBox="1"/>
          <p:nvPr/>
        </p:nvSpPr>
        <p:spPr>
          <a:xfrm>
            <a:off x="7092950" y="4719467"/>
            <a:ext cx="6184900" cy="769441"/>
          </a:xfrm>
          <a:prstGeom prst="rect">
            <a:avLst/>
          </a:prstGeom>
          <a:noFill/>
        </p:spPr>
        <p:txBody>
          <a:bodyPr wrap="square">
            <a:spAutoFit/>
          </a:bodyPr>
          <a:lstStyle/>
          <a:p>
            <a:pPr algn="ctr"/>
            <a:r>
              <a:rPr lang="en-GB" sz="4400">
                <a:solidFill>
                  <a:srgbClr val="264FF5"/>
                </a:solidFill>
                <a:latin typeface="MarkPro-Bold" panose="020B0804020101010102" pitchFamily="34" charset="0"/>
              </a:rPr>
              <a:t>Time to talk</a:t>
            </a:r>
          </a:p>
        </p:txBody>
      </p:sp>
      <p:pic>
        <p:nvPicPr>
          <p:cNvPr id="18" name="Picture 17" descr="A black background with orange letters&#10;&#10;AI-generated content may be incorrect.">
            <a:extLst>
              <a:ext uri="{FF2B5EF4-FFF2-40B4-BE49-F238E27FC236}">
                <a16:creationId xmlns:a16="http://schemas.microsoft.com/office/drawing/2014/main" id="{924795C0-F8E2-EF35-35A6-56885102F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Tree>
    <p:custDataLst>
      <p:tags r:id="rId1"/>
    </p:custDataLst>
    <p:extLst>
      <p:ext uri="{BB962C8B-B14F-4D97-AF65-F5344CB8AC3E}">
        <p14:creationId xmlns:p14="http://schemas.microsoft.com/office/powerpoint/2010/main" val="265637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3FE93-4B6B-3B88-42B9-C858EF3087F5}"/>
            </a:ext>
          </a:extLst>
        </p:cNvPr>
        <p:cNvGrpSpPr/>
        <p:nvPr/>
      </p:nvGrpSpPr>
      <p:grpSpPr>
        <a:xfrm>
          <a:off x="0" y="0"/>
          <a:ext cx="0" cy="0"/>
          <a:chOff x="0" y="0"/>
          <a:chExt cx="0" cy="0"/>
        </a:xfrm>
      </p:grpSpPr>
      <p:pic>
        <p:nvPicPr>
          <p:cNvPr id="9" name="Picture 8" descr="A black and orange wave&#10;&#10;AI-generated content may be incorrect.">
            <a:extLst>
              <a:ext uri="{FF2B5EF4-FFF2-40B4-BE49-F238E27FC236}">
                <a16:creationId xmlns:a16="http://schemas.microsoft.com/office/drawing/2014/main" id="{6EF5B161-62AA-9B20-5A59-932D2868FF95}"/>
              </a:ext>
            </a:extLst>
          </p:cNvPr>
          <p:cNvPicPr>
            <a:picLocks noChangeAspect="1"/>
          </p:cNvPicPr>
          <p:nvPr/>
        </p:nvPicPr>
        <p:blipFill>
          <a:blip r:embed="rId4">
            <a:extLst>
              <a:ext uri="{28A0092B-C50C-407E-A947-70E740481C1C}">
                <a14:useLocalDpi xmlns:a14="http://schemas.microsoft.com/office/drawing/2010/main" val="0"/>
              </a:ext>
            </a:extLst>
          </a:blip>
          <a:srcRect r="763" b="1940"/>
          <a:stretch/>
        </p:blipFill>
        <p:spPr>
          <a:xfrm>
            <a:off x="4532462" y="1366585"/>
            <a:ext cx="7663688" cy="5491415"/>
          </a:xfrm>
          <a:prstGeom prst="rect">
            <a:avLst/>
          </a:prstGeom>
        </p:spPr>
      </p:pic>
      <p:sp>
        <p:nvSpPr>
          <p:cNvPr id="3" name="Content Placeholder 2">
            <a:extLst>
              <a:ext uri="{FF2B5EF4-FFF2-40B4-BE49-F238E27FC236}">
                <a16:creationId xmlns:a16="http://schemas.microsoft.com/office/drawing/2014/main" id="{9666085E-3EE9-9DF1-1D75-68A06BF20EF1}"/>
              </a:ext>
            </a:extLst>
          </p:cNvPr>
          <p:cNvSpPr>
            <a:spLocks noGrp="1"/>
          </p:cNvSpPr>
          <p:nvPr>
            <p:ph idx="1"/>
          </p:nvPr>
        </p:nvSpPr>
        <p:spPr>
          <a:xfrm>
            <a:off x="419578" y="1690688"/>
            <a:ext cx="10515600" cy="4421577"/>
          </a:xfrm>
        </p:spPr>
        <p:txBody>
          <a:bodyPr>
            <a:normAutofit/>
          </a:bodyPr>
          <a:lstStyle/>
          <a:p>
            <a:pPr>
              <a:lnSpc>
                <a:spcPct val="100000"/>
              </a:lnSpc>
            </a:pPr>
            <a:r>
              <a:rPr lang="en-GB" sz="2400">
                <a:latin typeface="MarkPro-Book" panose="020B0604020101010102" pitchFamily="34" charset="0"/>
              </a:rPr>
              <a:t>Asking questions</a:t>
            </a:r>
          </a:p>
          <a:p>
            <a:pPr>
              <a:lnSpc>
                <a:spcPct val="100000"/>
              </a:lnSpc>
            </a:pPr>
            <a:r>
              <a:rPr lang="en-GB" sz="2400">
                <a:latin typeface="MarkPro-Book" panose="020B0604020101010102" pitchFamily="34" charset="0"/>
              </a:rPr>
              <a:t>Drafting messages and emails</a:t>
            </a:r>
          </a:p>
          <a:p>
            <a:pPr>
              <a:lnSpc>
                <a:spcPct val="100000"/>
              </a:lnSpc>
            </a:pPr>
            <a:r>
              <a:rPr lang="en-GB" sz="2400">
                <a:latin typeface="MarkPro-Book" panose="020B0604020101010102" pitchFamily="34" charset="0"/>
              </a:rPr>
              <a:t>Studying and revision</a:t>
            </a:r>
          </a:p>
          <a:p>
            <a:pPr>
              <a:lnSpc>
                <a:spcPct val="100000"/>
              </a:lnSpc>
            </a:pPr>
            <a:r>
              <a:rPr lang="en-GB" sz="2400">
                <a:latin typeface="MarkPro-Book" panose="020B0604020101010102" pitchFamily="34" charset="0"/>
              </a:rPr>
              <a:t>For ideas and inspiration</a:t>
            </a:r>
          </a:p>
          <a:p>
            <a:pPr>
              <a:lnSpc>
                <a:spcPct val="100000"/>
              </a:lnSpc>
            </a:pPr>
            <a:r>
              <a:rPr lang="en-GB" sz="2400">
                <a:latin typeface="MarkPro-Book" panose="020B0604020101010102" pitchFamily="34" charset="0"/>
              </a:rPr>
              <a:t>Creating art and music</a:t>
            </a:r>
          </a:p>
          <a:p>
            <a:pPr>
              <a:lnSpc>
                <a:spcPct val="100000"/>
              </a:lnSpc>
            </a:pPr>
            <a:r>
              <a:rPr lang="en-GB" sz="2400">
                <a:latin typeface="MarkPro-Book" panose="020B0604020101010102" pitchFamily="34" charset="0"/>
              </a:rPr>
              <a:t>Getting advice</a:t>
            </a:r>
          </a:p>
          <a:p>
            <a:pPr>
              <a:lnSpc>
                <a:spcPct val="100000"/>
              </a:lnSpc>
            </a:pPr>
            <a:r>
              <a:rPr lang="en-GB" sz="2400">
                <a:latin typeface="MarkPro-Book" panose="020B0604020101010102" pitchFamily="34" charset="0"/>
              </a:rPr>
              <a:t>Coding</a:t>
            </a:r>
          </a:p>
          <a:p>
            <a:pPr>
              <a:lnSpc>
                <a:spcPct val="100000"/>
              </a:lnSpc>
            </a:pPr>
            <a:endParaRPr lang="en-GB" sz="2400">
              <a:latin typeface="MarkPro-Book" panose="020B0604020101010102" pitchFamily="34" charset="0"/>
            </a:endParaRPr>
          </a:p>
        </p:txBody>
      </p:sp>
      <p:sp>
        <p:nvSpPr>
          <p:cNvPr id="2" name="Title 1">
            <a:extLst>
              <a:ext uri="{FF2B5EF4-FFF2-40B4-BE49-F238E27FC236}">
                <a16:creationId xmlns:a16="http://schemas.microsoft.com/office/drawing/2014/main" id="{B764AD37-C4CA-2731-896C-EB531A53AEC9}"/>
              </a:ext>
            </a:extLst>
          </p:cNvPr>
          <p:cNvSpPr>
            <a:spLocks noGrp="1"/>
          </p:cNvSpPr>
          <p:nvPr>
            <p:ph type="title"/>
          </p:nvPr>
        </p:nvSpPr>
        <p:spPr>
          <a:xfrm>
            <a:off x="419578" y="435363"/>
            <a:ext cx="13466903" cy="1325563"/>
          </a:xfrm>
        </p:spPr>
        <p:txBody>
          <a:bodyPr/>
          <a:lstStyle/>
          <a:p>
            <a:r>
              <a:rPr lang="en-GB">
                <a:solidFill>
                  <a:srgbClr val="00995A"/>
                </a:solidFill>
                <a:latin typeface="MarkPro-Bold" panose="020B0804020101010102" pitchFamily="34" charset="0"/>
              </a:rPr>
              <a:t>What are young people using </a:t>
            </a:r>
            <a:r>
              <a:rPr lang="en-GB" err="1">
                <a:solidFill>
                  <a:srgbClr val="00995A"/>
                </a:solidFill>
                <a:latin typeface="MarkPro-Bold" panose="020B0804020101010102" pitchFamily="34" charset="0"/>
              </a:rPr>
              <a:t>genAI</a:t>
            </a:r>
            <a:r>
              <a:rPr lang="en-GB">
                <a:solidFill>
                  <a:srgbClr val="00995A"/>
                </a:solidFill>
                <a:latin typeface="MarkPro-Bold" panose="020B0804020101010102" pitchFamily="34" charset="0"/>
              </a:rPr>
              <a:t> for?</a:t>
            </a:r>
          </a:p>
        </p:txBody>
      </p:sp>
      <p:pic>
        <p:nvPicPr>
          <p:cNvPr id="4" name="Picture 3" descr="A black background with orange letters&#10;&#10;AI-generated content may be incorrect.">
            <a:extLst>
              <a:ext uri="{FF2B5EF4-FFF2-40B4-BE49-F238E27FC236}">
                <a16:creationId xmlns:a16="http://schemas.microsoft.com/office/drawing/2014/main" id="{0C301A0E-3D0C-DFE0-9F10-703711D8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Tree>
    <p:custDataLst>
      <p:tags r:id="rId1"/>
    </p:custDataLst>
    <p:extLst>
      <p:ext uri="{BB962C8B-B14F-4D97-AF65-F5344CB8AC3E}">
        <p14:creationId xmlns:p14="http://schemas.microsoft.com/office/powerpoint/2010/main" val="162358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wave&#10;&#10;AI-generated content may be incorrect.">
            <a:extLst>
              <a:ext uri="{FF2B5EF4-FFF2-40B4-BE49-F238E27FC236}">
                <a16:creationId xmlns:a16="http://schemas.microsoft.com/office/drawing/2014/main" id="{EB7D52DA-B4DF-13BE-7ACE-E37A13E427A0}"/>
              </a:ext>
            </a:extLst>
          </p:cNvPr>
          <p:cNvPicPr>
            <a:picLocks noChangeAspect="1"/>
          </p:cNvPicPr>
          <p:nvPr/>
        </p:nvPicPr>
        <p:blipFill>
          <a:blip r:embed="rId4">
            <a:extLst>
              <a:ext uri="{28A0092B-C50C-407E-A947-70E740481C1C}">
                <a14:useLocalDpi xmlns:a14="http://schemas.microsoft.com/office/drawing/2010/main" val="0"/>
              </a:ext>
            </a:extLst>
          </a:blip>
          <a:srcRect r="763" b="1940"/>
          <a:stretch/>
        </p:blipFill>
        <p:spPr>
          <a:xfrm>
            <a:off x="4528312" y="1366585"/>
            <a:ext cx="7663688" cy="5491415"/>
          </a:xfrm>
          <a:prstGeom prst="rect">
            <a:avLst/>
          </a:prstGeom>
        </p:spPr>
      </p:pic>
      <p:sp>
        <p:nvSpPr>
          <p:cNvPr id="2" name="Title 1">
            <a:extLst>
              <a:ext uri="{FF2B5EF4-FFF2-40B4-BE49-F238E27FC236}">
                <a16:creationId xmlns:a16="http://schemas.microsoft.com/office/drawing/2014/main" id="{ACF49C36-77DE-CFF2-A40C-E9D84767CEAC}"/>
              </a:ext>
            </a:extLst>
          </p:cNvPr>
          <p:cNvSpPr>
            <a:spLocks noGrp="1"/>
          </p:cNvSpPr>
          <p:nvPr>
            <p:ph type="title"/>
          </p:nvPr>
        </p:nvSpPr>
        <p:spPr>
          <a:xfrm>
            <a:off x="419578" y="435363"/>
            <a:ext cx="9468341" cy="1325563"/>
          </a:xfrm>
        </p:spPr>
        <p:txBody>
          <a:bodyPr>
            <a:normAutofit/>
          </a:bodyPr>
          <a:lstStyle/>
          <a:p>
            <a:r>
              <a:rPr lang="en-GB">
                <a:solidFill>
                  <a:srgbClr val="00995A"/>
                </a:solidFill>
                <a:effectLst/>
                <a:latin typeface="MarkPro-Bold" panose="020B0804020101010102" pitchFamily="34" charset="0"/>
                <a:ea typeface="Aptos" panose="020B0004020202020204" pitchFamily="34" charset="0"/>
                <a:cs typeface="Arial" panose="020B0604020202020204" pitchFamily="34" charset="0"/>
              </a:rPr>
              <a:t>What are young people’s concerns about </a:t>
            </a:r>
            <a:r>
              <a:rPr lang="en-GB" err="1">
                <a:solidFill>
                  <a:srgbClr val="00995A"/>
                </a:solidFill>
                <a:effectLst/>
                <a:latin typeface="MarkPro-Bold" panose="020B0804020101010102" pitchFamily="34" charset="0"/>
                <a:ea typeface="Aptos" panose="020B0004020202020204" pitchFamily="34" charset="0"/>
                <a:cs typeface="Arial" panose="020B0604020202020204" pitchFamily="34" charset="0"/>
              </a:rPr>
              <a:t>g</a:t>
            </a:r>
            <a:r>
              <a:rPr lang="en-GB" err="1">
                <a:solidFill>
                  <a:srgbClr val="00995A"/>
                </a:solidFill>
                <a:latin typeface="MarkPro-Bold" panose="020B0804020101010102" pitchFamily="34" charset="0"/>
                <a:ea typeface="Aptos" panose="020B0004020202020204" pitchFamily="34" charset="0"/>
                <a:cs typeface="Arial" panose="020B0604020202020204" pitchFamily="34" charset="0"/>
              </a:rPr>
              <a:t>en</a:t>
            </a:r>
            <a:r>
              <a:rPr lang="en-GB" err="1">
                <a:solidFill>
                  <a:srgbClr val="00995A"/>
                </a:solidFill>
                <a:effectLst/>
                <a:latin typeface="MarkPro-Bold" panose="020B0804020101010102" pitchFamily="34" charset="0"/>
                <a:ea typeface="Aptos" panose="020B0004020202020204" pitchFamily="34" charset="0"/>
                <a:cs typeface="Arial" panose="020B0604020202020204" pitchFamily="34" charset="0"/>
              </a:rPr>
              <a:t>AI</a:t>
            </a:r>
            <a:r>
              <a:rPr lang="en-GB">
                <a:solidFill>
                  <a:srgbClr val="00995A"/>
                </a:solidFill>
                <a:effectLst/>
                <a:latin typeface="MarkPro-Bold" panose="020B0804020101010102" pitchFamily="34" charset="0"/>
                <a:ea typeface="Aptos" panose="020B0004020202020204" pitchFamily="34" charset="0"/>
                <a:cs typeface="Arial" panose="020B0604020202020204" pitchFamily="34" charset="0"/>
              </a:rPr>
              <a:t>?</a:t>
            </a:r>
            <a:endParaRPr lang="en-GB">
              <a:solidFill>
                <a:srgbClr val="00995A"/>
              </a:solidFill>
              <a:latin typeface="MarkPro-Bold" panose="020B0804020101010102" pitchFamily="34" charset="0"/>
            </a:endParaRPr>
          </a:p>
        </p:txBody>
      </p:sp>
      <p:sp>
        <p:nvSpPr>
          <p:cNvPr id="3" name="Content Placeholder 2">
            <a:extLst>
              <a:ext uri="{FF2B5EF4-FFF2-40B4-BE49-F238E27FC236}">
                <a16:creationId xmlns:a16="http://schemas.microsoft.com/office/drawing/2014/main" id="{ABE8EEDE-0BF7-117B-2A5E-7A34FA319A37}"/>
              </a:ext>
            </a:extLst>
          </p:cNvPr>
          <p:cNvSpPr>
            <a:spLocks noGrp="1"/>
          </p:cNvSpPr>
          <p:nvPr>
            <p:ph idx="1"/>
          </p:nvPr>
        </p:nvSpPr>
        <p:spPr>
          <a:xfrm>
            <a:off x="429526" y="1937288"/>
            <a:ext cx="11544300" cy="4420649"/>
          </a:xfrm>
        </p:spPr>
        <p:txBody>
          <a:bodyPr>
            <a:normAutofit/>
          </a:bodyPr>
          <a:lstStyle/>
          <a:p>
            <a:pPr>
              <a:lnSpc>
                <a:spcPct val="100000"/>
              </a:lnSpc>
            </a:pPr>
            <a:r>
              <a:rPr lang="en-GB" sz="2400">
                <a:latin typeface="MarkPro-Book" panose="020B0604020101010102" pitchFamily="34" charset="0"/>
                <a:ea typeface="Aptos" panose="020B0004020202020204" pitchFamily="34" charset="0"/>
                <a:cs typeface="Arial" panose="020B0604020202020204" pitchFamily="34" charset="0"/>
              </a:rPr>
              <a:t>T</a:t>
            </a:r>
            <a:r>
              <a:rPr lang="en-GB" sz="2400">
                <a:effectLst/>
                <a:latin typeface="MarkPro-Book" panose="020B0604020101010102" pitchFamily="34" charset="0"/>
                <a:ea typeface="Aptos" panose="020B0004020202020204" pitchFamily="34" charset="0"/>
                <a:cs typeface="Arial" panose="020B0604020202020204" pitchFamily="34" charset="0"/>
              </a:rPr>
              <a:t>rust</a:t>
            </a:r>
          </a:p>
          <a:p>
            <a:pPr>
              <a:lnSpc>
                <a:spcPct val="100000"/>
              </a:lnSpc>
            </a:pPr>
            <a:r>
              <a:rPr lang="en-GB" sz="2400">
                <a:latin typeface="MarkPro-Book" panose="020B0604020101010102" pitchFamily="34" charset="0"/>
                <a:ea typeface="Aptos" panose="020B0004020202020204" pitchFamily="34" charset="0"/>
                <a:cs typeface="Arial" panose="020B0604020202020204" pitchFamily="34" charset="0"/>
              </a:rPr>
              <a:t>S</a:t>
            </a:r>
            <a:r>
              <a:rPr lang="en-GB" sz="2400">
                <a:effectLst/>
                <a:latin typeface="MarkPro-Book" panose="020B0604020101010102" pitchFamily="34" charset="0"/>
                <a:ea typeface="Aptos" panose="020B0004020202020204" pitchFamily="34" charset="0"/>
                <a:cs typeface="Arial" panose="020B0604020202020204" pitchFamily="34" charset="0"/>
              </a:rPr>
              <a:t>cams, deepfakes </a:t>
            </a:r>
            <a:r>
              <a:rPr lang="en-GB" sz="2400">
                <a:latin typeface="MarkPro-Book" panose="020B0604020101010102" pitchFamily="34" charset="0"/>
                <a:ea typeface="Aptos" panose="020B0004020202020204" pitchFamily="34" charset="0"/>
                <a:cs typeface="Arial" panose="020B0604020202020204" pitchFamily="34" charset="0"/>
              </a:rPr>
              <a:t>and</a:t>
            </a:r>
            <a:r>
              <a:rPr lang="en-GB" sz="2400">
                <a:effectLst/>
                <a:latin typeface="MarkPro-Book" panose="020B0604020101010102" pitchFamily="34" charset="0"/>
                <a:ea typeface="Aptos" panose="020B0004020202020204" pitchFamily="34" charset="0"/>
                <a:cs typeface="Arial" panose="020B0604020202020204" pitchFamily="34" charset="0"/>
              </a:rPr>
              <a:t> nude images</a:t>
            </a:r>
          </a:p>
          <a:p>
            <a:pPr>
              <a:lnSpc>
                <a:spcPct val="100000"/>
              </a:lnSpc>
            </a:pPr>
            <a:r>
              <a:rPr lang="en-GB" sz="2400">
                <a:latin typeface="MarkPro-Book" panose="020B0604020101010102" pitchFamily="34" charset="0"/>
                <a:ea typeface="Aptos" panose="020B0004020202020204" pitchFamily="34" charset="0"/>
                <a:cs typeface="Arial" panose="020B0604020202020204" pitchFamily="34" charset="0"/>
              </a:rPr>
              <a:t>B</a:t>
            </a:r>
            <a:r>
              <a:rPr lang="en-GB" sz="2400">
                <a:effectLst/>
                <a:latin typeface="MarkPro-Book" panose="020B0604020101010102" pitchFamily="34" charset="0"/>
                <a:ea typeface="Aptos" panose="020B0004020202020204" pitchFamily="34" charset="0"/>
                <a:cs typeface="Arial" panose="020B0604020202020204" pitchFamily="34" charset="0"/>
              </a:rPr>
              <a:t>eing falsely accused of using </a:t>
            </a:r>
            <a:r>
              <a:rPr lang="en-GB" sz="2400" err="1">
                <a:latin typeface="MarkPro-Book" panose="020B0604020101010102" pitchFamily="34" charset="0"/>
                <a:ea typeface="Aptos" panose="020B0004020202020204" pitchFamily="34" charset="0"/>
                <a:cs typeface="Arial" panose="020B0604020202020204" pitchFamily="34" charset="0"/>
              </a:rPr>
              <a:t>g</a:t>
            </a:r>
            <a:r>
              <a:rPr lang="en-GB" sz="2400" err="1">
                <a:effectLst/>
                <a:latin typeface="MarkPro-Book" panose="020B0604020101010102" pitchFamily="34" charset="0"/>
                <a:ea typeface="Aptos" panose="020B0004020202020204" pitchFamily="34" charset="0"/>
                <a:cs typeface="Arial" panose="020B0604020202020204" pitchFamily="34" charset="0"/>
              </a:rPr>
              <a:t>enAI</a:t>
            </a:r>
            <a:endParaRPr lang="en-GB" sz="2400">
              <a:latin typeface="MarkPro-Book" panose="020B0604020101010102" pitchFamily="34" charset="0"/>
              <a:ea typeface="Aptos" panose="020B0004020202020204" pitchFamily="34" charset="0"/>
              <a:cs typeface="Arial" panose="020B0604020202020204" pitchFamily="34" charset="0"/>
            </a:endParaRPr>
          </a:p>
          <a:p>
            <a:pPr>
              <a:lnSpc>
                <a:spcPct val="100000"/>
              </a:lnSpc>
            </a:pPr>
            <a:r>
              <a:rPr lang="en-GB" sz="2400">
                <a:effectLst/>
                <a:latin typeface="MarkPro-Book" panose="020B0604020101010102" pitchFamily="34" charset="0"/>
                <a:ea typeface="Aptos" panose="020B0004020202020204" pitchFamily="34" charset="0"/>
                <a:cs typeface="Arial" panose="020B0604020202020204" pitchFamily="34" charset="0"/>
              </a:rPr>
              <a:t>Where </a:t>
            </a:r>
            <a:r>
              <a:rPr lang="en-GB" sz="2400">
                <a:latin typeface="MarkPro-Book" panose="020B0604020101010102" pitchFamily="34" charset="0"/>
                <a:ea typeface="Aptos" panose="020B0004020202020204" pitchFamily="34" charset="0"/>
                <a:cs typeface="Arial" panose="020B0604020202020204" pitchFamily="34" charset="0"/>
              </a:rPr>
              <a:t>does </a:t>
            </a:r>
            <a:r>
              <a:rPr lang="en-GB" sz="2400" err="1">
                <a:latin typeface="MarkPro-Book" panose="020B0604020101010102" pitchFamily="34" charset="0"/>
                <a:ea typeface="Aptos" panose="020B0004020202020204" pitchFamily="34" charset="0"/>
                <a:cs typeface="Arial" panose="020B0604020202020204" pitchFamily="34" charset="0"/>
              </a:rPr>
              <a:t>g</a:t>
            </a:r>
            <a:r>
              <a:rPr lang="en-GB" sz="2400" err="1">
                <a:effectLst/>
                <a:latin typeface="MarkPro-Book" panose="020B0604020101010102" pitchFamily="34" charset="0"/>
                <a:ea typeface="Aptos" panose="020B0004020202020204" pitchFamily="34" charset="0"/>
                <a:cs typeface="Arial" panose="020B0604020202020204" pitchFamily="34" charset="0"/>
              </a:rPr>
              <a:t>enAI</a:t>
            </a:r>
            <a:r>
              <a:rPr lang="en-GB" sz="2400">
                <a:effectLst/>
                <a:latin typeface="MarkPro-Book" panose="020B0604020101010102" pitchFamily="34" charset="0"/>
                <a:ea typeface="Aptos" panose="020B0004020202020204" pitchFamily="34" charset="0"/>
                <a:cs typeface="Arial" panose="020B0604020202020204" pitchFamily="34" charset="0"/>
              </a:rPr>
              <a:t> get </a:t>
            </a:r>
            <a:r>
              <a:rPr lang="en-GB" sz="2400">
                <a:latin typeface="MarkPro-Book" panose="020B0604020101010102" pitchFamily="34" charset="0"/>
                <a:ea typeface="Aptos" panose="020B0004020202020204" pitchFamily="34" charset="0"/>
                <a:cs typeface="Arial" panose="020B0604020202020204" pitchFamily="34" charset="0"/>
              </a:rPr>
              <a:t>the</a:t>
            </a:r>
            <a:r>
              <a:rPr lang="en-GB" sz="2400">
                <a:effectLst/>
                <a:latin typeface="MarkPro-Book" panose="020B0604020101010102" pitchFamily="34" charset="0"/>
                <a:ea typeface="Aptos" panose="020B0004020202020204" pitchFamily="34" charset="0"/>
                <a:cs typeface="Arial" panose="020B0604020202020204" pitchFamily="34" charset="0"/>
              </a:rPr>
              <a:t> information?</a:t>
            </a:r>
          </a:p>
          <a:p>
            <a:pPr>
              <a:lnSpc>
                <a:spcPct val="100000"/>
              </a:lnSpc>
            </a:pPr>
            <a:r>
              <a:rPr lang="en-GB" sz="2400">
                <a:latin typeface="MarkPro-Book" panose="020B0604020101010102" pitchFamily="34" charset="0"/>
                <a:ea typeface="Aptos" panose="020B0004020202020204" pitchFamily="34" charset="0"/>
                <a:cs typeface="Arial" panose="020B0604020202020204" pitchFamily="34" charset="0"/>
              </a:rPr>
              <a:t>Is</a:t>
            </a:r>
            <a:r>
              <a:rPr lang="en-GB" sz="2400">
                <a:effectLst/>
                <a:latin typeface="MarkPro-Book" panose="020B0604020101010102" pitchFamily="34" charset="0"/>
                <a:ea typeface="Aptos" panose="020B0004020202020204" pitchFamily="34" charset="0"/>
                <a:cs typeface="Arial" panose="020B0604020202020204" pitchFamily="34" charset="0"/>
              </a:rPr>
              <a:t> </a:t>
            </a:r>
            <a:r>
              <a:rPr lang="en-GB" sz="2400" err="1">
                <a:latin typeface="MarkPro-Book" panose="020B0604020101010102" pitchFamily="34" charset="0"/>
                <a:ea typeface="Aptos" panose="020B0004020202020204" pitchFamily="34" charset="0"/>
                <a:cs typeface="Arial" panose="020B0604020202020204" pitchFamily="34" charset="0"/>
              </a:rPr>
              <a:t>g</a:t>
            </a:r>
            <a:r>
              <a:rPr lang="en-GB" sz="2400" err="1">
                <a:effectLst/>
                <a:latin typeface="MarkPro-Book" panose="020B0604020101010102" pitchFamily="34" charset="0"/>
                <a:ea typeface="Aptos" panose="020B0004020202020204" pitchFamily="34" charset="0"/>
                <a:cs typeface="Arial" panose="020B0604020202020204" pitchFamily="34" charset="0"/>
              </a:rPr>
              <a:t>enAI</a:t>
            </a:r>
            <a:r>
              <a:rPr lang="en-GB" sz="2400">
                <a:effectLst/>
                <a:latin typeface="MarkPro-Book" panose="020B0604020101010102" pitchFamily="34" charset="0"/>
                <a:ea typeface="Aptos" panose="020B0004020202020204" pitchFamily="34" charset="0"/>
                <a:cs typeface="Arial" panose="020B0604020202020204" pitchFamily="34" charset="0"/>
              </a:rPr>
              <a:t> biased?</a:t>
            </a:r>
          </a:p>
          <a:p>
            <a:pPr>
              <a:lnSpc>
                <a:spcPct val="100000"/>
              </a:lnSpc>
            </a:pPr>
            <a:r>
              <a:rPr lang="en-GB" sz="2400">
                <a:effectLst/>
                <a:latin typeface="MarkPro-Book" panose="020B0604020101010102" pitchFamily="34" charset="0"/>
                <a:ea typeface="Aptos" panose="020B0004020202020204" pitchFamily="34" charset="0"/>
                <a:cs typeface="Arial" panose="020B0604020202020204" pitchFamily="34" charset="0"/>
              </a:rPr>
              <a:t>Becoming dependent </a:t>
            </a:r>
          </a:p>
          <a:p>
            <a:pPr>
              <a:lnSpc>
                <a:spcPct val="100000"/>
              </a:lnSpc>
            </a:pPr>
            <a:r>
              <a:rPr lang="en-GB" sz="2400">
                <a:latin typeface="MarkPro-Book" panose="020B0604020101010102" pitchFamily="34" charset="0"/>
                <a:ea typeface="Aptos" panose="020B0004020202020204" pitchFamily="34" charset="0"/>
                <a:cs typeface="Arial" panose="020B0604020202020204" pitchFamily="34" charset="0"/>
              </a:rPr>
              <a:t>C</a:t>
            </a:r>
            <a:r>
              <a:rPr lang="en-GB" sz="2400">
                <a:effectLst/>
                <a:latin typeface="MarkPro-Book" panose="020B0604020101010102" pitchFamily="34" charset="0"/>
                <a:ea typeface="Aptos" panose="020B0004020202020204" pitchFamily="34" charset="0"/>
                <a:cs typeface="Arial" panose="020B0604020202020204" pitchFamily="34" charset="0"/>
              </a:rPr>
              <a:t>heating</a:t>
            </a:r>
          </a:p>
          <a:p>
            <a:pPr>
              <a:lnSpc>
                <a:spcPct val="100000"/>
              </a:lnSpc>
              <a:spcAft>
                <a:spcPts val="800"/>
              </a:spcAft>
            </a:pPr>
            <a:r>
              <a:rPr lang="en-GB" sz="2400">
                <a:latin typeface="MarkPro-Book" panose="020B0604020101010102" pitchFamily="34" charset="0"/>
                <a:ea typeface="Aptos" panose="020B0004020202020204" pitchFamily="34" charset="0"/>
                <a:cs typeface="Arial" panose="020B0604020202020204" pitchFamily="34" charset="0"/>
              </a:rPr>
              <a:t>S</a:t>
            </a:r>
            <a:r>
              <a:rPr lang="en-GB" sz="2400">
                <a:effectLst/>
                <a:latin typeface="MarkPro-Book" panose="020B0604020101010102" pitchFamily="34" charset="0"/>
                <a:ea typeface="Aptos" panose="020B0004020202020204" pitchFamily="34" charset="0"/>
                <a:cs typeface="Arial" panose="020B0604020202020204" pitchFamily="34" charset="0"/>
              </a:rPr>
              <a:t>ocial skills</a:t>
            </a:r>
            <a:endParaRPr lang="en-GB" sz="3600">
              <a:latin typeface="MarkPro-Book" panose="020B0604020101010102" pitchFamily="34" charset="0"/>
            </a:endParaRPr>
          </a:p>
        </p:txBody>
      </p:sp>
      <p:pic>
        <p:nvPicPr>
          <p:cNvPr id="10" name="Picture 9" descr="A black background with orange letters&#10;&#10;AI-generated content may be incorrect.">
            <a:extLst>
              <a:ext uri="{FF2B5EF4-FFF2-40B4-BE49-F238E27FC236}">
                <a16:creationId xmlns:a16="http://schemas.microsoft.com/office/drawing/2014/main" id="{44A30A47-3198-FD70-CC00-3AB79BE51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Tree>
    <p:custDataLst>
      <p:tags r:id="rId1"/>
    </p:custDataLst>
    <p:extLst>
      <p:ext uri="{BB962C8B-B14F-4D97-AF65-F5344CB8AC3E}">
        <p14:creationId xmlns:p14="http://schemas.microsoft.com/office/powerpoint/2010/main" val="168728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099E5-1159-38E7-A617-8AA095B0A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37BC1-F776-FE4A-B545-4BBA2D46C034}"/>
              </a:ext>
            </a:extLst>
          </p:cNvPr>
          <p:cNvSpPr>
            <a:spLocks noGrp="1"/>
          </p:cNvSpPr>
          <p:nvPr>
            <p:ph type="title"/>
          </p:nvPr>
        </p:nvSpPr>
        <p:spPr>
          <a:xfrm>
            <a:off x="419578" y="435363"/>
            <a:ext cx="10515600" cy="1325563"/>
          </a:xfrm>
        </p:spPr>
        <p:txBody>
          <a:bodyPr>
            <a:normAutofit/>
          </a:bodyPr>
          <a:lstStyle/>
          <a:p>
            <a:r>
              <a:rPr lang="en-GB">
                <a:solidFill>
                  <a:srgbClr val="00995A"/>
                </a:solidFill>
                <a:effectLst/>
                <a:latin typeface="MarkPro-Bold" panose="020B0804020101010102" pitchFamily="34" charset="0"/>
                <a:ea typeface="Aptos" panose="020B0004020202020204" pitchFamily="34" charset="0"/>
                <a:cs typeface="Arial" panose="020B0604020202020204" pitchFamily="34" charset="0"/>
              </a:rPr>
              <a:t>What strategies do young people use to keep safe when using </a:t>
            </a:r>
            <a:r>
              <a:rPr lang="en-GB" err="1">
                <a:solidFill>
                  <a:srgbClr val="00995A"/>
                </a:solidFill>
                <a:effectLst/>
                <a:latin typeface="MarkPro-Bold" panose="020B0804020101010102" pitchFamily="34" charset="0"/>
                <a:ea typeface="Aptos" panose="020B0004020202020204" pitchFamily="34" charset="0"/>
                <a:cs typeface="Arial" panose="020B0604020202020204" pitchFamily="34" charset="0"/>
              </a:rPr>
              <a:t>genAI</a:t>
            </a:r>
            <a:r>
              <a:rPr lang="en-GB">
                <a:solidFill>
                  <a:srgbClr val="00995A"/>
                </a:solidFill>
                <a:effectLst/>
                <a:latin typeface="MarkPro-Bold" panose="020B0804020101010102" pitchFamily="34" charset="0"/>
                <a:ea typeface="Aptos" panose="020B0004020202020204" pitchFamily="34" charset="0"/>
                <a:cs typeface="Arial" panose="020B0604020202020204" pitchFamily="34" charset="0"/>
              </a:rPr>
              <a:t>? </a:t>
            </a:r>
            <a:endParaRPr lang="en-GB">
              <a:solidFill>
                <a:srgbClr val="00995A"/>
              </a:solidFill>
              <a:latin typeface="MarkPro-Bold" panose="020B0804020101010102" pitchFamily="34" charset="0"/>
            </a:endParaRPr>
          </a:p>
        </p:txBody>
      </p:sp>
      <p:sp>
        <p:nvSpPr>
          <p:cNvPr id="7" name="Content Placeholder 2">
            <a:extLst>
              <a:ext uri="{FF2B5EF4-FFF2-40B4-BE49-F238E27FC236}">
                <a16:creationId xmlns:a16="http://schemas.microsoft.com/office/drawing/2014/main" id="{03988C5F-9E12-515A-B9B0-F5F1E214F25B}"/>
              </a:ext>
            </a:extLst>
          </p:cNvPr>
          <p:cNvSpPr txBox="1">
            <a:spLocks/>
          </p:cNvSpPr>
          <p:nvPr/>
        </p:nvSpPr>
        <p:spPr>
          <a:xfrm>
            <a:off x="419578" y="2202075"/>
            <a:ext cx="3987800" cy="3349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a:latin typeface="MarkPro-Book" panose="020B0604020101010102" pitchFamily="34" charset="0"/>
              </a:rPr>
              <a:t>Fact checking sites</a:t>
            </a:r>
          </a:p>
          <a:p>
            <a:pPr>
              <a:lnSpc>
                <a:spcPct val="100000"/>
              </a:lnSpc>
            </a:pPr>
            <a:r>
              <a:rPr lang="en-GB" sz="2400">
                <a:latin typeface="MarkPro-Book" panose="020B0604020101010102" pitchFamily="34" charset="0"/>
              </a:rPr>
              <a:t>Awareness</a:t>
            </a:r>
          </a:p>
          <a:p>
            <a:pPr>
              <a:lnSpc>
                <a:spcPct val="100000"/>
              </a:lnSpc>
            </a:pPr>
            <a:r>
              <a:rPr lang="en-GB" sz="2400">
                <a:latin typeface="MarkPro-Book" panose="020B0604020101010102" pitchFamily="34" charset="0"/>
              </a:rPr>
              <a:t>Looking for clues</a:t>
            </a:r>
          </a:p>
          <a:p>
            <a:pPr>
              <a:lnSpc>
                <a:spcPct val="100000"/>
              </a:lnSpc>
            </a:pPr>
            <a:r>
              <a:rPr lang="en-GB" sz="2400">
                <a:latin typeface="MarkPro-Book" panose="020B0604020101010102" pitchFamily="34" charset="0"/>
              </a:rPr>
              <a:t>The comments</a:t>
            </a:r>
          </a:p>
          <a:p>
            <a:pPr>
              <a:lnSpc>
                <a:spcPct val="100000"/>
              </a:lnSpc>
            </a:pPr>
            <a:r>
              <a:rPr lang="en-GB" sz="2400">
                <a:latin typeface="MarkPro-Book" panose="020B0604020101010102" pitchFamily="34" charset="0"/>
              </a:rPr>
              <a:t>Caution</a:t>
            </a:r>
          </a:p>
          <a:p>
            <a:pPr>
              <a:lnSpc>
                <a:spcPct val="100000"/>
              </a:lnSpc>
            </a:pPr>
            <a:r>
              <a:rPr lang="en-GB" sz="2400">
                <a:latin typeface="MarkPro-Book" panose="020B0604020101010102" pitchFamily="34" charset="0"/>
              </a:rPr>
              <a:t>GenAI labelling</a:t>
            </a:r>
          </a:p>
        </p:txBody>
      </p:sp>
      <p:pic>
        <p:nvPicPr>
          <p:cNvPr id="20" name="Picture 19" descr="A black and orange wave&#10;&#10;AI-generated content may be incorrect.">
            <a:extLst>
              <a:ext uri="{FF2B5EF4-FFF2-40B4-BE49-F238E27FC236}">
                <a16:creationId xmlns:a16="http://schemas.microsoft.com/office/drawing/2014/main" id="{B00BF503-A69E-CEAF-A656-9BD308F16D98}"/>
              </a:ext>
            </a:extLst>
          </p:cNvPr>
          <p:cNvPicPr>
            <a:picLocks noChangeAspect="1"/>
          </p:cNvPicPr>
          <p:nvPr/>
        </p:nvPicPr>
        <p:blipFill>
          <a:blip r:embed="rId4">
            <a:extLst>
              <a:ext uri="{28A0092B-C50C-407E-A947-70E740481C1C}">
                <a14:useLocalDpi xmlns:a14="http://schemas.microsoft.com/office/drawing/2010/main" val="0"/>
              </a:ext>
            </a:extLst>
          </a:blip>
          <a:srcRect r="763" b="1940"/>
          <a:stretch/>
        </p:blipFill>
        <p:spPr>
          <a:xfrm>
            <a:off x="4532462" y="1366585"/>
            <a:ext cx="7663688" cy="5491415"/>
          </a:xfrm>
          <a:prstGeom prst="rect">
            <a:avLst/>
          </a:prstGeom>
        </p:spPr>
      </p:pic>
      <p:pic>
        <p:nvPicPr>
          <p:cNvPr id="21" name="Picture 20" descr="A black background with orange letters&#10;&#10;AI-generated content may be incorrect.">
            <a:extLst>
              <a:ext uri="{FF2B5EF4-FFF2-40B4-BE49-F238E27FC236}">
                <a16:creationId xmlns:a16="http://schemas.microsoft.com/office/drawing/2014/main" id="{C741D05D-6BF7-1C9C-8457-69F3149F41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Tree>
    <p:custDataLst>
      <p:tags r:id="rId1"/>
    </p:custDataLst>
    <p:extLst>
      <p:ext uri="{BB962C8B-B14F-4D97-AF65-F5344CB8AC3E}">
        <p14:creationId xmlns:p14="http://schemas.microsoft.com/office/powerpoint/2010/main" val="404023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B7F78-5B18-7390-DCBB-B88CDEF23230}"/>
            </a:ext>
          </a:extLst>
        </p:cNvPr>
        <p:cNvGrpSpPr/>
        <p:nvPr/>
      </p:nvGrpSpPr>
      <p:grpSpPr>
        <a:xfrm>
          <a:off x="0" y="0"/>
          <a:ext cx="0" cy="0"/>
          <a:chOff x="0" y="0"/>
          <a:chExt cx="0" cy="0"/>
        </a:xfrm>
      </p:grpSpPr>
      <p:pic>
        <p:nvPicPr>
          <p:cNvPr id="27" name="Picture 26" descr="A black and orange wave&#10;&#10;AI-generated content may be incorrect.">
            <a:extLst>
              <a:ext uri="{FF2B5EF4-FFF2-40B4-BE49-F238E27FC236}">
                <a16:creationId xmlns:a16="http://schemas.microsoft.com/office/drawing/2014/main" id="{708578DE-9866-605A-EA20-DFC697972DA1}"/>
              </a:ext>
            </a:extLst>
          </p:cNvPr>
          <p:cNvPicPr>
            <a:picLocks noChangeAspect="1"/>
          </p:cNvPicPr>
          <p:nvPr/>
        </p:nvPicPr>
        <p:blipFill>
          <a:blip r:embed="rId4">
            <a:extLst>
              <a:ext uri="{28A0092B-C50C-407E-A947-70E740481C1C}">
                <a14:useLocalDpi xmlns:a14="http://schemas.microsoft.com/office/drawing/2010/main" val="0"/>
              </a:ext>
            </a:extLst>
          </a:blip>
          <a:srcRect t="29977" r="40143" b="12653"/>
          <a:stretch/>
        </p:blipFill>
        <p:spPr>
          <a:xfrm>
            <a:off x="7569450" y="3645261"/>
            <a:ext cx="4622550" cy="3212740"/>
          </a:xfrm>
          <a:prstGeom prst="rect">
            <a:avLst/>
          </a:prstGeom>
        </p:spPr>
      </p:pic>
      <p:sp>
        <p:nvSpPr>
          <p:cNvPr id="2" name="Title 1">
            <a:extLst>
              <a:ext uri="{FF2B5EF4-FFF2-40B4-BE49-F238E27FC236}">
                <a16:creationId xmlns:a16="http://schemas.microsoft.com/office/drawing/2014/main" id="{98F0432D-A992-11E6-A6F4-B96029E55ACA}"/>
              </a:ext>
            </a:extLst>
          </p:cNvPr>
          <p:cNvSpPr>
            <a:spLocks noGrp="1"/>
          </p:cNvSpPr>
          <p:nvPr>
            <p:ph type="title"/>
          </p:nvPr>
        </p:nvSpPr>
        <p:spPr>
          <a:xfrm>
            <a:off x="449895" y="1249111"/>
            <a:ext cx="6938457" cy="1259115"/>
          </a:xfrm>
        </p:spPr>
        <p:txBody>
          <a:bodyPr>
            <a:normAutofit/>
          </a:bodyPr>
          <a:lstStyle/>
          <a:p>
            <a:pPr>
              <a:lnSpc>
                <a:spcPct val="100000"/>
              </a:lnSpc>
            </a:pPr>
            <a:r>
              <a:rPr lang="en-GB" sz="2400">
                <a:latin typeface="MarkPro-Book" panose="020B0604020101010102" pitchFamily="34" charset="0"/>
              </a:rPr>
              <a:t>Grouped into the 4Cs of online safety from ‘Keeping Children Safe in Education’.  </a:t>
            </a:r>
            <a:endParaRPr lang="en-GB" sz="3600">
              <a:latin typeface="MarkPro-Book" panose="020B0604020101010102" pitchFamily="34" charset="0"/>
            </a:endParaRPr>
          </a:p>
        </p:txBody>
      </p:sp>
      <p:sp>
        <p:nvSpPr>
          <p:cNvPr id="5" name="TextBox 4">
            <a:extLst>
              <a:ext uri="{FF2B5EF4-FFF2-40B4-BE49-F238E27FC236}">
                <a16:creationId xmlns:a16="http://schemas.microsoft.com/office/drawing/2014/main" id="{94315202-C5C6-FF7D-A8A9-6CB32A7BA905}"/>
              </a:ext>
            </a:extLst>
          </p:cNvPr>
          <p:cNvSpPr txBox="1"/>
          <p:nvPr/>
        </p:nvSpPr>
        <p:spPr>
          <a:xfrm>
            <a:off x="449895" y="726819"/>
            <a:ext cx="6096000" cy="769441"/>
          </a:xfrm>
          <a:prstGeom prst="rect">
            <a:avLst/>
          </a:prstGeom>
          <a:noFill/>
        </p:spPr>
        <p:txBody>
          <a:bodyPr wrap="square">
            <a:spAutoFit/>
          </a:bodyPr>
          <a:lstStyle/>
          <a:p>
            <a:r>
              <a:rPr lang="en-GB" sz="4400">
                <a:solidFill>
                  <a:srgbClr val="00995A"/>
                </a:solidFill>
                <a:latin typeface="MarkPro-Bold" panose="020B0804020101010102" pitchFamily="34" charset="0"/>
              </a:rPr>
              <a:t>The risks of </a:t>
            </a:r>
            <a:r>
              <a:rPr lang="en-GB" sz="4400" err="1">
                <a:solidFill>
                  <a:srgbClr val="00995A"/>
                </a:solidFill>
                <a:latin typeface="MarkPro-Bold" panose="020B0804020101010102" pitchFamily="34" charset="0"/>
              </a:rPr>
              <a:t>genAI</a:t>
            </a:r>
            <a:endParaRPr lang="en-GB" sz="4400">
              <a:solidFill>
                <a:srgbClr val="00995A"/>
              </a:solidFill>
              <a:latin typeface="MarkPro-Bold" panose="020B0804020101010102" pitchFamily="34" charset="0"/>
            </a:endParaRPr>
          </a:p>
        </p:txBody>
      </p:sp>
      <p:grpSp>
        <p:nvGrpSpPr>
          <p:cNvPr id="20" name="Group 19">
            <a:extLst>
              <a:ext uri="{FF2B5EF4-FFF2-40B4-BE49-F238E27FC236}">
                <a16:creationId xmlns:a16="http://schemas.microsoft.com/office/drawing/2014/main" id="{DF140878-D5E1-AAE7-F6B6-2933868BA046}"/>
              </a:ext>
            </a:extLst>
          </p:cNvPr>
          <p:cNvGrpSpPr/>
          <p:nvPr/>
        </p:nvGrpSpPr>
        <p:grpSpPr>
          <a:xfrm>
            <a:off x="528275" y="2386146"/>
            <a:ext cx="8867094" cy="648000"/>
            <a:chOff x="449897" y="2386147"/>
            <a:chExt cx="8867094" cy="608939"/>
          </a:xfrm>
        </p:grpSpPr>
        <p:sp>
          <p:nvSpPr>
            <p:cNvPr id="3" name="Rectangle: Rounded Corners 2">
              <a:extLst>
                <a:ext uri="{FF2B5EF4-FFF2-40B4-BE49-F238E27FC236}">
                  <a16:creationId xmlns:a16="http://schemas.microsoft.com/office/drawing/2014/main" id="{A8133BC1-73D0-B2F2-233C-7392C7E3705E}"/>
                </a:ext>
              </a:extLst>
            </p:cNvPr>
            <p:cNvSpPr/>
            <p:nvPr/>
          </p:nvSpPr>
          <p:spPr>
            <a:xfrm>
              <a:off x="449897" y="2386147"/>
              <a:ext cx="8867094" cy="608939"/>
            </a:xfrm>
            <a:prstGeom prst="roundRect">
              <a:avLst/>
            </a:prstGeom>
            <a:solidFill>
              <a:srgbClr val="D4F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AB55653-7BE4-756B-E336-F6664CFBEA00}"/>
                </a:ext>
              </a:extLst>
            </p:cNvPr>
            <p:cNvSpPr txBox="1"/>
            <p:nvPr/>
          </p:nvSpPr>
          <p:spPr>
            <a:xfrm>
              <a:off x="449897" y="2459784"/>
              <a:ext cx="8867094" cy="461665"/>
            </a:xfrm>
            <a:prstGeom prst="rect">
              <a:avLst/>
            </a:prstGeom>
            <a:noFill/>
          </p:spPr>
          <p:txBody>
            <a:bodyPr wrap="square" rtlCol="0">
              <a:spAutoFit/>
            </a:bodyPr>
            <a:lstStyle/>
            <a:p>
              <a:r>
                <a:rPr lang="en-GB" sz="2400">
                  <a:latin typeface="MarkPro-Bold" panose="020B0804020101010102" pitchFamily="34" charset="0"/>
                </a:rPr>
                <a:t>Conduct – </a:t>
              </a:r>
              <a:r>
                <a:rPr lang="en-GB" sz="2400">
                  <a:latin typeface="MarkPro-Book" panose="020B0604020101010102" pitchFamily="34" charset="0"/>
                </a:rPr>
                <a:t>Plagiarism, Ethics, Online Sexual Harassment</a:t>
              </a:r>
            </a:p>
          </p:txBody>
        </p:sp>
      </p:grpSp>
      <p:pic>
        <p:nvPicPr>
          <p:cNvPr id="4" name="Picture 3" descr="A black background with orange letters&#10;&#10;AI-generated content may be incorrect.">
            <a:extLst>
              <a:ext uri="{FF2B5EF4-FFF2-40B4-BE49-F238E27FC236}">
                <a16:creationId xmlns:a16="http://schemas.microsoft.com/office/drawing/2014/main" id="{36766E52-F0CC-0353-DAE2-C3C9EEB80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grpSp>
        <p:nvGrpSpPr>
          <p:cNvPr id="9" name="Group 8">
            <a:extLst>
              <a:ext uri="{FF2B5EF4-FFF2-40B4-BE49-F238E27FC236}">
                <a16:creationId xmlns:a16="http://schemas.microsoft.com/office/drawing/2014/main" id="{266BA62B-1222-251C-E9C6-8979E6C5D79E}"/>
              </a:ext>
            </a:extLst>
          </p:cNvPr>
          <p:cNvGrpSpPr/>
          <p:nvPr/>
        </p:nvGrpSpPr>
        <p:grpSpPr>
          <a:xfrm>
            <a:off x="528274" y="3279307"/>
            <a:ext cx="8867095" cy="648000"/>
            <a:chOff x="3777003" y="3542383"/>
            <a:chExt cx="8867095" cy="608939"/>
          </a:xfrm>
        </p:grpSpPr>
        <p:sp>
          <p:nvSpPr>
            <p:cNvPr id="8" name="Rectangle: Rounded Corners 7">
              <a:extLst>
                <a:ext uri="{FF2B5EF4-FFF2-40B4-BE49-F238E27FC236}">
                  <a16:creationId xmlns:a16="http://schemas.microsoft.com/office/drawing/2014/main" id="{D1998DBD-C752-7DB8-027B-965FB6737EA5}"/>
                </a:ext>
              </a:extLst>
            </p:cNvPr>
            <p:cNvSpPr/>
            <p:nvPr/>
          </p:nvSpPr>
          <p:spPr>
            <a:xfrm>
              <a:off x="3777003" y="3542383"/>
              <a:ext cx="8867094" cy="608939"/>
            </a:xfrm>
            <a:prstGeom prst="roundRect">
              <a:avLst/>
            </a:prstGeom>
            <a:solidFill>
              <a:srgbClr val="D4F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F9D6C3F-7112-1B9D-8C01-073CC5D38E98}"/>
                </a:ext>
              </a:extLst>
            </p:cNvPr>
            <p:cNvSpPr txBox="1"/>
            <p:nvPr/>
          </p:nvSpPr>
          <p:spPr>
            <a:xfrm>
              <a:off x="3777003" y="3616020"/>
              <a:ext cx="8867095" cy="433836"/>
            </a:xfrm>
            <a:prstGeom prst="rect">
              <a:avLst/>
            </a:prstGeom>
            <a:noFill/>
          </p:spPr>
          <p:txBody>
            <a:bodyPr wrap="square" rtlCol="0">
              <a:spAutoFit/>
            </a:bodyPr>
            <a:lstStyle/>
            <a:p>
              <a:r>
                <a:rPr lang="en-GB" sz="2400">
                  <a:latin typeface="MarkPro-Bold" panose="020B0804020101010102" pitchFamily="34" charset="0"/>
                </a:rPr>
                <a:t>Content – </a:t>
              </a:r>
              <a:r>
                <a:rPr lang="en-GB" sz="2400" err="1">
                  <a:latin typeface="MarkPro-Book" panose="020B0604020101010102" pitchFamily="34" charset="0"/>
                </a:rPr>
                <a:t>Nudified</a:t>
              </a:r>
              <a:r>
                <a:rPr lang="en-GB" sz="2400">
                  <a:latin typeface="MarkPro-Book" panose="020B0604020101010102" pitchFamily="34" charset="0"/>
                </a:rPr>
                <a:t> Images, Unreliable Information, Bias, </a:t>
              </a:r>
            </a:p>
          </p:txBody>
        </p:sp>
      </p:grpSp>
      <p:grpSp>
        <p:nvGrpSpPr>
          <p:cNvPr id="21" name="Group 20">
            <a:extLst>
              <a:ext uri="{FF2B5EF4-FFF2-40B4-BE49-F238E27FC236}">
                <a16:creationId xmlns:a16="http://schemas.microsoft.com/office/drawing/2014/main" id="{8D163ADE-D388-06B9-1CB5-97E4BC079441}"/>
              </a:ext>
            </a:extLst>
          </p:cNvPr>
          <p:cNvGrpSpPr/>
          <p:nvPr/>
        </p:nvGrpSpPr>
        <p:grpSpPr>
          <a:xfrm>
            <a:off x="528274" y="4172468"/>
            <a:ext cx="8867094" cy="648000"/>
            <a:chOff x="449896" y="4119273"/>
            <a:chExt cx="8867094" cy="608939"/>
          </a:xfrm>
        </p:grpSpPr>
        <p:sp>
          <p:nvSpPr>
            <p:cNvPr id="10" name="Rectangle: Rounded Corners 9">
              <a:extLst>
                <a:ext uri="{FF2B5EF4-FFF2-40B4-BE49-F238E27FC236}">
                  <a16:creationId xmlns:a16="http://schemas.microsoft.com/office/drawing/2014/main" id="{F1BFEA31-337C-4493-CBD6-2B141637334A}"/>
                </a:ext>
              </a:extLst>
            </p:cNvPr>
            <p:cNvSpPr/>
            <p:nvPr/>
          </p:nvSpPr>
          <p:spPr>
            <a:xfrm>
              <a:off x="449896" y="4119273"/>
              <a:ext cx="8867094" cy="608939"/>
            </a:xfrm>
            <a:prstGeom prst="roundRect">
              <a:avLst/>
            </a:prstGeom>
            <a:solidFill>
              <a:srgbClr val="D4F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7198D5F-7E35-9FB6-2D45-79790D04FF99}"/>
                </a:ext>
              </a:extLst>
            </p:cNvPr>
            <p:cNvSpPr txBox="1"/>
            <p:nvPr/>
          </p:nvSpPr>
          <p:spPr>
            <a:xfrm>
              <a:off x="449896" y="4192910"/>
              <a:ext cx="7560236" cy="433836"/>
            </a:xfrm>
            <a:prstGeom prst="rect">
              <a:avLst/>
            </a:prstGeom>
            <a:noFill/>
          </p:spPr>
          <p:txBody>
            <a:bodyPr wrap="square" rtlCol="0">
              <a:spAutoFit/>
            </a:bodyPr>
            <a:lstStyle/>
            <a:p>
              <a:r>
                <a:rPr lang="en-GB" sz="2400">
                  <a:latin typeface="MarkPro-Bold" panose="020B0804020101010102" pitchFamily="34" charset="0"/>
                </a:rPr>
                <a:t>Contact </a:t>
              </a:r>
              <a:r>
                <a:rPr lang="en-GB" sz="2400">
                  <a:latin typeface="MarkPro-Book" panose="020B0604020101010102" pitchFamily="34" charset="0"/>
                </a:rPr>
                <a:t>– Chatbots, Catfishing</a:t>
              </a:r>
            </a:p>
          </p:txBody>
        </p:sp>
      </p:grpSp>
      <p:grpSp>
        <p:nvGrpSpPr>
          <p:cNvPr id="12" name="Group 11">
            <a:extLst>
              <a:ext uri="{FF2B5EF4-FFF2-40B4-BE49-F238E27FC236}">
                <a16:creationId xmlns:a16="http://schemas.microsoft.com/office/drawing/2014/main" id="{A8DF185E-048E-6284-E94F-AB9DBBCBF7EB}"/>
              </a:ext>
            </a:extLst>
          </p:cNvPr>
          <p:cNvGrpSpPr/>
          <p:nvPr/>
        </p:nvGrpSpPr>
        <p:grpSpPr>
          <a:xfrm>
            <a:off x="528274" y="5065628"/>
            <a:ext cx="8910185" cy="648000"/>
            <a:chOff x="449896" y="5065629"/>
            <a:chExt cx="8910185" cy="608939"/>
          </a:xfrm>
        </p:grpSpPr>
        <p:sp>
          <p:nvSpPr>
            <p:cNvPr id="11" name="Rectangle: Rounded Corners 10">
              <a:extLst>
                <a:ext uri="{FF2B5EF4-FFF2-40B4-BE49-F238E27FC236}">
                  <a16:creationId xmlns:a16="http://schemas.microsoft.com/office/drawing/2014/main" id="{053FE21C-69BF-16A8-B1AF-6D378E2FD5A9}"/>
                </a:ext>
              </a:extLst>
            </p:cNvPr>
            <p:cNvSpPr/>
            <p:nvPr/>
          </p:nvSpPr>
          <p:spPr>
            <a:xfrm>
              <a:off x="449896" y="5065629"/>
              <a:ext cx="8867094" cy="608939"/>
            </a:xfrm>
            <a:prstGeom prst="roundRect">
              <a:avLst/>
            </a:prstGeom>
            <a:solidFill>
              <a:srgbClr val="D4F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36573D2-A045-E431-89DF-63BEC4577EA5}"/>
                </a:ext>
              </a:extLst>
            </p:cNvPr>
            <p:cNvSpPr txBox="1"/>
            <p:nvPr/>
          </p:nvSpPr>
          <p:spPr>
            <a:xfrm>
              <a:off x="449896" y="5139266"/>
              <a:ext cx="8910185" cy="461665"/>
            </a:xfrm>
            <a:prstGeom prst="rect">
              <a:avLst/>
            </a:prstGeom>
            <a:noFill/>
          </p:spPr>
          <p:txBody>
            <a:bodyPr wrap="square" rtlCol="0">
              <a:spAutoFit/>
            </a:bodyPr>
            <a:lstStyle/>
            <a:p>
              <a:r>
                <a:rPr lang="en-GB" sz="2400">
                  <a:latin typeface="MarkPro-Bold" panose="020B0804020101010102" pitchFamily="34" charset="0"/>
                </a:rPr>
                <a:t>Commerce - </a:t>
              </a:r>
              <a:r>
                <a:rPr lang="en-GB" sz="2400">
                  <a:latin typeface="MarkPro-Book" panose="020B0604020101010102" pitchFamily="34" charset="0"/>
                </a:rPr>
                <a:t>Scams including sextortion</a:t>
              </a:r>
            </a:p>
          </p:txBody>
        </p:sp>
      </p:grpSp>
    </p:spTree>
    <p:custDataLst>
      <p:tags r:id="rId1"/>
    </p:custDataLst>
    <p:extLst>
      <p:ext uri="{BB962C8B-B14F-4D97-AF65-F5344CB8AC3E}">
        <p14:creationId xmlns:p14="http://schemas.microsoft.com/office/powerpoint/2010/main" val="85534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48E8A-F56F-0CDA-117D-4F1F40C24986}"/>
            </a:ext>
          </a:extLst>
        </p:cNvPr>
        <p:cNvGrpSpPr/>
        <p:nvPr/>
      </p:nvGrpSpPr>
      <p:grpSpPr>
        <a:xfrm>
          <a:off x="0" y="0"/>
          <a:ext cx="0" cy="0"/>
          <a:chOff x="0" y="0"/>
          <a:chExt cx="0" cy="0"/>
        </a:xfrm>
      </p:grpSpPr>
      <p:pic>
        <p:nvPicPr>
          <p:cNvPr id="3" name="Picture 2" descr="A black and orange wave&#10;&#10;AI-generated content may be incorrect.">
            <a:extLst>
              <a:ext uri="{FF2B5EF4-FFF2-40B4-BE49-F238E27FC236}">
                <a16:creationId xmlns:a16="http://schemas.microsoft.com/office/drawing/2014/main" id="{066ECF7B-08C0-3902-9538-51E4E465E646}"/>
              </a:ext>
            </a:extLst>
          </p:cNvPr>
          <p:cNvPicPr>
            <a:picLocks noChangeAspect="1"/>
          </p:cNvPicPr>
          <p:nvPr/>
        </p:nvPicPr>
        <p:blipFill>
          <a:blip r:embed="rId4">
            <a:extLst>
              <a:ext uri="{28A0092B-C50C-407E-A947-70E740481C1C}">
                <a14:useLocalDpi xmlns:a14="http://schemas.microsoft.com/office/drawing/2010/main" val="0"/>
              </a:ext>
            </a:extLst>
          </a:blip>
          <a:srcRect t="29976" r="55652" b="13775"/>
          <a:stretch/>
        </p:blipFill>
        <p:spPr>
          <a:xfrm>
            <a:off x="8767278" y="3708118"/>
            <a:ext cx="3424722" cy="3149882"/>
          </a:xfrm>
          <a:prstGeom prst="rect">
            <a:avLst/>
          </a:prstGeom>
        </p:spPr>
      </p:pic>
      <p:sp>
        <p:nvSpPr>
          <p:cNvPr id="2" name="Title 1">
            <a:extLst>
              <a:ext uri="{FF2B5EF4-FFF2-40B4-BE49-F238E27FC236}">
                <a16:creationId xmlns:a16="http://schemas.microsoft.com/office/drawing/2014/main" id="{14DCB1E9-3A2F-FC0B-CB7C-E55A0196F9C3}"/>
              </a:ext>
            </a:extLst>
          </p:cNvPr>
          <p:cNvSpPr>
            <a:spLocks noGrp="1"/>
          </p:cNvSpPr>
          <p:nvPr>
            <p:ph type="title"/>
          </p:nvPr>
        </p:nvSpPr>
        <p:spPr>
          <a:xfrm>
            <a:off x="419578" y="396174"/>
            <a:ext cx="10515600" cy="1325563"/>
          </a:xfrm>
        </p:spPr>
        <p:txBody>
          <a:bodyPr/>
          <a:lstStyle/>
          <a:p>
            <a:r>
              <a:rPr lang="en-GB">
                <a:solidFill>
                  <a:srgbClr val="00995A"/>
                </a:solidFill>
                <a:latin typeface="MarkPro-Bold" panose="020B0804020101010102" pitchFamily="34" charset="0"/>
              </a:rPr>
              <a:t>What can you do about </a:t>
            </a:r>
            <a:r>
              <a:rPr lang="en-GB" err="1">
                <a:solidFill>
                  <a:srgbClr val="00995A"/>
                </a:solidFill>
                <a:latin typeface="MarkPro-Bold" panose="020B0804020101010102" pitchFamily="34" charset="0"/>
              </a:rPr>
              <a:t>genAI</a:t>
            </a:r>
            <a:r>
              <a:rPr lang="en-GB">
                <a:solidFill>
                  <a:srgbClr val="00995A"/>
                </a:solidFill>
                <a:latin typeface="MarkPro-Bold" panose="020B0804020101010102" pitchFamily="34" charset="0"/>
              </a:rPr>
              <a:t>?</a:t>
            </a:r>
          </a:p>
        </p:txBody>
      </p:sp>
      <p:grpSp>
        <p:nvGrpSpPr>
          <p:cNvPr id="7" name="Group 6">
            <a:extLst>
              <a:ext uri="{FF2B5EF4-FFF2-40B4-BE49-F238E27FC236}">
                <a16:creationId xmlns:a16="http://schemas.microsoft.com/office/drawing/2014/main" id="{EE769E6F-408F-2C68-3376-1416F21C82D1}"/>
              </a:ext>
            </a:extLst>
          </p:cNvPr>
          <p:cNvGrpSpPr/>
          <p:nvPr/>
        </p:nvGrpSpPr>
        <p:grpSpPr>
          <a:xfrm>
            <a:off x="419578" y="1667269"/>
            <a:ext cx="10622552" cy="3843845"/>
            <a:chOff x="534838" y="1667269"/>
            <a:chExt cx="10622552" cy="3843845"/>
          </a:xfrm>
        </p:grpSpPr>
        <p:sp>
          <p:nvSpPr>
            <p:cNvPr id="10" name="Rectangle: Rounded Corners 9">
              <a:extLst>
                <a:ext uri="{FF2B5EF4-FFF2-40B4-BE49-F238E27FC236}">
                  <a16:creationId xmlns:a16="http://schemas.microsoft.com/office/drawing/2014/main" id="{9E2F6BEE-6C5F-26FE-4C11-B22BFAE75498}"/>
                </a:ext>
              </a:extLst>
            </p:cNvPr>
            <p:cNvSpPr/>
            <p:nvPr/>
          </p:nvSpPr>
          <p:spPr>
            <a:xfrm>
              <a:off x="534838" y="1667269"/>
              <a:ext cx="3240000" cy="3843845"/>
            </a:xfrm>
            <a:prstGeom prst="roundRect">
              <a:avLst/>
            </a:prstGeom>
            <a:solidFill>
              <a:srgbClr val="F2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44F7EA3-98FE-86D6-7EC5-061F4E68F15D}"/>
                </a:ext>
              </a:extLst>
            </p:cNvPr>
            <p:cNvSpPr txBox="1"/>
            <p:nvPr/>
          </p:nvSpPr>
          <p:spPr>
            <a:xfrm>
              <a:off x="916588" y="1884533"/>
              <a:ext cx="2476500" cy="461665"/>
            </a:xfrm>
            <a:prstGeom prst="rect">
              <a:avLst/>
            </a:prstGeom>
            <a:noFill/>
          </p:spPr>
          <p:txBody>
            <a:bodyPr wrap="square" rtlCol="0">
              <a:spAutoFit/>
            </a:bodyPr>
            <a:lstStyle/>
            <a:p>
              <a:pPr algn="ctr"/>
              <a:r>
                <a:rPr lang="en-GB" sz="2400">
                  <a:latin typeface="MarkPro-Bold" panose="020B0804020101010102" pitchFamily="34" charset="0"/>
                </a:rPr>
                <a:t>Yourself</a:t>
              </a:r>
            </a:p>
          </p:txBody>
        </p:sp>
        <p:sp>
          <p:nvSpPr>
            <p:cNvPr id="14" name="TextBox 13">
              <a:extLst>
                <a:ext uri="{FF2B5EF4-FFF2-40B4-BE49-F238E27FC236}">
                  <a16:creationId xmlns:a16="http://schemas.microsoft.com/office/drawing/2014/main" id="{181EDBF2-C00C-65B0-AB59-3E6C43856432}"/>
                </a:ext>
              </a:extLst>
            </p:cNvPr>
            <p:cNvSpPr txBox="1"/>
            <p:nvPr/>
          </p:nvSpPr>
          <p:spPr>
            <a:xfrm>
              <a:off x="578038" y="2526095"/>
              <a:ext cx="3153600" cy="1323439"/>
            </a:xfrm>
            <a:prstGeom prst="rect">
              <a:avLst/>
            </a:prstGeom>
            <a:noFill/>
          </p:spPr>
          <p:txBody>
            <a:bodyPr wrap="square" rtlCol="0">
              <a:spAutoFit/>
            </a:bodyPr>
            <a:lstStyle/>
            <a:p>
              <a:pPr marL="342900" indent="-342900">
                <a:buFont typeface="Arial" panose="020B0604020202020204" pitchFamily="34" charset="0"/>
                <a:buChar char="•"/>
              </a:pPr>
              <a:r>
                <a:rPr lang="en-GB" sz="2000">
                  <a:latin typeface="MarkPro-Book" panose="020B0604020101010102" pitchFamily="34" charset="0"/>
                </a:rPr>
                <a:t>Be open minded</a:t>
              </a:r>
            </a:p>
            <a:p>
              <a:pPr marL="342900" indent="-342900">
                <a:buFont typeface="Arial" panose="020B0604020202020204" pitchFamily="34" charset="0"/>
                <a:buChar char="•"/>
              </a:pPr>
              <a:r>
                <a:rPr lang="en-GB" sz="2000">
                  <a:latin typeface="MarkPro-Book" panose="020B0604020101010102" pitchFamily="34" charset="0"/>
                </a:rPr>
                <a:t>Try it yourself</a:t>
              </a:r>
            </a:p>
            <a:p>
              <a:pPr marL="342900" indent="-342900">
                <a:buFont typeface="Arial" panose="020B0604020202020204" pitchFamily="34" charset="0"/>
                <a:buChar char="•"/>
              </a:pPr>
              <a:r>
                <a:rPr lang="en-GB" sz="2000">
                  <a:latin typeface="MarkPro-Book" panose="020B0604020101010102" pitchFamily="34" charset="0"/>
                </a:rPr>
                <a:t>Stay informed</a:t>
              </a:r>
            </a:p>
            <a:p>
              <a:pPr marL="342900" indent="-342900">
                <a:buFont typeface="Arial" panose="020B0604020202020204" pitchFamily="34" charset="0"/>
                <a:buChar char="•"/>
              </a:pPr>
              <a:endParaRPr lang="en-GB" sz="2000"/>
            </a:p>
          </p:txBody>
        </p:sp>
        <p:sp>
          <p:nvSpPr>
            <p:cNvPr id="15" name="Rectangle: Rounded Corners 14">
              <a:extLst>
                <a:ext uri="{FF2B5EF4-FFF2-40B4-BE49-F238E27FC236}">
                  <a16:creationId xmlns:a16="http://schemas.microsoft.com/office/drawing/2014/main" id="{D1BB557C-A717-1886-5152-D911884574AF}"/>
                </a:ext>
              </a:extLst>
            </p:cNvPr>
            <p:cNvSpPr/>
            <p:nvPr/>
          </p:nvSpPr>
          <p:spPr>
            <a:xfrm>
              <a:off x="4209104" y="1667269"/>
              <a:ext cx="3240000" cy="3843845"/>
            </a:xfrm>
            <a:prstGeom prst="roundRect">
              <a:avLst/>
            </a:prstGeom>
            <a:solidFill>
              <a:srgbClr val="F2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632537C-B29D-74DC-918D-0075E58F99EA}"/>
                </a:ext>
              </a:extLst>
            </p:cNvPr>
            <p:cNvSpPr txBox="1"/>
            <p:nvPr/>
          </p:nvSpPr>
          <p:spPr>
            <a:xfrm>
              <a:off x="4590854" y="1884533"/>
              <a:ext cx="2476500" cy="461665"/>
            </a:xfrm>
            <a:prstGeom prst="rect">
              <a:avLst/>
            </a:prstGeom>
            <a:noFill/>
          </p:spPr>
          <p:txBody>
            <a:bodyPr wrap="square" rtlCol="0">
              <a:spAutoFit/>
            </a:bodyPr>
            <a:lstStyle/>
            <a:p>
              <a:pPr algn="ctr"/>
              <a:r>
                <a:rPr lang="en-GB" sz="2400">
                  <a:latin typeface="MarkPro-Bold" panose="020B0804020101010102" pitchFamily="34" charset="0"/>
                </a:rPr>
                <a:t>With learners</a:t>
              </a:r>
            </a:p>
          </p:txBody>
        </p:sp>
        <p:sp>
          <p:nvSpPr>
            <p:cNvPr id="17" name="TextBox 16">
              <a:extLst>
                <a:ext uri="{FF2B5EF4-FFF2-40B4-BE49-F238E27FC236}">
                  <a16:creationId xmlns:a16="http://schemas.microsoft.com/office/drawing/2014/main" id="{F1313FAB-D624-F46B-A15B-84B67555B6BF}"/>
                </a:ext>
              </a:extLst>
            </p:cNvPr>
            <p:cNvSpPr txBox="1"/>
            <p:nvPr/>
          </p:nvSpPr>
          <p:spPr>
            <a:xfrm>
              <a:off x="4252304" y="2388632"/>
              <a:ext cx="3153600" cy="1938992"/>
            </a:xfrm>
            <a:prstGeom prst="rect">
              <a:avLst/>
            </a:prstGeom>
            <a:noFill/>
          </p:spPr>
          <p:txBody>
            <a:bodyPr wrap="square" rtlCol="0">
              <a:spAutoFit/>
            </a:bodyPr>
            <a:lstStyle/>
            <a:p>
              <a:pPr marL="342900" indent="-342900">
                <a:buFont typeface="Arial" panose="020B0604020202020204" pitchFamily="34" charset="0"/>
                <a:buChar char="•"/>
              </a:pPr>
              <a:r>
                <a:rPr lang="en-GB" sz="2000">
                  <a:latin typeface="MarkPro-Book" panose="020B0604020101010102" pitchFamily="34" charset="0"/>
                </a:rPr>
                <a:t>Be </a:t>
              </a:r>
              <a:r>
                <a:rPr lang="en-GB" sz="2000" err="1">
                  <a:latin typeface="MarkPro-Book" panose="020B0604020101010102" pitchFamily="34" charset="0"/>
                </a:rPr>
                <a:t>genAI</a:t>
              </a:r>
              <a:r>
                <a:rPr lang="en-GB" sz="2000">
                  <a:latin typeface="MarkPro-Book" panose="020B0604020101010102" pitchFamily="34" charset="0"/>
                </a:rPr>
                <a:t> role models</a:t>
              </a:r>
            </a:p>
            <a:p>
              <a:pPr marL="342900" indent="-342900">
                <a:buFont typeface="Arial" panose="020B0604020202020204" pitchFamily="34" charset="0"/>
                <a:buChar char="•"/>
              </a:pPr>
              <a:r>
                <a:rPr lang="en-GB" sz="2000">
                  <a:latin typeface="MarkPro-Book" panose="020B0604020101010102" pitchFamily="34" charset="0"/>
                </a:rPr>
                <a:t>Encourage critical thinking and media literacy</a:t>
              </a:r>
            </a:p>
            <a:p>
              <a:pPr marL="342900" indent="-342900">
                <a:buFont typeface="Arial" panose="020B0604020202020204" pitchFamily="34" charset="0"/>
                <a:buChar char="•"/>
              </a:pPr>
              <a:endParaRPr lang="en-GB" sz="2000">
                <a:latin typeface="MarkPro-Book" panose="020B0604020101010102" pitchFamily="34" charset="0"/>
              </a:endParaRPr>
            </a:p>
            <a:p>
              <a:pPr marL="342900" indent="-342900">
                <a:buFont typeface="Arial" panose="020B0604020202020204" pitchFamily="34" charset="0"/>
                <a:buChar char="•"/>
              </a:pPr>
              <a:endParaRPr lang="en-GB" sz="2000">
                <a:latin typeface="MarkPro-Book" panose="020B0604020101010102" pitchFamily="34" charset="0"/>
              </a:endParaRPr>
            </a:p>
          </p:txBody>
        </p:sp>
        <p:sp>
          <p:nvSpPr>
            <p:cNvPr id="20" name="Rectangle: Rounded Corners 19">
              <a:extLst>
                <a:ext uri="{FF2B5EF4-FFF2-40B4-BE49-F238E27FC236}">
                  <a16:creationId xmlns:a16="http://schemas.microsoft.com/office/drawing/2014/main" id="{4011CC57-E98B-F7B5-6F87-5A07733B6BE9}"/>
                </a:ext>
              </a:extLst>
            </p:cNvPr>
            <p:cNvSpPr/>
            <p:nvPr/>
          </p:nvSpPr>
          <p:spPr>
            <a:xfrm>
              <a:off x="7917390" y="1667269"/>
              <a:ext cx="3240000" cy="3843845"/>
            </a:xfrm>
            <a:prstGeom prst="roundRect">
              <a:avLst/>
            </a:prstGeom>
            <a:solidFill>
              <a:srgbClr val="F2F0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22A3DF1-CD07-9F1A-5A77-C28F4BD86C68}"/>
                </a:ext>
              </a:extLst>
            </p:cNvPr>
            <p:cNvSpPr txBox="1"/>
            <p:nvPr/>
          </p:nvSpPr>
          <p:spPr>
            <a:xfrm>
              <a:off x="8299140" y="1884533"/>
              <a:ext cx="2476500" cy="461665"/>
            </a:xfrm>
            <a:prstGeom prst="rect">
              <a:avLst/>
            </a:prstGeom>
            <a:noFill/>
          </p:spPr>
          <p:txBody>
            <a:bodyPr wrap="square" rtlCol="0">
              <a:spAutoFit/>
            </a:bodyPr>
            <a:lstStyle/>
            <a:p>
              <a:pPr algn="ctr"/>
              <a:r>
                <a:rPr lang="en-GB" sz="2400">
                  <a:latin typeface="MarkPro-Bold" panose="020B0804020101010102" pitchFamily="34" charset="0"/>
                </a:rPr>
                <a:t>As a school</a:t>
              </a:r>
            </a:p>
          </p:txBody>
        </p:sp>
        <p:sp>
          <p:nvSpPr>
            <p:cNvPr id="22" name="TextBox 21">
              <a:extLst>
                <a:ext uri="{FF2B5EF4-FFF2-40B4-BE49-F238E27FC236}">
                  <a16:creationId xmlns:a16="http://schemas.microsoft.com/office/drawing/2014/main" id="{C02B39F6-9FBA-6820-AF10-88906908D54C}"/>
                </a:ext>
              </a:extLst>
            </p:cNvPr>
            <p:cNvSpPr txBox="1"/>
            <p:nvPr/>
          </p:nvSpPr>
          <p:spPr>
            <a:xfrm>
              <a:off x="7960308" y="2370912"/>
              <a:ext cx="3154165" cy="2554545"/>
            </a:xfrm>
            <a:prstGeom prst="rect">
              <a:avLst/>
            </a:prstGeom>
            <a:noFill/>
          </p:spPr>
          <p:txBody>
            <a:bodyPr wrap="square" rtlCol="0">
              <a:spAutoFit/>
            </a:bodyPr>
            <a:lstStyle/>
            <a:p>
              <a:pPr marL="342900" indent="-342900">
                <a:buFont typeface="Arial" panose="020B0604020202020204" pitchFamily="34" charset="0"/>
                <a:buChar char="•"/>
              </a:pPr>
              <a:r>
                <a:rPr lang="en-GB" sz="2000">
                  <a:latin typeface="MarkPro-Book" panose="020B0604020101010102" pitchFamily="34" charset="0"/>
                </a:rPr>
                <a:t>Think about how best to use </a:t>
              </a:r>
              <a:r>
                <a:rPr lang="en-GB" sz="2000" err="1">
                  <a:latin typeface="MarkPro-Book" panose="020B0604020101010102" pitchFamily="34" charset="0"/>
                </a:rPr>
                <a:t>genAI</a:t>
              </a:r>
              <a:r>
                <a:rPr lang="en-GB" sz="2000">
                  <a:latin typeface="MarkPro-Book" panose="020B0604020101010102" pitchFamily="34" charset="0"/>
                </a:rPr>
                <a:t> as a school</a:t>
              </a:r>
            </a:p>
            <a:p>
              <a:pPr marL="342900" indent="-342900">
                <a:buFont typeface="Arial" panose="020B0604020202020204" pitchFamily="34" charset="0"/>
                <a:buChar char="•"/>
              </a:pPr>
              <a:r>
                <a:rPr lang="en-GB" sz="2000">
                  <a:latin typeface="MarkPro-Book" panose="020B0604020101010102" pitchFamily="34" charset="0"/>
                </a:rPr>
                <a:t>Talk to other schools</a:t>
              </a:r>
            </a:p>
            <a:p>
              <a:pPr marL="342900" indent="-342900">
                <a:buFont typeface="Arial" panose="020B0604020202020204" pitchFamily="34" charset="0"/>
                <a:buChar char="•"/>
              </a:pPr>
              <a:r>
                <a:rPr lang="en-GB" sz="2000">
                  <a:latin typeface="MarkPro-Book" panose="020B0604020101010102" pitchFamily="34" charset="0"/>
                </a:rPr>
                <a:t>Review your school policies to incorporate genAI</a:t>
              </a:r>
            </a:p>
            <a:p>
              <a:pPr marL="342900" indent="-342900">
                <a:buFont typeface="Arial" panose="020B0604020202020204" pitchFamily="34" charset="0"/>
                <a:buChar char="•"/>
              </a:pPr>
              <a:r>
                <a:rPr lang="en-GB" sz="2000">
                  <a:latin typeface="MarkPro-Book" panose="020B0604020101010102" pitchFamily="34" charset="0"/>
                </a:rPr>
                <a:t>Raise awareness</a:t>
              </a:r>
              <a:endParaRPr lang="en-GB" sz="2000"/>
            </a:p>
          </p:txBody>
        </p:sp>
      </p:grpSp>
      <p:pic>
        <p:nvPicPr>
          <p:cNvPr id="6" name="Picture 5" descr="A black background with orange letters&#10;&#10;AI-generated content may be incorrect.">
            <a:extLst>
              <a:ext uri="{FF2B5EF4-FFF2-40B4-BE49-F238E27FC236}">
                <a16:creationId xmlns:a16="http://schemas.microsoft.com/office/drawing/2014/main" id="{B1935899-AD92-7689-76B8-6519F189B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spTree>
    <p:custDataLst>
      <p:tags r:id="rId1"/>
    </p:custDataLst>
    <p:extLst>
      <p:ext uri="{BB962C8B-B14F-4D97-AF65-F5344CB8AC3E}">
        <p14:creationId xmlns:p14="http://schemas.microsoft.com/office/powerpoint/2010/main" val="136117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E763-E5E7-E9B5-8763-68640B82652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B1161A0-4AF2-DBDC-F906-DF9538FE4698}"/>
              </a:ext>
            </a:extLst>
          </p:cNvPr>
          <p:cNvGrpSpPr/>
          <p:nvPr/>
        </p:nvGrpSpPr>
        <p:grpSpPr>
          <a:xfrm>
            <a:off x="483358" y="1124321"/>
            <a:ext cx="3542731" cy="4780090"/>
            <a:chOff x="4292264" y="1260800"/>
            <a:chExt cx="3240000" cy="5232074"/>
          </a:xfrm>
          <a:solidFill>
            <a:srgbClr val="E9E9FF"/>
          </a:solidFill>
        </p:grpSpPr>
        <p:sp>
          <p:nvSpPr>
            <p:cNvPr id="3" name="Rectangle: Rounded Corners 2">
              <a:extLst>
                <a:ext uri="{FF2B5EF4-FFF2-40B4-BE49-F238E27FC236}">
                  <a16:creationId xmlns:a16="http://schemas.microsoft.com/office/drawing/2014/main" id="{DB8C3771-9B5D-933E-EF05-6580FE6D9656}"/>
                </a:ext>
              </a:extLst>
            </p:cNvPr>
            <p:cNvSpPr/>
            <p:nvPr/>
          </p:nvSpPr>
          <p:spPr>
            <a:xfrm>
              <a:off x="4292264" y="1260800"/>
              <a:ext cx="3240000" cy="5232074"/>
            </a:xfrm>
            <a:prstGeom prst="roundRect">
              <a:avLst>
                <a:gd name="adj" fmla="val 1203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9F63B5A-04AB-A093-5C5E-B8DBD86939BF}"/>
                </a:ext>
              </a:extLst>
            </p:cNvPr>
            <p:cNvSpPr txBox="1"/>
            <p:nvPr/>
          </p:nvSpPr>
          <p:spPr>
            <a:xfrm>
              <a:off x="4674014" y="1478064"/>
              <a:ext cx="2476500" cy="461665"/>
            </a:xfrm>
            <a:prstGeom prst="rect">
              <a:avLst/>
            </a:prstGeom>
            <a:grpFill/>
          </p:spPr>
          <p:txBody>
            <a:bodyPr wrap="square" rtlCol="0">
              <a:spAutoFit/>
            </a:bodyPr>
            <a:lstStyle/>
            <a:p>
              <a:pPr algn="ctr"/>
              <a:r>
                <a:rPr lang="en-GB" sz="2400">
                  <a:latin typeface="MarkPro-Bold" panose="020B0804020101010102" pitchFamily="34" charset="0"/>
                </a:rPr>
                <a:t>Explore</a:t>
              </a:r>
            </a:p>
          </p:txBody>
        </p:sp>
        <p:sp>
          <p:nvSpPr>
            <p:cNvPr id="5" name="TextBox 4">
              <a:extLst>
                <a:ext uri="{FF2B5EF4-FFF2-40B4-BE49-F238E27FC236}">
                  <a16:creationId xmlns:a16="http://schemas.microsoft.com/office/drawing/2014/main" id="{CD349098-07B4-AFFE-DC36-5C17EFD7D9AE}"/>
                </a:ext>
              </a:extLst>
            </p:cNvPr>
            <p:cNvSpPr txBox="1"/>
            <p:nvPr/>
          </p:nvSpPr>
          <p:spPr>
            <a:xfrm>
              <a:off x="4335464" y="2119625"/>
              <a:ext cx="3153600" cy="3919020"/>
            </a:xfrm>
            <a:prstGeom prst="rect">
              <a:avLst/>
            </a:prstGeom>
            <a:grpFill/>
          </p:spPr>
          <p:txBody>
            <a:bodyPr wrap="square" rtlCol="0">
              <a:spAutoFit/>
            </a:bodyPr>
            <a:lstStyle/>
            <a:p>
              <a:pPr>
                <a:spcAft>
                  <a:spcPts val="800"/>
                </a:spcAft>
              </a:pPr>
              <a:r>
                <a:rPr lang="en-GB" sz="2000" b="0">
                  <a:effectLst/>
                  <a:latin typeface="MarkPro-Book" panose="020B0604020101010102" pitchFamily="34" charset="0"/>
                </a:rPr>
                <a:t>Have you heard of generative AI or genAI?</a:t>
              </a:r>
            </a:p>
            <a:p>
              <a:pPr>
                <a:spcAft>
                  <a:spcPts val="800"/>
                </a:spcAft>
              </a:pPr>
              <a:r>
                <a:rPr lang="en-GB" sz="2000" b="0">
                  <a:effectLst/>
                  <a:latin typeface="MarkPro-Book" panose="020B0604020101010102" pitchFamily="34" charset="0"/>
                </a:rPr>
                <a:t>What do you think </a:t>
              </a:r>
              <a:r>
                <a:rPr lang="en-GB" sz="2000" b="0" err="1">
                  <a:effectLst/>
                  <a:latin typeface="MarkPro-Book" panose="020B0604020101010102" pitchFamily="34" charset="0"/>
                </a:rPr>
                <a:t>genAI</a:t>
              </a:r>
              <a:r>
                <a:rPr lang="en-GB" sz="2000" b="0">
                  <a:effectLst/>
                  <a:latin typeface="MarkPro-Book" panose="020B0604020101010102" pitchFamily="34" charset="0"/>
                </a:rPr>
                <a:t> does? </a:t>
              </a:r>
            </a:p>
            <a:p>
              <a:pPr>
                <a:spcAft>
                  <a:spcPts val="800"/>
                </a:spcAft>
              </a:pPr>
              <a:r>
                <a:rPr lang="en-GB" sz="2000" b="0">
                  <a:effectLst/>
                  <a:latin typeface="MarkPro-Book" panose="020B0604020101010102" pitchFamily="34" charset="0"/>
                </a:rPr>
                <a:t>What do people use </a:t>
              </a:r>
              <a:r>
                <a:rPr lang="en-GB" sz="2000" b="0" err="1">
                  <a:effectLst/>
                  <a:latin typeface="MarkPro-Book" panose="020B0604020101010102" pitchFamily="34" charset="0"/>
                </a:rPr>
                <a:t>genAI</a:t>
              </a:r>
              <a:r>
                <a:rPr lang="en-GB" sz="2000" b="0">
                  <a:effectLst/>
                  <a:latin typeface="MarkPro-Book" panose="020B0604020101010102" pitchFamily="34" charset="0"/>
                </a:rPr>
                <a:t> for?</a:t>
              </a:r>
            </a:p>
            <a:p>
              <a:pPr>
                <a:spcAft>
                  <a:spcPts val="800"/>
                </a:spcAft>
              </a:pPr>
              <a:r>
                <a:rPr lang="en-GB" sz="2000" b="0">
                  <a:effectLst/>
                  <a:latin typeface="MarkPro-Book" panose="020B0604020101010102" pitchFamily="34" charset="0"/>
                </a:rPr>
                <a:t>Would you like to use </a:t>
              </a:r>
              <a:r>
                <a:rPr lang="en-GB" sz="2000" b="0" err="1">
                  <a:effectLst/>
                  <a:latin typeface="MarkPro-Book" panose="020B0604020101010102" pitchFamily="34" charset="0"/>
                </a:rPr>
                <a:t>genAI</a:t>
              </a:r>
              <a:r>
                <a:rPr lang="en-GB" sz="2000" b="0">
                  <a:effectLst/>
                  <a:latin typeface="MarkPro-Book" panose="020B0604020101010102" pitchFamily="34" charset="0"/>
                </a:rPr>
                <a:t>?</a:t>
              </a:r>
            </a:p>
            <a:p>
              <a:pPr>
                <a:spcAft>
                  <a:spcPts val="800"/>
                </a:spcAft>
              </a:pPr>
              <a:r>
                <a:rPr lang="en-GB" sz="2000" b="0">
                  <a:effectLst/>
                  <a:latin typeface="MarkPro-Book" panose="020B0604020101010102" pitchFamily="34" charset="0"/>
                </a:rPr>
                <a:t>Have you ever used </a:t>
              </a:r>
              <a:r>
                <a:rPr lang="en-GB" sz="2000" b="0" err="1">
                  <a:effectLst/>
                  <a:latin typeface="MarkPro-Book" panose="020B0604020101010102" pitchFamily="34" charset="0"/>
                </a:rPr>
                <a:t>genAI</a:t>
              </a:r>
              <a:r>
                <a:rPr lang="en-GB" sz="2000" b="0">
                  <a:effectLst/>
                  <a:latin typeface="MarkPro-Book" panose="020B0604020101010102" pitchFamily="34" charset="0"/>
                </a:rPr>
                <a:t>? If so, which ones?</a:t>
              </a:r>
              <a:endParaRPr lang="en-GB" sz="2000" b="0">
                <a:effectLst/>
                <a:latin typeface="MarkPro-Book" panose="020B0604020101010102" pitchFamily="34" charset="0"/>
                <a:ea typeface="Aptos" panose="020B00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D4E27157-025C-1889-ADDA-D1E0334951E6}"/>
              </a:ext>
            </a:extLst>
          </p:cNvPr>
          <p:cNvGrpSpPr/>
          <p:nvPr/>
        </p:nvGrpSpPr>
        <p:grpSpPr>
          <a:xfrm>
            <a:off x="4355923" y="1124320"/>
            <a:ext cx="3542731" cy="4780091"/>
            <a:chOff x="4292264" y="1260800"/>
            <a:chExt cx="3240000" cy="5232074"/>
          </a:xfrm>
          <a:solidFill>
            <a:srgbClr val="E9E9FF"/>
          </a:solidFill>
        </p:grpSpPr>
        <p:sp>
          <p:nvSpPr>
            <p:cNvPr id="9" name="Rectangle: Rounded Corners 8">
              <a:extLst>
                <a:ext uri="{FF2B5EF4-FFF2-40B4-BE49-F238E27FC236}">
                  <a16:creationId xmlns:a16="http://schemas.microsoft.com/office/drawing/2014/main" id="{DE05F0F4-E8D8-4C4D-7530-E2048623E9D8}"/>
                </a:ext>
              </a:extLst>
            </p:cNvPr>
            <p:cNvSpPr/>
            <p:nvPr/>
          </p:nvSpPr>
          <p:spPr>
            <a:xfrm>
              <a:off x="4292264" y="1260800"/>
              <a:ext cx="3240000" cy="5232074"/>
            </a:xfrm>
            <a:prstGeom prst="roundRect">
              <a:avLst>
                <a:gd name="adj" fmla="val 1203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11A97B3-E1B8-1718-18B0-C8483AB201C1}"/>
                </a:ext>
              </a:extLst>
            </p:cNvPr>
            <p:cNvSpPr txBox="1"/>
            <p:nvPr/>
          </p:nvSpPr>
          <p:spPr>
            <a:xfrm>
              <a:off x="4674014" y="1478064"/>
              <a:ext cx="2476500" cy="461665"/>
            </a:xfrm>
            <a:prstGeom prst="rect">
              <a:avLst/>
            </a:prstGeom>
            <a:grpFill/>
          </p:spPr>
          <p:txBody>
            <a:bodyPr wrap="square" rtlCol="0">
              <a:spAutoFit/>
            </a:bodyPr>
            <a:lstStyle/>
            <a:p>
              <a:pPr algn="ctr"/>
              <a:r>
                <a:rPr lang="en-GB" sz="2400">
                  <a:latin typeface="MarkPro-Bold" panose="020B0804020101010102" pitchFamily="34" charset="0"/>
                </a:rPr>
                <a:t>Discuss</a:t>
              </a:r>
            </a:p>
          </p:txBody>
        </p:sp>
        <p:sp>
          <p:nvSpPr>
            <p:cNvPr id="11" name="TextBox 10">
              <a:extLst>
                <a:ext uri="{FF2B5EF4-FFF2-40B4-BE49-F238E27FC236}">
                  <a16:creationId xmlns:a16="http://schemas.microsoft.com/office/drawing/2014/main" id="{CE78EF9A-4E71-7199-EE73-E9E0629AEAC8}"/>
                </a:ext>
              </a:extLst>
            </p:cNvPr>
            <p:cNvSpPr txBox="1"/>
            <p:nvPr/>
          </p:nvSpPr>
          <p:spPr>
            <a:xfrm>
              <a:off x="4335464" y="2119626"/>
              <a:ext cx="3153600" cy="2796091"/>
            </a:xfrm>
            <a:prstGeom prst="rect">
              <a:avLst/>
            </a:prstGeom>
            <a:grpFill/>
          </p:spPr>
          <p:txBody>
            <a:bodyPr wrap="square" rtlCol="0">
              <a:spAutoFit/>
            </a:bodyPr>
            <a:lstStyle/>
            <a:p>
              <a:pPr>
                <a:spcAft>
                  <a:spcPts val="800"/>
                </a:spcAft>
              </a:pPr>
              <a:r>
                <a:rPr lang="en-GB" sz="2000" b="0">
                  <a:effectLst/>
                  <a:latin typeface="MarkPro-Book" panose="020B0604020101010102" pitchFamily="34" charset="0"/>
                </a:rPr>
                <a:t>How do you think </a:t>
              </a:r>
              <a:r>
                <a:rPr lang="en-GB" sz="2000" b="0" err="1">
                  <a:effectLst/>
                  <a:latin typeface="MarkPro-Book" panose="020B0604020101010102" pitchFamily="34" charset="0"/>
                </a:rPr>
                <a:t>genAI</a:t>
              </a:r>
              <a:r>
                <a:rPr lang="en-GB" sz="2000" b="0">
                  <a:effectLst/>
                  <a:latin typeface="MarkPro-Book" panose="020B0604020101010102" pitchFamily="34" charset="0"/>
                </a:rPr>
                <a:t> works?</a:t>
              </a:r>
            </a:p>
            <a:p>
              <a:pPr>
                <a:spcAft>
                  <a:spcPts val="800"/>
                </a:spcAft>
              </a:pPr>
              <a:r>
                <a:rPr lang="en-GB" sz="2000" b="0">
                  <a:effectLst/>
                  <a:latin typeface="MarkPro-Book" panose="020B0604020101010102" pitchFamily="34" charset="0"/>
                </a:rPr>
                <a:t>What do you think about genAI?</a:t>
              </a:r>
            </a:p>
            <a:p>
              <a:pPr>
                <a:spcAft>
                  <a:spcPts val="800"/>
                </a:spcAft>
              </a:pPr>
              <a:r>
                <a:rPr lang="en-GB" sz="2000" b="0">
                  <a:effectLst/>
                  <a:latin typeface="MarkPro-Book" panose="020B0604020101010102" pitchFamily="34" charset="0"/>
                </a:rPr>
                <a:t>Do you trust </a:t>
              </a:r>
              <a:r>
                <a:rPr lang="en-GB" sz="2000" b="0" err="1">
                  <a:effectLst/>
                  <a:latin typeface="MarkPro-Book" panose="020B0604020101010102" pitchFamily="34" charset="0"/>
                </a:rPr>
                <a:t>genAI</a:t>
              </a:r>
              <a:r>
                <a:rPr lang="en-GB" sz="2000" b="0">
                  <a:effectLst/>
                  <a:latin typeface="MarkPro-Book" panose="020B0604020101010102" pitchFamily="34" charset="0"/>
                </a:rPr>
                <a:t>?</a:t>
              </a:r>
            </a:p>
            <a:p>
              <a:pPr>
                <a:spcAft>
                  <a:spcPts val="800"/>
                </a:spcAft>
              </a:pPr>
              <a:r>
                <a:rPr lang="en-GB" sz="2000" b="0">
                  <a:effectLst/>
                  <a:latin typeface="MarkPro-Book" panose="020B0604020101010102" pitchFamily="34" charset="0"/>
                </a:rPr>
                <a:t>How could we test how trustworthy </a:t>
              </a:r>
              <a:r>
                <a:rPr lang="en-GB" sz="2000" b="0" err="1">
                  <a:effectLst/>
                  <a:latin typeface="MarkPro-Book" panose="020B0604020101010102" pitchFamily="34" charset="0"/>
                </a:rPr>
                <a:t>genAI</a:t>
              </a:r>
              <a:r>
                <a:rPr lang="en-GB" sz="2000" b="0">
                  <a:effectLst/>
                  <a:latin typeface="MarkPro-Book" panose="020B0604020101010102" pitchFamily="34" charset="0"/>
                </a:rPr>
                <a:t> is?</a:t>
              </a:r>
            </a:p>
          </p:txBody>
        </p:sp>
      </p:grpSp>
      <p:grpSp>
        <p:nvGrpSpPr>
          <p:cNvPr id="12" name="Group 11">
            <a:extLst>
              <a:ext uri="{FF2B5EF4-FFF2-40B4-BE49-F238E27FC236}">
                <a16:creationId xmlns:a16="http://schemas.microsoft.com/office/drawing/2014/main" id="{D149EF7D-1D59-C232-80B8-C4C181E40558}"/>
              </a:ext>
            </a:extLst>
          </p:cNvPr>
          <p:cNvGrpSpPr/>
          <p:nvPr/>
        </p:nvGrpSpPr>
        <p:grpSpPr>
          <a:xfrm>
            <a:off x="8228488" y="1124320"/>
            <a:ext cx="3542731" cy="4780091"/>
            <a:chOff x="4292264" y="1260800"/>
            <a:chExt cx="3240000" cy="5232074"/>
          </a:xfrm>
          <a:solidFill>
            <a:srgbClr val="E9E9FF"/>
          </a:solidFill>
        </p:grpSpPr>
        <p:sp>
          <p:nvSpPr>
            <p:cNvPr id="13" name="Rectangle: Rounded Corners 12">
              <a:extLst>
                <a:ext uri="{FF2B5EF4-FFF2-40B4-BE49-F238E27FC236}">
                  <a16:creationId xmlns:a16="http://schemas.microsoft.com/office/drawing/2014/main" id="{E3E34969-C79B-0BD3-88B7-2D32EFD090D9}"/>
                </a:ext>
              </a:extLst>
            </p:cNvPr>
            <p:cNvSpPr/>
            <p:nvPr/>
          </p:nvSpPr>
          <p:spPr>
            <a:xfrm>
              <a:off x="4292264" y="1260800"/>
              <a:ext cx="3240000" cy="5232074"/>
            </a:xfrm>
            <a:prstGeom prst="roundRect">
              <a:avLst>
                <a:gd name="adj" fmla="val 1203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EA1F601-B707-4C9D-2CC4-6EFD79373571}"/>
                </a:ext>
              </a:extLst>
            </p:cNvPr>
            <p:cNvSpPr txBox="1"/>
            <p:nvPr/>
          </p:nvSpPr>
          <p:spPr>
            <a:xfrm>
              <a:off x="4674014" y="1478064"/>
              <a:ext cx="2476500" cy="461665"/>
            </a:xfrm>
            <a:prstGeom prst="rect">
              <a:avLst/>
            </a:prstGeom>
            <a:grpFill/>
          </p:spPr>
          <p:txBody>
            <a:bodyPr wrap="square" rtlCol="0">
              <a:spAutoFit/>
            </a:bodyPr>
            <a:lstStyle/>
            <a:p>
              <a:pPr algn="ctr"/>
              <a:r>
                <a:rPr lang="en-GB" sz="2400">
                  <a:latin typeface="MarkPro-Bold" panose="020B0804020101010102" pitchFamily="34" charset="0"/>
                </a:rPr>
                <a:t>Examine</a:t>
              </a:r>
            </a:p>
          </p:txBody>
        </p:sp>
        <p:sp>
          <p:nvSpPr>
            <p:cNvPr id="15" name="TextBox 14">
              <a:extLst>
                <a:ext uri="{FF2B5EF4-FFF2-40B4-BE49-F238E27FC236}">
                  <a16:creationId xmlns:a16="http://schemas.microsoft.com/office/drawing/2014/main" id="{B8727893-1FD1-7441-D5FA-3612C86D27E5}"/>
                </a:ext>
              </a:extLst>
            </p:cNvPr>
            <p:cNvSpPr txBox="1"/>
            <p:nvPr/>
          </p:nvSpPr>
          <p:spPr>
            <a:xfrm>
              <a:off x="4335464" y="2119626"/>
              <a:ext cx="3153600" cy="2683798"/>
            </a:xfrm>
            <a:prstGeom prst="rect">
              <a:avLst/>
            </a:prstGeom>
            <a:grpFill/>
          </p:spPr>
          <p:txBody>
            <a:bodyPr wrap="square" rtlCol="0">
              <a:spAutoFit/>
            </a:bodyPr>
            <a:lstStyle/>
            <a:p>
              <a:pPr>
                <a:spcAft>
                  <a:spcPts val="800"/>
                </a:spcAft>
              </a:pPr>
              <a:r>
                <a:rPr lang="en-GB" sz="2000" b="0">
                  <a:effectLst/>
                  <a:latin typeface="MarkPro-Book" panose="020B0604020101010102" pitchFamily="34" charset="0"/>
                </a:rPr>
                <a:t>What would you use </a:t>
              </a:r>
              <a:r>
                <a:rPr lang="en-GB" sz="2000" b="0" err="1">
                  <a:effectLst/>
                  <a:latin typeface="MarkPro-Book" panose="020B0604020101010102" pitchFamily="34" charset="0"/>
                </a:rPr>
                <a:t>genAI</a:t>
              </a:r>
              <a:r>
                <a:rPr lang="en-GB" sz="2000" b="0">
                  <a:effectLst/>
                  <a:latin typeface="MarkPro-Book" panose="020B0604020101010102" pitchFamily="34" charset="0"/>
                </a:rPr>
                <a:t> for?</a:t>
              </a:r>
            </a:p>
            <a:p>
              <a:pPr>
                <a:spcAft>
                  <a:spcPts val="800"/>
                </a:spcAft>
              </a:pPr>
              <a:r>
                <a:rPr lang="en-GB" sz="2000" b="0">
                  <a:effectLst/>
                  <a:latin typeface="MarkPro-Book" panose="020B0604020101010102" pitchFamily="34" charset="0"/>
                </a:rPr>
                <a:t>Is there anything you would not use </a:t>
              </a:r>
              <a:r>
                <a:rPr lang="en-GB" sz="2000" b="0" err="1">
                  <a:effectLst/>
                  <a:latin typeface="MarkPro-Book" panose="020B0604020101010102" pitchFamily="34" charset="0"/>
                </a:rPr>
                <a:t>genAI</a:t>
              </a:r>
              <a:r>
                <a:rPr lang="en-GB" sz="2000" b="0">
                  <a:effectLst/>
                  <a:latin typeface="MarkPro-Book" panose="020B0604020101010102" pitchFamily="34" charset="0"/>
                </a:rPr>
                <a:t> for? Why?</a:t>
              </a:r>
            </a:p>
            <a:p>
              <a:pPr>
                <a:spcAft>
                  <a:spcPts val="800"/>
                </a:spcAft>
              </a:pPr>
              <a:r>
                <a:rPr lang="en-GB" sz="2000" b="0">
                  <a:effectLst/>
                  <a:latin typeface="MarkPro-Book" panose="020B0604020101010102" pitchFamily="34" charset="0"/>
                </a:rPr>
                <a:t>What are people better than genAI at?</a:t>
              </a:r>
            </a:p>
          </p:txBody>
        </p:sp>
      </p:grpSp>
      <p:sp>
        <p:nvSpPr>
          <p:cNvPr id="2" name="Title 1">
            <a:extLst>
              <a:ext uri="{FF2B5EF4-FFF2-40B4-BE49-F238E27FC236}">
                <a16:creationId xmlns:a16="http://schemas.microsoft.com/office/drawing/2014/main" id="{9E758F9C-4A70-3157-94CE-ABAC10380015}"/>
              </a:ext>
            </a:extLst>
          </p:cNvPr>
          <p:cNvSpPr>
            <a:spLocks noGrp="1"/>
          </p:cNvSpPr>
          <p:nvPr>
            <p:ph type="title"/>
          </p:nvPr>
        </p:nvSpPr>
        <p:spPr>
          <a:xfrm>
            <a:off x="326604" y="228498"/>
            <a:ext cx="10515600" cy="895676"/>
          </a:xfrm>
        </p:spPr>
        <p:txBody>
          <a:bodyPr/>
          <a:lstStyle/>
          <a:p>
            <a:r>
              <a:rPr lang="en-GB">
                <a:solidFill>
                  <a:srgbClr val="00995A"/>
                </a:solidFill>
                <a:latin typeface="MarkPro-Bold" panose="020B0804020101010102" pitchFamily="34" charset="0"/>
              </a:rPr>
              <a:t>Talk about it</a:t>
            </a:r>
          </a:p>
        </p:txBody>
      </p:sp>
      <p:pic>
        <p:nvPicPr>
          <p:cNvPr id="17" name="Picture 16" descr="A black background with orange letters&#10;&#10;AI-generated content may be incorrect.">
            <a:extLst>
              <a:ext uri="{FF2B5EF4-FFF2-40B4-BE49-F238E27FC236}">
                <a16:creationId xmlns:a16="http://schemas.microsoft.com/office/drawing/2014/main" id="{DC07FF69-B31A-ECCA-50D5-C926E0F01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5901483"/>
            <a:ext cx="2450592" cy="899367"/>
          </a:xfrm>
          <a:prstGeom prst="rect">
            <a:avLst/>
          </a:prstGeom>
        </p:spPr>
      </p:pic>
      <p:pic>
        <p:nvPicPr>
          <p:cNvPr id="8" name="Picture 7" descr="A black and orange wave&#10;&#10;AI-generated content may be incorrect.">
            <a:extLst>
              <a:ext uri="{FF2B5EF4-FFF2-40B4-BE49-F238E27FC236}">
                <a16:creationId xmlns:a16="http://schemas.microsoft.com/office/drawing/2014/main" id="{D9FC99B2-1F98-FDD3-BC7A-53A342F6BCED}"/>
              </a:ext>
            </a:extLst>
          </p:cNvPr>
          <p:cNvPicPr>
            <a:picLocks noChangeAspect="1"/>
          </p:cNvPicPr>
          <p:nvPr/>
        </p:nvPicPr>
        <p:blipFill>
          <a:blip r:embed="rId5">
            <a:extLst>
              <a:ext uri="{28A0092B-C50C-407E-A947-70E740481C1C}">
                <a14:useLocalDpi xmlns:a14="http://schemas.microsoft.com/office/drawing/2010/main" val="0"/>
              </a:ext>
            </a:extLst>
          </a:blip>
          <a:srcRect t="29976" r="55652" b="13775"/>
          <a:stretch/>
        </p:blipFill>
        <p:spPr>
          <a:xfrm>
            <a:off x="8767278" y="3708118"/>
            <a:ext cx="3424722" cy="3149882"/>
          </a:xfrm>
          <a:prstGeom prst="rect">
            <a:avLst/>
          </a:prstGeom>
        </p:spPr>
      </p:pic>
    </p:spTree>
    <p:custDataLst>
      <p:tags r:id="rId1"/>
    </p:custDataLst>
    <p:extLst>
      <p:ext uri="{BB962C8B-B14F-4D97-AF65-F5344CB8AC3E}">
        <p14:creationId xmlns:p14="http://schemas.microsoft.com/office/powerpoint/2010/main" val="4186275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4f3f30-aedf-4c9e-9aa7-e0811026fc12"/>
    <lcf76f155ced4ddcb4097134ff3c332f xmlns="6a7c48c2-c7f2-423b-9ecf-1744f034560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B75429-F1D2-4DAE-9E74-41ED364E21FC}">
  <ds:schemaRefs>
    <ds:schemaRef ds:uri="http://schemas.microsoft.com/sharepoint/v3/contenttype/forms"/>
  </ds:schemaRefs>
</ds:datastoreItem>
</file>

<file path=customXml/itemProps2.xml><?xml version="1.0" encoding="utf-8"?>
<ds:datastoreItem xmlns:ds="http://schemas.openxmlformats.org/officeDocument/2006/customXml" ds:itemID="{CE62B8CF-1734-4B72-B935-BFFCF2E6ED48}">
  <ds:schemaRefs>
    <ds:schemaRef ds:uri="http://purl.org/dc/terms/"/>
    <ds:schemaRef ds:uri="ab4f3f30-aedf-4c9e-9aa7-e0811026fc12"/>
    <ds:schemaRef ds:uri="http://purl.org/dc/dcmitype/"/>
    <ds:schemaRef ds:uri="http://www.w3.org/XML/1998/namespace"/>
    <ds:schemaRef ds:uri="http://purl.org/dc/elements/1.1/"/>
    <ds:schemaRef ds:uri="http://schemas.microsoft.com/office/2006/documentManagement/types"/>
    <ds:schemaRef ds:uri="6a7c48c2-c7f2-423b-9ecf-1744f0345608"/>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5CB63FC9-FE02-41B7-BEB5-379A84483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c48c2-c7f2-423b-9ecf-1744f0345608"/>
    <ds:schemaRef ds:uri="ab4f3f30-aedf-4c9e-9aa7-e0811026f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2236</Words>
  <Application>Microsoft Office PowerPoint</Application>
  <PresentationFormat>Widescreen</PresentationFormat>
  <Paragraphs>207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MarkPro-Bold</vt:lpstr>
      <vt:lpstr>Aptos</vt:lpstr>
      <vt:lpstr>Symbol</vt:lpstr>
      <vt:lpstr>Arial</vt:lpstr>
      <vt:lpstr>MarkPro-Book</vt:lpstr>
      <vt:lpstr>Aptos Display</vt:lpstr>
      <vt:lpstr>Segoe UI</vt:lpstr>
      <vt:lpstr>Office Theme</vt:lpstr>
      <vt:lpstr> Training and discussion session for teachers and educators</vt:lpstr>
      <vt:lpstr>What is generative AI? </vt:lpstr>
      <vt:lpstr>Young people and genAI</vt:lpstr>
      <vt:lpstr>What are young people using genAI for?</vt:lpstr>
      <vt:lpstr>What are young people’s concerns about genAI?</vt:lpstr>
      <vt:lpstr>What strategies do young people use to keep safe when using genAI? </vt:lpstr>
      <vt:lpstr>Grouped into the 4Cs of online safety from ‘Keeping Children Safe in Education’.  </vt:lpstr>
      <vt:lpstr>What can you do about genAI?</vt:lpstr>
      <vt:lpstr>Talk about 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Pinfield</dc:creator>
  <cp:lastModifiedBy>Amy Lockwood</cp:lastModifiedBy>
  <cp:revision>2</cp:revision>
  <dcterms:created xsi:type="dcterms:W3CDTF">2025-02-17T15:10:25Z</dcterms:created>
  <dcterms:modified xsi:type="dcterms:W3CDTF">2025-03-21T13:42:54Z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0x010100EEE8DA8D87367F41B48515813E6B690B</vt:lpwstr>
  </property>
  <property fmtid="{D5CDD505-2E9C-101B-9397-08002B2CF9AE}" pid="3" name="MediaServiceImageTags">
    <vt:lpwstr/>
  </property>
  <property fmtid="{D5CDD505-2E9C-101B-9397-08002B2CF9AE}" pid="4" name="ArticulateGUID">
    <vt:lpwstr>89143480-CC89-472D-B5A5-3AE485F5204F</vt:lpwstr>
  </property>
  <property fmtid="{D5CDD505-2E9C-101B-9397-08002B2CF9AE}" pid="5" name="ArticulatePath">
    <vt:lpwstr>https://childnetint.sharepoint.com/sites/Projects2/Shared Documents/NOMINET/Activity 3 - Resources/24-25/Gen AI/Presentation outline</vt:lpwstr>
  </property>
</Properties>
</file>