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notesSlides/notesSlide2.xml" ContentType="application/vnd.openxmlformats-officedocument.presentationml.notesSlide+xml"/>
  <Override PartName="/ppt/tags/tag23.xml" ContentType="application/vnd.openxmlformats-officedocument.presentationml.tags+xml"/>
  <Override PartName="/ppt/notesSlides/notesSlide3.xml" ContentType="application/vnd.openxmlformats-officedocument.presentationml.notesSlide+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notesSlides/notesSlide6.xml" ContentType="application/vnd.openxmlformats-officedocument.presentationml.notesSlide+xml"/>
  <Override PartName="/ppt/tags/tag27.xml" ContentType="application/vnd.openxmlformats-officedocument.presentationml.tags+xml"/>
  <Override PartName="/ppt/notesSlides/notesSlide7.xml" ContentType="application/vnd.openxmlformats-officedocument.presentationml.notesSlide+xml"/>
  <Override PartName="/ppt/tags/tag28.xml" ContentType="application/vnd.openxmlformats-officedocument.presentationml.tags+xml"/>
  <Override PartName="/ppt/notesSlides/notesSlide8.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9.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63" r:id="rId5"/>
    <p:sldId id="289" r:id="rId6"/>
    <p:sldId id="272" r:id="rId7"/>
    <p:sldId id="291" r:id="rId8"/>
    <p:sldId id="273" r:id="rId9"/>
    <p:sldId id="274" r:id="rId10"/>
    <p:sldId id="275" r:id="rId11"/>
    <p:sldId id="276" r:id="rId12"/>
    <p:sldId id="277" r:id="rId13"/>
    <p:sldId id="278" r:id="rId14"/>
    <p:sldId id="279" r:id="rId15"/>
    <p:sldId id="280" r:id="rId16"/>
    <p:sldId id="281" r:id="rId17"/>
    <p:sldId id="282" r:id="rId18"/>
    <p:sldId id="283" r:id="rId19"/>
    <p:sldId id="285" r:id="rId20"/>
    <p:sldId id="286" r:id="rId21"/>
    <p:sldId id="287" r:id="rId22"/>
    <p:sldId id="288" r:id="rId23"/>
    <p:sldId id="268"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200"/>
    <a:srgbClr val="F2F0EB"/>
    <a:srgbClr val="E9E9FF"/>
    <a:srgbClr val="FFF0B1"/>
    <a:srgbClr val="D4F0E3"/>
    <a:srgbClr val="264FF5"/>
    <a:srgbClr val="0097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022926-DF72-4E68-ADB3-6D3437EA6BB6}" v="76" dt="2025-06-11T14:36:25.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0" d="100"/>
          <a:sy n="150" d="100"/>
        </p:scale>
        <p:origin x="65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ie Bromley" userId="ceca4df2-b6a6-4459-9d3c-9d866f0f4aa0" providerId="ADAL" clId="{1C360491-8F82-420A-8BE6-6761001BFC4F}"/>
    <pc:docChg chg="undo redo custSel modSld">
      <pc:chgData name="Rosie Bromley" userId="ceca4df2-b6a6-4459-9d3c-9d866f0f4aa0" providerId="ADAL" clId="{1C360491-8F82-420A-8BE6-6761001BFC4F}" dt="2025-04-04T10:10:23.007" v="26" actId="14100"/>
      <pc:docMkLst>
        <pc:docMk/>
      </pc:docMkLst>
      <pc:sldChg chg="modSp mod">
        <pc:chgData name="Rosie Bromley" userId="ceca4df2-b6a6-4459-9d3c-9d866f0f4aa0" providerId="ADAL" clId="{1C360491-8F82-420A-8BE6-6761001BFC4F}" dt="2025-04-04T10:06:14.945" v="17" actId="14100"/>
        <pc:sldMkLst>
          <pc:docMk/>
          <pc:sldMk cId="3310085097" sldId="273"/>
        </pc:sldMkLst>
        <pc:spChg chg="mod">
          <ac:chgData name="Rosie Bromley" userId="ceca4df2-b6a6-4459-9d3c-9d866f0f4aa0" providerId="ADAL" clId="{1C360491-8F82-420A-8BE6-6761001BFC4F}" dt="2025-04-04T10:06:14.945" v="17" actId="14100"/>
          <ac:spMkLst>
            <pc:docMk/>
            <pc:sldMk cId="3310085097" sldId="273"/>
            <ac:spMk id="14" creationId="{6F8894AE-1838-D9D2-69D8-5388CE784298}"/>
          </ac:spMkLst>
        </pc:spChg>
      </pc:sldChg>
      <pc:sldChg chg="modSp mod">
        <pc:chgData name="Rosie Bromley" userId="ceca4df2-b6a6-4459-9d3c-9d866f0f4aa0" providerId="ADAL" clId="{1C360491-8F82-420A-8BE6-6761001BFC4F}" dt="2025-04-04T10:08:19.792" v="20" actId="14100"/>
        <pc:sldMkLst>
          <pc:docMk/>
          <pc:sldMk cId="1116287246" sldId="274"/>
        </pc:sldMkLst>
        <pc:spChg chg="mod">
          <ac:chgData name="Rosie Bromley" userId="ceca4df2-b6a6-4459-9d3c-9d866f0f4aa0" providerId="ADAL" clId="{1C360491-8F82-420A-8BE6-6761001BFC4F}" dt="2025-04-04T10:08:19.792" v="20" actId="14100"/>
          <ac:spMkLst>
            <pc:docMk/>
            <pc:sldMk cId="1116287246" sldId="274"/>
            <ac:spMk id="14" creationId="{4BEB8418-F103-458B-EF7F-C900554619D2}"/>
          </ac:spMkLst>
        </pc:spChg>
      </pc:sldChg>
      <pc:sldChg chg="modSp mod">
        <pc:chgData name="Rosie Bromley" userId="ceca4df2-b6a6-4459-9d3c-9d866f0f4aa0" providerId="ADAL" clId="{1C360491-8F82-420A-8BE6-6761001BFC4F}" dt="2025-04-04T10:09:43.918" v="24" actId="14100"/>
        <pc:sldMkLst>
          <pc:docMk/>
          <pc:sldMk cId="3674080297" sldId="275"/>
        </pc:sldMkLst>
        <pc:spChg chg="mod">
          <ac:chgData name="Rosie Bromley" userId="ceca4df2-b6a6-4459-9d3c-9d866f0f4aa0" providerId="ADAL" clId="{1C360491-8F82-420A-8BE6-6761001BFC4F}" dt="2025-04-04T10:09:43.918" v="24" actId="14100"/>
          <ac:spMkLst>
            <pc:docMk/>
            <pc:sldMk cId="3674080297" sldId="275"/>
            <ac:spMk id="14" creationId="{71834E94-A949-D7B8-2E4E-CA22C4BEC062}"/>
          </ac:spMkLst>
        </pc:spChg>
      </pc:sldChg>
      <pc:sldChg chg="modSp mod">
        <pc:chgData name="Rosie Bromley" userId="ceca4df2-b6a6-4459-9d3c-9d866f0f4aa0" providerId="ADAL" clId="{1C360491-8F82-420A-8BE6-6761001BFC4F}" dt="2025-04-04T10:08:41.483" v="21" actId="14100"/>
        <pc:sldMkLst>
          <pc:docMk/>
          <pc:sldMk cId="2791203887" sldId="278"/>
        </pc:sldMkLst>
        <pc:spChg chg="mod">
          <ac:chgData name="Rosie Bromley" userId="ceca4df2-b6a6-4459-9d3c-9d866f0f4aa0" providerId="ADAL" clId="{1C360491-8F82-420A-8BE6-6761001BFC4F}" dt="2025-04-04T10:08:41.483" v="21" actId="14100"/>
          <ac:spMkLst>
            <pc:docMk/>
            <pc:sldMk cId="2791203887" sldId="278"/>
            <ac:spMk id="14" creationId="{290B4A7A-2D25-22D9-3DD4-7EE89E7CE348}"/>
          </ac:spMkLst>
        </pc:spChg>
      </pc:sldChg>
      <pc:sldChg chg="modSp mod">
        <pc:chgData name="Rosie Bromley" userId="ceca4df2-b6a6-4459-9d3c-9d866f0f4aa0" providerId="ADAL" clId="{1C360491-8F82-420A-8BE6-6761001BFC4F}" dt="2025-04-04T10:05:15.393" v="16" actId="1036"/>
        <pc:sldMkLst>
          <pc:docMk/>
          <pc:sldMk cId="126600797" sldId="279"/>
        </pc:sldMkLst>
        <pc:spChg chg="mod">
          <ac:chgData name="Rosie Bromley" userId="ceca4df2-b6a6-4459-9d3c-9d866f0f4aa0" providerId="ADAL" clId="{1C360491-8F82-420A-8BE6-6761001BFC4F}" dt="2025-04-04T10:05:15.393" v="16" actId="1036"/>
          <ac:spMkLst>
            <pc:docMk/>
            <pc:sldMk cId="126600797" sldId="279"/>
            <ac:spMk id="14" creationId="{395402D4-9FE6-E724-2E11-676BBABCF478}"/>
          </ac:spMkLst>
        </pc:spChg>
      </pc:sldChg>
      <pc:sldChg chg="modSp mod">
        <pc:chgData name="Rosie Bromley" userId="ceca4df2-b6a6-4459-9d3c-9d866f0f4aa0" providerId="ADAL" clId="{1C360491-8F82-420A-8BE6-6761001BFC4F}" dt="2025-04-04T10:10:13.915" v="25" actId="14100"/>
        <pc:sldMkLst>
          <pc:docMk/>
          <pc:sldMk cId="4175844676" sldId="281"/>
        </pc:sldMkLst>
        <pc:spChg chg="mod">
          <ac:chgData name="Rosie Bromley" userId="ceca4df2-b6a6-4459-9d3c-9d866f0f4aa0" providerId="ADAL" clId="{1C360491-8F82-420A-8BE6-6761001BFC4F}" dt="2025-04-04T10:10:13.915" v="25" actId="14100"/>
          <ac:spMkLst>
            <pc:docMk/>
            <pc:sldMk cId="4175844676" sldId="281"/>
            <ac:spMk id="14" creationId="{ACD8B4D6-24BF-125B-F497-8F8CC69A718E}"/>
          </ac:spMkLst>
        </pc:spChg>
      </pc:sldChg>
      <pc:sldChg chg="modSp mod">
        <pc:chgData name="Rosie Bromley" userId="ceca4df2-b6a6-4459-9d3c-9d866f0f4aa0" providerId="ADAL" clId="{1C360491-8F82-420A-8BE6-6761001BFC4F}" dt="2025-04-04T10:10:23.007" v="26" actId="14100"/>
        <pc:sldMkLst>
          <pc:docMk/>
          <pc:sldMk cId="2879659045" sldId="283"/>
        </pc:sldMkLst>
        <pc:spChg chg="mod">
          <ac:chgData name="Rosie Bromley" userId="ceca4df2-b6a6-4459-9d3c-9d866f0f4aa0" providerId="ADAL" clId="{1C360491-8F82-420A-8BE6-6761001BFC4F}" dt="2025-04-04T10:10:23.007" v="26" actId="14100"/>
          <ac:spMkLst>
            <pc:docMk/>
            <pc:sldMk cId="2879659045" sldId="283"/>
            <ac:spMk id="14" creationId="{861DEC3F-23D9-DDE4-2A90-13B0F4116B5F}"/>
          </ac:spMkLst>
        </pc:spChg>
      </pc:sldChg>
    </pc:docChg>
  </pc:docChgLst>
  <pc:docChgLst>
    <pc:chgData name="Charlie Benson" userId="0d56b6c1-1950-408b-b6cd-5389c0137c0a" providerId="ADAL" clId="{55022926-DF72-4E68-ADB3-6D3437EA6BB6}"/>
    <pc:docChg chg="modSld">
      <pc:chgData name="Charlie Benson" userId="0d56b6c1-1950-408b-b6cd-5389c0137c0a" providerId="ADAL" clId="{55022926-DF72-4E68-ADB3-6D3437EA6BB6}" dt="2025-07-02T13:23:27.859" v="11" actId="20577"/>
      <pc:docMkLst>
        <pc:docMk/>
      </pc:docMkLst>
      <pc:sldChg chg="modNotesTx">
        <pc:chgData name="Charlie Benson" userId="0d56b6c1-1950-408b-b6cd-5389c0137c0a" providerId="ADAL" clId="{55022926-DF72-4E68-ADB3-6D3437EA6BB6}" dt="2025-06-11T14:10:14.290" v="0" actId="20577"/>
        <pc:sldMkLst>
          <pc:docMk/>
          <pc:sldMk cId="846988089" sldId="272"/>
        </pc:sldMkLst>
      </pc:sldChg>
      <pc:sldChg chg="modNotesTx">
        <pc:chgData name="Charlie Benson" userId="0d56b6c1-1950-408b-b6cd-5389c0137c0a" providerId="ADAL" clId="{55022926-DF72-4E68-ADB3-6D3437EA6BB6}" dt="2025-06-11T14:15:14.148" v="1" actId="20577"/>
        <pc:sldMkLst>
          <pc:docMk/>
          <pc:sldMk cId="1116287246" sldId="274"/>
        </pc:sldMkLst>
      </pc:sldChg>
      <pc:sldChg chg="modSp mod">
        <pc:chgData name="Charlie Benson" userId="0d56b6c1-1950-408b-b6cd-5389c0137c0a" providerId="ADAL" clId="{55022926-DF72-4E68-ADB3-6D3437EA6BB6}" dt="2025-06-11T14:24:36.970" v="3" actId="20577"/>
        <pc:sldMkLst>
          <pc:docMk/>
          <pc:sldMk cId="2791203887" sldId="278"/>
        </pc:sldMkLst>
        <pc:spChg chg="mod">
          <ac:chgData name="Charlie Benson" userId="0d56b6c1-1950-408b-b6cd-5389c0137c0a" providerId="ADAL" clId="{55022926-DF72-4E68-ADB3-6D3437EA6BB6}" dt="2025-06-11T14:24:36.970" v="3" actId="20577"/>
          <ac:spMkLst>
            <pc:docMk/>
            <pc:sldMk cId="2791203887" sldId="278"/>
            <ac:spMk id="14" creationId="{290B4A7A-2D25-22D9-3DD4-7EE89E7CE348}"/>
          </ac:spMkLst>
        </pc:spChg>
      </pc:sldChg>
      <pc:sldChg chg="modNotesTx">
        <pc:chgData name="Charlie Benson" userId="0d56b6c1-1950-408b-b6cd-5389c0137c0a" providerId="ADAL" clId="{55022926-DF72-4E68-ADB3-6D3437EA6BB6}" dt="2025-06-11T14:46:20.033" v="6" actId="20577"/>
        <pc:sldMkLst>
          <pc:docMk/>
          <pc:sldMk cId="3531947246" sldId="280"/>
        </pc:sldMkLst>
      </pc:sldChg>
      <pc:sldChg chg="modSp mod">
        <pc:chgData name="Charlie Benson" userId="0d56b6c1-1950-408b-b6cd-5389c0137c0a" providerId="ADAL" clId="{55022926-DF72-4E68-ADB3-6D3437EA6BB6}" dt="2025-07-02T13:23:27.859" v="11" actId="20577"/>
        <pc:sldMkLst>
          <pc:docMk/>
          <pc:sldMk cId="2293343467" sldId="288"/>
        </pc:sldMkLst>
        <pc:spChg chg="mod">
          <ac:chgData name="Charlie Benson" userId="0d56b6c1-1950-408b-b6cd-5389c0137c0a" providerId="ADAL" clId="{55022926-DF72-4E68-ADB3-6D3437EA6BB6}" dt="2025-07-02T13:23:27.859" v="11" actId="20577"/>
          <ac:spMkLst>
            <pc:docMk/>
            <pc:sldMk cId="2293343467" sldId="288"/>
            <ac:spMk id="15" creationId="{099E6FE7-20A0-7A98-EF4E-F318E0263E1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991BD-03C9-4EE6-B665-58765CD8A532}" type="datetimeFigureOut">
              <a:rPr lang="en-GB" smtClean="0"/>
              <a:t>02/07/2025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86BA35-D95C-4293-83ED-505504E07A80}" type="slidenum">
              <a:rPr lang="en-GB" smtClean="0"/>
              <a:t>‹#›</a:t>
            </a:fld>
            <a:endParaRPr lang="en-GB"/>
          </a:p>
        </p:txBody>
      </p:sp>
    </p:spTree>
    <p:extLst>
      <p:ext uri="{BB962C8B-B14F-4D97-AF65-F5344CB8AC3E}">
        <p14:creationId xmlns:p14="http://schemas.microsoft.com/office/powerpoint/2010/main" val="861694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MarkPro-Bold" panose="020B0804020101010102" pitchFamily="34" charset="0"/>
                <a:ea typeface="Aptos" panose="020B0004020202020204" pitchFamily="34" charset="0"/>
                <a:cs typeface="Arial" panose="020B0604020202020204" pitchFamily="34" charset="0"/>
              </a:rPr>
              <a:t>For all scenarios</a:t>
            </a:r>
            <a:r>
              <a:rPr lang="en-GB" sz="1200" kern="100" dirty="0">
                <a:effectLst/>
                <a:latin typeface="MarkPro-Book" panose="020B0604020101010102" pitchFamily="34" charset="0"/>
                <a:ea typeface="Aptos" panose="020B0004020202020204" pitchFamily="34" charset="0"/>
                <a:cs typeface="Arial" panose="020B0604020202020204" pitchFamily="34" charset="0"/>
              </a:rPr>
              <a:t>, the person being targeted by generative AI in this way might feel embarrassed, upset, vulnerable, betrayed, angry, targeted, uncomfortable, isolated, alone, sexualised, dehumanised, like they can’t talk to someone, like they can’t sleep, anxious to go to school or see people, etc.</a:t>
            </a:r>
          </a:p>
          <a:p>
            <a:pPr>
              <a:lnSpc>
                <a:spcPct val="115000"/>
              </a:lnSpc>
              <a:spcAft>
                <a:spcPts val="800"/>
              </a:spcAft>
              <a:buNone/>
            </a:pPr>
            <a:r>
              <a:rPr lang="en-GB" sz="1200" kern="100" dirty="0">
                <a:effectLst/>
                <a:latin typeface="MarkPro-Book" panose="020B0604020101010102" pitchFamily="34" charset="0"/>
                <a:ea typeface="Aptos" panose="020B0004020202020204" pitchFamily="34" charset="0"/>
                <a:cs typeface="Arial" panose="020B0604020202020204" pitchFamily="34" charset="0"/>
              </a:rPr>
              <a:t> </a:t>
            </a:r>
          </a:p>
          <a:p>
            <a:pPr>
              <a:lnSpc>
                <a:spcPct val="115000"/>
              </a:lnSpc>
              <a:spcAft>
                <a:spcPts val="800"/>
              </a:spcAft>
            </a:pPr>
            <a:r>
              <a:rPr lang="en-GB" sz="1200" kern="100" dirty="0">
                <a:effectLst/>
                <a:latin typeface="MarkPro-Bold" panose="020B0804020101010102" pitchFamily="34" charset="0"/>
                <a:ea typeface="Aptos" panose="020B0004020202020204" pitchFamily="34" charset="0"/>
                <a:cs typeface="Arial" panose="020B0604020202020204" pitchFamily="34" charset="0"/>
              </a:rPr>
              <a:t>For all scenarios, </a:t>
            </a:r>
            <a:r>
              <a:rPr lang="en-GB" sz="1200" kern="100" dirty="0">
                <a:effectLst/>
                <a:latin typeface="MarkPro-Book" panose="020B0604020101010102" pitchFamily="34" charset="0"/>
                <a:ea typeface="Aptos" panose="020B0004020202020204" pitchFamily="34" charset="0"/>
                <a:cs typeface="Arial" panose="020B0604020202020204" pitchFamily="34" charset="0"/>
              </a:rPr>
              <a:t>the person who has decided to use generative AI in this way may face a range of different consequences for their behaviour, such as: getting in trouble at school (e.g. being suspended or expelled, facing sanctions in school, etc.); facing legal consequences; losing or damaging their friendships/relationships; feelings of regret, guilt and shame, etc.</a:t>
            </a:r>
            <a:endParaRPr lang="en-GB" sz="1200" kern="100" dirty="0">
              <a:effectLst/>
              <a:latin typeface="MarkPro-Book" panose="020B0604020101010102" pitchFamily="34" charset="0"/>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3</a:t>
            </a:fld>
            <a:endParaRPr lang="en-GB"/>
          </a:p>
        </p:txBody>
      </p:sp>
    </p:spTree>
    <p:extLst>
      <p:ext uri="{BB962C8B-B14F-4D97-AF65-F5344CB8AC3E}">
        <p14:creationId xmlns:p14="http://schemas.microsoft.com/office/powerpoint/2010/main" val="798800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A has done this as a reaction to what B has been saying about them, and because they wanted to get revenge.</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This behaviour could lead to their friendship ending or the conflict between them escalating.</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The video might be shared more widely to other people at their school and potentially outside of school. This would be a distressing and upsetting situation for B. </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4</a:t>
            </a:fld>
            <a:endParaRPr lang="en-GB"/>
          </a:p>
        </p:txBody>
      </p:sp>
    </p:spTree>
    <p:extLst>
      <p:ext uri="{BB962C8B-B14F-4D97-AF65-F5344CB8AC3E}">
        <p14:creationId xmlns:p14="http://schemas.microsoft.com/office/powerpoint/2010/main" val="420741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Celebrities and public figures can be targeted by generative AI content that tries to present them in fictional situations, saying things they’ve never said, or do things they’ve never done, including sexual things (sometimes called ‘deepfakes’).</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Celebrities may be targeted in this way by people because they don’t like them, or simply because they think it’s funny.  </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It may be assumed that celebrities expect this behaviour, or that they may not be  impacted by this as they are in the public eye. However, anyone targeted by generative AI in this way, whether they are a celebrity or not, can feel upset, uncomfortable, targeted, vulnerable, etc.</a:t>
            </a:r>
          </a:p>
          <a:p>
            <a:pPr marL="285750" lvl="0" indent="-285750">
              <a:spcAft>
                <a:spcPts val="2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It may lead to people to believing things about someone that aren’t true, especially if the resulting image can’t be told apart from a real image.</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5</a:t>
            </a:fld>
            <a:endParaRPr lang="en-GB"/>
          </a:p>
        </p:txBody>
      </p:sp>
    </p:spTree>
    <p:extLst>
      <p:ext uri="{BB962C8B-B14F-4D97-AF65-F5344CB8AC3E}">
        <p14:creationId xmlns:p14="http://schemas.microsoft.com/office/powerpoint/2010/main" val="2213296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D has targeted their sports coach with generative AI in this way as a form of revenge.</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Anyone who is targeted by generative AI in this way, whether they are a young person or an adult, can feel upset, uncomfortable, targeted, vulnerable, etc. </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Images like this can unfairly damage the sports coach’s reputation and future career.</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If D’s school find out about this image and that it was D that created and shared it, they will likely face consequences at school, such as exclusion, loss of break and lunch times, and involvement of parents and carers or other members of staff.</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6</a:t>
            </a:fld>
            <a:endParaRPr lang="en-GB"/>
          </a:p>
        </p:txBody>
      </p:sp>
    </p:spTree>
    <p:extLst>
      <p:ext uri="{BB962C8B-B14F-4D97-AF65-F5344CB8AC3E}">
        <p14:creationId xmlns:p14="http://schemas.microsoft.com/office/powerpoint/2010/main" val="284051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Because E doesn’t have a nude image of their partner, they decide to send a generative AI image instead.</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They might have sent the image because they feel pressured by their new group of friends.</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They might also feel like sending a generative AI image is not as bad as sending a real nude image, which is not correct.</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E’s partner did not give consent for an image like this to be created of them, and creating an image like this of someone can have legal implications.</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Sharing someone else’s nude images of any kind without their consent is against the law.</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E’s partner is probably going to feel very hurt and betrayed by E if they find out about this image.</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It is possible that the image could be shared outside of the group chat more widely.</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7</a:t>
            </a:fld>
            <a:endParaRPr lang="en-GB"/>
          </a:p>
        </p:txBody>
      </p:sp>
    </p:spTree>
    <p:extLst>
      <p:ext uri="{BB962C8B-B14F-4D97-AF65-F5344CB8AC3E}">
        <p14:creationId xmlns:p14="http://schemas.microsoft.com/office/powerpoint/2010/main" val="144259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F has been bullied using technology and the internet for a while now, and using generative AI to make F appear nude and then share it around is the latest example of this.</a:t>
            </a:r>
          </a:p>
          <a:p>
            <a:pPr marL="171450" lvl="0" indent="-1714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The bully, someone that F knows from school, used the internet to catfish F using a fake profile, to obtain an image of F and to use it to bully them further by editing it using generative AI.</a:t>
            </a:r>
          </a:p>
          <a:p>
            <a:pPr marL="171450" lvl="0" indent="-1714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Continuously targeting F in this way has probably made them feel very upset, attacked, vulnerable, hopeless, etc. Online bullying can feel inescapable because it can happen at any time of day or night and may involve many people.</a:t>
            </a:r>
          </a:p>
          <a:p>
            <a:pPr marL="171450" lvl="0" indent="-1714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Online bullying of any kind is never okay. You can report bullying to the platform where it is happening, and you should speak with a trusted adult. </a:t>
            </a:r>
          </a:p>
          <a:p>
            <a:pPr marL="171450" lvl="0" indent="-1714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The image might be shared more widely.</a:t>
            </a:r>
            <a:endParaRPr lang="en-GB" sz="1200" kern="1200" dirty="0">
              <a:solidFill>
                <a:schemeClr val="dk1"/>
              </a:solidFill>
              <a:effectLst/>
              <a:latin typeface="MarkPro-Bold" panose="020B0804020101010102" pitchFamily="34" charset="0"/>
              <a:ea typeface="+mn-ea"/>
              <a:cs typeface="+mn-cs"/>
            </a:endParaRP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8</a:t>
            </a:fld>
            <a:endParaRPr lang="en-GB"/>
          </a:p>
        </p:txBody>
      </p:sp>
    </p:spTree>
    <p:extLst>
      <p:ext uri="{BB962C8B-B14F-4D97-AF65-F5344CB8AC3E}">
        <p14:creationId xmlns:p14="http://schemas.microsoft.com/office/powerpoint/2010/main" val="1474194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It is often a part of fandom culture to create new works, including stories, art and video montages, celebrating the characters and storylines they love.</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G probably didn’t mean anything malicious by doing this; G has created this image to express their passion and interest for this TV show and its characters.</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However, using photos and videos of real people (even if they’re playing fictional characters) in this way is not okay.</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Actors have spoken out about this type of behaviour in the past, saying that it can feel dehumanising and is a violation of their privacy.</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9</a:t>
            </a:fld>
            <a:endParaRPr lang="en-GB"/>
          </a:p>
        </p:txBody>
      </p:sp>
    </p:spTree>
    <p:extLst>
      <p:ext uri="{BB962C8B-B14F-4D97-AF65-F5344CB8AC3E}">
        <p14:creationId xmlns:p14="http://schemas.microsoft.com/office/powerpoint/2010/main" val="1300156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H’s friends have used a generative AI image of H as a joke because H was unable to go to the beach with them.</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H’s friends might think it’s a funny way to include H in the picture, but generative AI has been used to make H appear semi-nude without consent, which is not appropriate.</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H might also find the picture funny. However, it’s important to remember that not everyone finds the same things funny, and creating an image like this of someone could upset them or make them feel uncomfortable.</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Banter can very quickly become bullying – if a friend tells you that something you’ve said or posted online has gone too far, it’s important that you respect their feelings, apologise, and delete the message or content.</a:t>
            </a:r>
          </a:p>
          <a:p>
            <a:pPr marL="285750" lvl="0" indent="-285750">
              <a:spcAft>
                <a:spcPts val="600"/>
              </a:spcAft>
              <a:buFont typeface="Arial" panose="020B0604020202020204" pitchFamily="34" charset="0"/>
              <a:buChar char="•"/>
            </a:pPr>
            <a:r>
              <a:rPr lang="en-GB" sz="1200" kern="1200" dirty="0">
                <a:solidFill>
                  <a:schemeClr val="dk1"/>
                </a:solidFill>
                <a:effectLst/>
                <a:latin typeface="MarkPro-Book" panose="020B0604020101010102" pitchFamily="34" charset="0"/>
                <a:ea typeface="+mn-ea"/>
                <a:cs typeface="+mn-cs"/>
              </a:rPr>
              <a:t>It is possible that the image could be shared outside of the group chat more widely.</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10</a:t>
            </a:fld>
            <a:endParaRPr lang="en-GB"/>
          </a:p>
        </p:txBody>
      </p:sp>
    </p:spTree>
    <p:extLst>
      <p:ext uri="{BB962C8B-B14F-4D97-AF65-F5344CB8AC3E}">
        <p14:creationId xmlns:p14="http://schemas.microsoft.com/office/powerpoint/2010/main" val="3632396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learners for online situations when consent is important and take some answers. Examples could include adding someone new to a group chat, taking or sharing images of someone, and taking screenshots of content/messages.</a:t>
            </a:r>
          </a:p>
          <a:p>
            <a:endParaRPr lang="en-US" dirty="0"/>
          </a:p>
          <a:p>
            <a:r>
              <a:rPr lang="en-US" dirty="0"/>
              <a:t>Explain to learners that because of the lack of consent, all the examples they’ve just looked at could be considered ‘online sexual harassment’. Explain that online sexual harassment is any unwanted sexual </a:t>
            </a:r>
            <a:r>
              <a:rPr lang="en-US" dirty="0" err="1"/>
              <a:t>behaviour</a:t>
            </a:r>
            <a:r>
              <a:rPr lang="en-US" dirty="0"/>
              <a:t> online, including where generative AI has been used, but could also include leaving sexual comments on posts, sending sexual content to someone, or sharing nude images with someone who hasn’t asked for them. Remind learners that it is the impact of an action that determines if it is harassment, not the intent behind the </a:t>
            </a:r>
            <a:r>
              <a:rPr lang="en-US"/>
              <a:t>action.</a:t>
            </a:r>
          </a:p>
          <a:p>
            <a:endParaRPr lang="en-US" dirty="0"/>
          </a:p>
          <a:p>
            <a:r>
              <a:rPr lang="en-US" dirty="0"/>
              <a:t>Explain that if they are targeted by unwanted sexual </a:t>
            </a:r>
            <a:r>
              <a:rPr lang="en-US" dirty="0" err="1"/>
              <a:t>behaviour</a:t>
            </a:r>
            <a:r>
              <a:rPr lang="en-US" dirty="0"/>
              <a:t> online, then it is important that they get help from a trusted adult and report that </a:t>
            </a:r>
            <a:r>
              <a:rPr lang="en-US" dirty="0" err="1"/>
              <a:t>behaviour</a:t>
            </a:r>
            <a:r>
              <a:rPr lang="en-US" dirty="0"/>
              <a:t> to the platform they saw it on.</a:t>
            </a:r>
          </a:p>
          <a:p>
            <a:endParaRPr lang="en-GB" dirty="0"/>
          </a:p>
        </p:txBody>
      </p:sp>
      <p:sp>
        <p:nvSpPr>
          <p:cNvPr id="4" name="Slide Number Placeholder 3"/>
          <p:cNvSpPr>
            <a:spLocks noGrp="1"/>
          </p:cNvSpPr>
          <p:nvPr>
            <p:ph type="sldNum" sz="quarter" idx="5"/>
          </p:nvPr>
        </p:nvSpPr>
        <p:spPr/>
        <p:txBody>
          <a:bodyPr/>
          <a:lstStyle/>
          <a:p>
            <a:fld id="{8E86BA35-D95C-4293-83ED-505504E07A80}" type="slidenum">
              <a:rPr lang="en-GB" smtClean="0"/>
              <a:t>12</a:t>
            </a:fld>
            <a:endParaRPr lang="en-GB"/>
          </a:p>
        </p:txBody>
      </p:sp>
    </p:spTree>
    <p:extLst>
      <p:ext uri="{BB962C8B-B14F-4D97-AF65-F5344CB8AC3E}">
        <p14:creationId xmlns:p14="http://schemas.microsoft.com/office/powerpoint/2010/main" val="121823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31B044-C0DE-EE34-7127-44207D47A7DB}"/>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5" name="Footer Placeholder 4">
            <a:extLst>
              <a:ext uri="{FF2B5EF4-FFF2-40B4-BE49-F238E27FC236}">
                <a16:creationId xmlns:a16="http://schemas.microsoft.com/office/drawing/2014/main" id="{F6984F4A-9736-5C8A-A73F-28AB076F4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80F9E2-9626-58B5-65A0-4C9B7BED3FCA}"/>
              </a:ext>
            </a:extLst>
          </p:cNvPr>
          <p:cNvSpPr>
            <a:spLocks noGrp="1"/>
          </p:cNvSpPr>
          <p:nvPr>
            <p:ph type="sldNum" sz="quarter" idx="12"/>
          </p:nvPr>
        </p:nvSpPr>
        <p:spPr/>
        <p:txBody>
          <a:bodyPr/>
          <a:lstStyle/>
          <a:p>
            <a:fld id="{F22B996B-7E39-4516-B715-2D271607A3BE}" type="slidenum">
              <a:rPr lang="en-GB" smtClean="0"/>
              <a:t>‹#›</a:t>
            </a:fld>
            <a:endParaRPr lang="en-GB"/>
          </a:p>
        </p:txBody>
      </p:sp>
      <p:sp>
        <p:nvSpPr>
          <p:cNvPr id="7" name="Rectangle: Single Corner Rounded 6">
            <a:extLst>
              <a:ext uri="{FF2B5EF4-FFF2-40B4-BE49-F238E27FC236}">
                <a16:creationId xmlns:a16="http://schemas.microsoft.com/office/drawing/2014/main" id="{79416B80-9A72-388C-3D73-6189A1C3CEC5}"/>
              </a:ext>
            </a:extLst>
          </p:cNvPr>
          <p:cNvSpPr/>
          <p:nvPr/>
        </p:nvSpPr>
        <p:spPr>
          <a:xfrm rot="10800000" flipH="1">
            <a:off x="0" y="0"/>
            <a:ext cx="9906000" cy="5467350"/>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A323EE6B-FCF4-713C-81B3-8A537A9498C1}"/>
              </a:ext>
            </a:extLst>
          </p:cNvPr>
          <p:cNvSpPr>
            <a:spLocks noGrp="1"/>
          </p:cNvSpPr>
          <p:nvPr>
            <p:ph type="ctrTitle"/>
          </p:nvPr>
        </p:nvSpPr>
        <p:spPr>
          <a:xfrm>
            <a:off x="635976" y="541915"/>
            <a:ext cx="6837485" cy="1948833"/>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E02E11-795D-847B-2819-8A3A24599612}"/>
              </a:ext>
            </a:extLst>
          </p:cNvPr>
          <p:cNvSpPr>
            <a:spLocks noGrp="1"/>
          </p:cNvSpPr>
          <p:nvPr>
            <p:ph type="subTitle" idx="1"/>
          </p:nvPr>
        </p:nvSpPr>
        <p:spPr>
          <a:xfrm>
            <a:off x="761782" y="2837041"/>
            <a:ext cx="4572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16" name="Picture 15" descr="A black and orange border&#10;&#10;AI-generated content may be incorrect.">
            <a:extLst>
              <a:ext uri="{FF2B5EF4-FFF2-40B4-BE49-F238E27FC236}">
                <a16:creationId xmlns:a16="http://schemas.microsoft.com/office/drawing/2014/main" id="{7EBFD69E-60FB-89C2-4E9D-BA6CF7A4A46F}"/>
              </a:ext>
            </a:extLst>
          </p:cNvPr>
          <p:cNvPicPr>
            <a:picLocks noChangeAspect="1"/>
          </p:cNvPicPr>
          <p:nvPr/>
        </p:nvPicPr>
        <p:blipFill>
          <a:blip r:embed="rId3">
            <a:extLst>
              <a:ext uri="{28A0092B-C50C-407E-A947-70E740481C1C}">
                <a14:useLocalDpi xmlns:a14="http://schemas.microsoft.com/office/drawing/2010/main" val="0"/>
              </a:ext>
            </a:extLst>
          </a:blip>
          <a:srcRect r="24642" b="30700"/>
          <a:stretch/>
        </p:blipFill>
        <p:spPr>
          <a:xfrm>
            <a:off x="4559893" y="2921463"/>
            <a:ext cx="7632107" cy="3936537"/>
          </a:xfrm>
          <a:prstGeom prst="rect">
            <a:avLst/>
          </a:prstGeom>
        </p:spPr>
      </p:pic>
    </p:spTree>
    <p:custDataLst>
      <p:tags r:id="rId1"/>
    </p:custDataLst>
    <p:extLst>
      <p:ext uri="{BB962C8B-B14F-4D97-AF65-F5344CB8AC3E}">
        <p14:creationId xmlns:p14="http://schemas.microsoft.com/office/powerpoint/2010/main" val="419657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D00FD1F-F3E1-2F07-E5B1-61A32FD610E8}"/>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4" name="Footer Placeholder 3">
            <a:extLst>
              <a:ext uri="{FF2B5EF4-FFF2-40B4-BE49-F238E27FC236}">
                <a16:creationId xmlns:a16="http://schemas.microsoft.com/office/drawing/2014/main" id="{69EC542F-0EF2-BB76-39EF-DC38F76A889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3E9750-0D03-01B7-2ED6-ADDFCBC95201}"/>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13" name="Picture 12" descr="A black and orange border&#10;&#10;AI-generated content may be incorrect.">
            <a:extLst>
              <a:ext uri="{FF2B5EF4-FFF2-40B4-BE49-F238E27FC236}">
                <a16:creationId xmlns:a16="http://schemas.microsoft.com/office/drawing/2014/main" id="{C045A942-38BB-3354-C445-D351B3A87CBB}"/>
              </a:ext>
            </a:extLst>
          </p:cNvPr>
          <p:cNvPicPr>
            <a:picLocks noChangeAspect="1"/>
          </p:cNvPicPr>
          <p:nvPr userDrawn="1"/>
        </p:nvPicPr>
        <p:blipFill>
          <a:blip r:embed="rId3">
            <a:extLst>
              <a:ext uri="{28A0092B-C50C-407E-A947-70E740481C1C}">
                <a14:useLocalDpi xmlns:a14="http://schemas.microsoft.com/office/drawing/2010/main" val="0"/>
              </a:ext>
            </a:extLst>
          </a:blip>
          <a:srcRect r="50081" b="56934"/>
          <a:stretch/>
        </p:blipFill>
        <p:spPr>
          <a:xfrm flipV="1">
            <a:off x="7136369" y="-1"/>
            <a:ext cx="5055632" cy="2446336"/>
          </a:xfrm>
          <a:prstGeom prst="rect">
            <a:avLst/>
          </a:prstGeom>
        </p:spPr>
      </p:pic>
    </p:spTree>
    <p:custDataLst>
      <p:tags r:id="rId1"/>
    </p:custDataLst>
    <p:extLst>
      <p:ext uri="{BB962C8B-B14F-4D97-AF65-F5344CB8AC3E}">
        <p14:creationId xmlns:p14="http://schemas.microsoft.com/office/powerpoint/2010/main" val="20604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981849F-59DC-A265-32B8-5A0010656F85}"/>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4" name="Footer Placeholder 3">
            <a:extLst>
              <a:ext uri="{FF2B5EF4-FFF2-40B4-BE49-F238E27FC236}">
                <a16:creationId xmlns:a16="http://schemas.microsoft.com/office/drawing/2014/main" id="{8428743C-F4D5-D2B8-DC93-91E464AA082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EE5EA3-AF8B-97C9-AD4F-21925EE71773}"/>
              </a:ext>
            </a:extLst>
          </p:cNvPr>
          <p:cNvSpPr>
            <a:spLocks noGrp="1"/>
          </p:cNvSpPr>
          <p:nvPr>
            <p:ph type="sldNum" sz="quarter" idx="12"/>
          </p:nvPr>
        </p:nvSpPr>
        <p:spPr/>
        <p:txBody>
          <a:bodyPr/>
          <a:lstStyle/>
          <a:p>
            <a:fld id="{F22B996B-7E39-4516-B715-2D271607A3BE}" type="slidenum">
              <a:rPr lang="en-GB" smtClean="0"/>
              <a:t>‹#›</a:t>
            </a:fld>
            <a:endParaRPr lang="en-GB"/>
          </a:p>
        </p:txBody>
      </p:sp>
      <p:sp>
        <p:nvSpPr>
          <p:cNvPr id="6" name="Rectangle: Top Corners Rounded 5">
            <a:extLst>
              <a:ext uri="{FF2B5EF4-FFF2-40B4-BE49-F238E27FC236}">
                <a16:creationId xmlns:a16="http://schemas.microsoft.com/office/drawing/2014/main" id="{A16EAC75-469D-BEAA-DE38-FE9AE01E9AAE}"/>
              </a:ext>
            </a:extLst>
          </p:cNvPr>
          <p:cNvSpPr/>
          <p:nvPr userDrawn="1"/>
        </p:nvSpPr>
        <p:spPr>
          <a:xfrm rot="5400000">
            <a:off x="4318133" y="-2063820"/>
            <a:ext cx="2553511" cy="11189774"/>
          </a:xfrm>
          <a:prstGeom prst="round2SameRect">
            <a:avLst>
              <a:gd name="adj1" fmla="val 34838"/>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A black and orange border&#10;&#10;AI-generated content may be incorrect.">
            <a:extLst>
              <a:ext uri="{FF2B5EF4-FFF2-40B4-BE49-F238E27FC236}">
                <a16:creationId xmlns:a16="http://schemas.microsoft.com/office/drawing/2014/main" id="{CDF8730E-8E1A-40EA-69DA-3DD2247604DB}"/>
              </a:ext>
            </a:extLst>
          </p:cNvPr>
          <p:cNvPicPr>
            <a:picLocks noChangeAspect="1"/>
          </p:cNvPicPr>
          <p:nvPr userDrawn="1"/>
        </p:nvPicPr>
        <p:blipFill>
          <a:blip r:embed="rId3">
            <a:extLst>
              <a:ext uri="{28A0092B-C50C-407E-A947-70E740481C1C}">
                <a14:useLocalDpi xmlns:a14="http://schemas.microsoft.com/office/drawing/2010/main" val="0"/>
              </a:ext>
            </a:extLst>
          </a:blip>
          <a:srcRect l="1" r="66673" b="72775"/>
          <a:stretch/>
        </p:blipFill>
        <p:spPr>
          <a:xfrm flipV="1">
            <a:off x="8816840" y="0"/>
            <a:ext cx="3375160" cy="1546486"/>
          </a:xfrm>
          <a:prstGeom prst="rect">
            <a:avLst/>
          </a:prstGeom>
        </p:spPr>
      </p:pic>
    </p:spTree>
    <p:custDataLst>
      <p:tags r:id="rId1"/>
    </p:custDataLst>
    <p:extLst>
      <p:ext uri="{BB962C8B-B14F-4D97-AF65-F5344CB8AC3E}">
        <p14:creationId xmlns:p14="http://schemas.microsoft.com/office/powerpoint/2010/main" val="66238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Rectangle: Top Corners Rounded 1">
            <a:extLst>
              <a:ext uri="{FF2B5EF4-FFF2-40B4-BE49-F238E27FC236}">
                <a16:creationId xmlns:a16="http://schemas.microsoft.com/office/drawing/2014/main" id="{F187B5A4-EFB3-C198-EF05-517418AE1A88}"/>
              </a:ext>
            </a:extLst>
          </p:cNvPr>
          <p:cNvSpPr/>
          <p:nvPr userDrawn="1"/>
        </p:nvSpPr>
        <p:spPr>
          <a:xfrm rot="5400000">
            <a:off x="3602361" y="-2227755"/>
            <a:ext cx="3985056" cy="11189774"/>
          </a:xfrm>
          <a:prstGeom prst="round2SameRect">
            <a:avLst>
              <a:gd name="adj1" fmla="val 34838"/>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descr="A black and orange border&#10;&#10;AI-generated content may be incorrect.">
            <a:extLst>
              <a:ext uri="{FF2B5EF4-FFF2-40B4-BE49-F238E27FC236}">
                <a16:creationId xmlns:a16="http://schemas.microsoft.com/office/drawing/2014/main" id="{5D896135-B4CE-7644-9E99-28D83D9FD161}"/>
              </a:ext>
            </a:extLst>
          </p:cNvPr>
          <p:cNvPicPr>
            <a:picLocks noChangeAspect="1"/>
          </p:cNvPicPr>
          <p:nvPr userDrawn="1"/>
        </p:nvPicPr>
        <p:blipFill>
          <a:blip r:embed="rId3">
            <a:extLst>
              <a:ext uri="{28A0092B-C50C-407E-A947-70E740481C1C}">
                <a14:useLocalDpi xmlns:a14="http://schemas.microsoft.com/office/drawing/2010/main" val="0"/>
              </a:ext>
            </a:extLst>
          </a:blip>
          <a:srcRect t="-1" r="24269" b="59611"/>
          <a:stretch/>
        </p:blipFill>
        <p:spPr>
          <a:xfrm flipV="1">
            <a:off x="4522162" y="-1"/>
            <a:ext cx="7669835" cy="2294295"/>
          </a:xfrm>
          <a:prstGeom prst="rect">
            <a:avLst/>
          </a:prstGeom>
        </p:spPr>
      </p:pic>
    </p:spTree>
    <p:custDataLst>
      <p:tags r:id="rId1"/>
    </p:custDataLst>
    <p:extLst>
      <p:ext uri="{BB962C8B-B14F-4D97-AF65-F5344CB8AC3E}">
        <p14:creationId xmlns:p14="http://schemas.microsoft.com/office/powerpoint/2010/main" val="3572803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E0BFC-B8D8-F484-CC81-1FD6F9E7CD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6ECD859-FB51-DA6D-F5E7-82EFC6881B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1BCA16-1A29-751A-D96C-F27D81543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8CB223-6333-1E17-499A-794D5ACBBF9E}"/>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6" name="Footer Placeholder 5">
            <a:extLst>
              <a:ext uri="{FF2B5EF4-FFF2-40B4-BE49-F238E27FC236}">
                <a16:creationId xmlns:a16="http://schemas.microsoft.com/office/drawing/2014/main" id="{F9C84989-5E8F-79E7-CE85-B7F5E279CA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B68E55-7A5A-01F6-F648-5958E5AEFD7B}"/>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4132191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E4287-69B9-699A-DA18-C7944E404B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EA2D9D-80DE-FC4D-DBFB-18A01A5A70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1ED6FF93-EB5C-9C60-9724-F8C0CC4C6C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868D77-6E44-990A-6CA3-4D6394FA82FC}"/>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6" name="Footer Placeholder 5">
            <a:extLst>
              <a:ext uri="{FF2B5EF4-FFF2-40B4-BE49-F238E27FC236}">
                <a16:creationId xmlns:a16="http://schemas.microsoft.com/office/drawing/2014/main" id="{18A0A3A9-982E-83E4-65FD-0CF6D560FF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B0A87F-D9AC-30CC-8292-D930B0402C9D}"/>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1773303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pic>
        <p:nvPicPr>
          <p:cNvPr id="2" name="Picture 1" descr="A black and orange border&#10;&#10;AI-generated content may be incorrect.">
            <a:extLst>
              <a:ext uri="{FF2B5EF4-FFF2-40B4-BE49-F238E27FC236}">
                <a16:creationId xmlns:a16="http://schemas.microsoft.com/office/drawing/2014/main" id="{CCE61B6A-96A1-1DEB-25B6-82BC99AAA55E}"/>
              </a:ext>
            </a:extLst>
          </p:cNvPr>
          <p:cNvPicPr>
            <a:picLocks noChangeAspect="1"/>
          </p:cNvPicPr>
          <p:nvPr userDrawn="1"/>
        </p:nvPicPr>
        <p:blipFill>
          <a:blip r:embed="rId3">
            <a:extLst>
              <a:ext uri="{28A0092B-C50C-407E-A947-70E740481C1C}">
                <a14:useLocalDpi xmlns:a14="http://schemas.microsoft.com/office/drawing/2010/main" val="0"/>
              </a:ext>
            </a:extLst>
          </a:blip>
          <a:srcRect r="50081" b="56934"/>
          <a:stretch/>
        </p:blipFill>
        <p:spPr>
          <a:xfrm flipV="1">
            <a:off x="7136369" y="-1"/>
            <a:ext cx="5055632" cy="2446336"/>
          </a:xfrm>
          <a:prstGeom prst="rect">
            <a:avLst/>
          </a:prstGeom>
        </p:spPr>
      </p:pic>
      <p:sp>
        <p:nvSpPr>
          <p:cNvPr id="3" name="Rectangle: Single Corner Rounded 2">
            <a:extLst>
              <a:ext uri="{FF2B5EF4-FFF2-40B4-BE49-F238E27FC236}">
                <a16:creationId xmlns:a16="http://schemas.microsoft.com/office/drawing/2014/main" id="{A894C4D1-165D-DE79-59AF-514A4AB7E66C}"/>
              </a:ext>
            </a:extLst>
          </p:cNvPr>
          <p:cNvSpPr/>
          <p:nvPr userDrawn="1"/>
        </p:nvSpPr>
        <p:spPr>
          <a:xfrm rot="10800000" flipH="1" flipV="1">
            <a:off x="-1" y="5376267"/>
            <a:ext cx="8848299" cy="148173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2887455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Single Corner Rounded 6">
            <a:extLst>
              <a:ext uri="{FF2B5EF4-FFF2-40B4-BE49-F238E27FC236}">
                <a16:creationId xmlns:a16="http://schemas.microsoft.com/office/drawing/2014/main" id="{24056183-6DB3-2AF4-95F8-A2F7B5619D5B}"/>
              </a:ext>
            </a:extLst>
          </p:cNvPr>
          <p:cNvSpPr/>
          <p:nvPr userDrawn="1"/>
        </p:nvSpPr>
        <p:spPr>
          <a:xfrm rot="10800000" flipH="1">
            <a:off x="0" y="2580"/>
            <a:ext cx="10954693" cy="227125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descr="A black and orange border&#10;&#10;AI-generated content may be incorrect.">
            <a:extLst>
              <a:ext uri="{FF2B5EF4-FFF2-40B4-BE49-F238E27FC236}">
                <a16:creationId xmlns:a16="http://schemas.microsoft.com/office/drawing/2014/main" id="{1557A0E1-3FA2-123A-50B7-7E9D44FF55A6}"/>
              </a:ext>
            </a:extLst>
          </p:cNvPr>
          <p:cNvPicPr>
            <a:picLocks noChangeAspect="1"/>
          </p:cNvPicPr>
          <p:nvPr userDrawn="1"/>
        </p:nvPicPr>
        <p:blipFill>
          <a:blip r:embed="rId3">
            <a:extLst>
              <a:ext uri="{28A0092B-C50C-407E-A947-70E740481C1C}">
                <a14:useLocalDpi xmlns:a14="http://schemas.microsoft.com/office/drawing/2010/main" val="0"/>
              </a:ext>
            </a:extLst>
          </a:blip>
          <a:srcRect l="1" r="3914" b="63256"/>
          <a:stretch/>
        </p:blipFill>
        <p:spPr>
          <a:xfrm>
            <a:off x="2459538" y="4768190"/>
            <a:ext cx="9731204" cy="2087232"/>
          </a:xfrm>
          <a:prstGeom prst="rect">
            <a:avLst/>
          </a:prstGeom>
        </p:spPr>
      </p:pic>
    </p:spTree>
    <p:custDataLst>
      <p:tags r:id="rId1"/>
    </p:custDataLst>
    <p:extLst>
      <p:ext uri="{BB962C8B-B14F-4D97-AF65-F5344CB8AC3E}">
        <p14:creationId xmlns:p14="http://schemas.microsoft.com/office/powerpoint/2010/main" val="7936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pic>
        <p:nvPicPr>
          <p:cNvPr id="15" name="Picture 14" descr="A black and orange border&#10;&#10;AI-generated content may be incorrect.">
            <a:extLst>
              <a:ext uri="{FF2B5EF4-FFF2-40B4-BE49-F238E27FC236}">
                <a16:creationId xmlns:a16="http://schemas.microsoft.com/office/drawing/2014/main" id="{1557A0E1-3FA2-123A-50B7-7E9D44FF55A6}"/>
              </a:ext>
            </a:extLst>
          </p:cNvPr>
          <p:cNvPicPr>
            <a:picLocks noChangeAspect="1"/>
          </p:cNvPicPr>
          <p:nvPr userDrawn="1"/>
        </p:nvPicPr>
        <p:blipFill>
          <a:blip r:embed="rId3">
            <a:extLst>
              <a:ext uri="{28A0092B-C50C-407E-A947-70E740481C1C}">
                <a14:useLocalDpi xmlns:a14="http://schemas.microsoft.com/office/drawing/2010/main" val="0"/>
              </a:ext>
            </a:extLst>
          </a:blip>
          <a:srcRect l="1" r="3914" b="63256"/>
          <a:stretch/>
        </p:blipFill>
        <p:spPr>
          <a:xfrm>
            <a:off x="2459538" y="4768190"/>
            <a:ext cx="9731204" cy="2087232"/>
          </a:xfrm>
          <a:prstGeom prst="rect">
            <a:avLst/>
          </a:prstGeom>
        </p:spPr>
      </p:pic>
      <p:pic>
        <p:nvPicPr>
          <p:cNvPr id="4" name="Picture 3" descr="A white background with a blue border&#10;&#10;AI-generated content may be incorrect.">
            <a:extLst>
              <a:ext uri="{FF2B5EF4-FFF2-40B4-BE49-F238E27FC236}">
                <a16:creationId xmlns:a16="http://schemas.microsoft.com/office/drawing/2014/main" id="{4389B661-B803-87FC-B013-A18A5D30B149}"/>
              </a:ext>
            </a:extLst>
          </p:cNvPr>
          <p:cNvPicPr>
            <a:picLocks noChangeAspect="1"/>
          </p:cNvPicPr>
          <p:nvPr userDrawn="1"/>
        </p:nvPicPr>
        <p:blipFill>
          <a:blip r:embed="rId4">
            <a:extLst>
              <a:ext uri="{28A0092B-C50C-407E-A947-70E740481C1C}">
                <a14:useLocalDpi xmlns:a14="http://schemas.microsoft.com/office/drawing/2010/main" val="0"/>
              </a:ext>
            </a:extLst>
          </a:blip>
          <a:srcRect t="19731"/>
          <a:stretch/>
        </p:blipFill>
        <p:spPr>
          <a:xfrm>
            <a:off x="0" y="0"/>
            <a:ext cx="10956281" cy="1821623"/>
          </a:xfrm>
          <a:prstGeom prst="rect">
            <a:avLst/>
          </a:prstGeom>
        </p:spPr>
      </p:pic>
    </p:spTree>
    <p:custDataLst>
      <p:tags r:id="rId1"/>
    </p:custDataLst>
    <p:extLst>
      <p:ext uri="{BB962C8B-B14F-4D97-AF65-F5344CB8AC3E}">
        <p14:creationId xmlns:p14="http://schemas.microsoft.com/office/powerpoint/2010/main" val="125353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3" name="Rectangle: Single Corner Rounded 22">
            <a:extLst>
              <a:ext uri="{FF2B5EF4-FFF2-40B4-BE49-F238E27FC236}">
                <a16:creationId xmlns:a16="http://schemas.microsoft.com/office/drawing/2014/main" id="{05CE1A99-E62C-A838-4462-0DEFBE3183F9}"/>
              </a:ext>
            </a:extLst>
          </p:cNvPr>
          <p:cNvSpPr/>
          <p:nvPr/>
        </p:nvSpPr>
        <p:spPr>
          <a:xfrm rot="10800000" flipH="1">
            <a:off x="-1" y="-1"/>
            <a:ext cx="10232571" cy="148173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5F987BC-1208-1749-EFC5-2372B74F17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9B360C-472F-C9C7-9C96-037D4B1361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40445C-9E3D-2F0F-F743-3620C71E56CE}"/>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5" name="Footer Placeholder 4">
            <a:extLst>
              <a:ext uri="{FF2B5EF4-FFF2-40B4-BE49-F238E27FC236}">
                <a16:creationId xmlns:a16="http://schemas.microsoft.com/office/drawing/2014/main" id="{F918C432-EDF1-FB5C-98E2-53A9A208A4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857547-89C1-B4E9-6366-28C49FCDA1A7}"/>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15" name="Picture 14" descr="A black and orange border&#10;&#10;AI-generated content may be incorrect.">
            <a:extLst>
              <a:ext uri="{FF2B5EF4-FFF2-40B4-BE49-F238E27FC236}">
                <a16:creationId xmlns:a16="http://schemas.microsoft.com/office/drawing/2014/main" id="{FB0048DB-DF2C-ACAF-8693-5C6385516546}"/>
              </a:ext>
            </a:extLst>
          </p:cNvPr>
          <p:cNvPicPr>
            <a:picLocks noChangeAspect="1"/>
          </p:cNvPicPr>
          <p:nvPr/>
        </p:nvPicPr>
        <p:blipFill>
          <a:blip r:embed="rId3">
            <a:extLst>
              <a:ext uri="{28A0092B-C50C-407E-A947-70E740481C1C}">
                <a14:useLocalDpi xmlns:a14="http://schemas.microsoft.com/office/drawing/2010/main" val="0"/>
              </a:ext>
            </a:extLst>
          </a:blip>
          <a:srcRect l="-1" r="58883" b="49929"/>
          <a:stretch/>
        </p:blipFill>
        <p:spPr>
          <a:xfrm flipV="1">
            <a:off x="8027770" y="-1"/>
            <a:ext cx="4164230" cy="2844293"/>
          </a:xfrm>
          <a:prstGeom prst="rect">
            <a:avLst/>
          </a:prstGeom>
        </p:spPr>
      </p:pic>
    </p:spTree>
    <p:custDataLst>
      <p:tags r:id="rId1"/>
    </p:custDataLst>
    <p:extLst>
      <p:ext uri="{BB962C8B-B14F-4D97-AF65-F5344CB8AC3E}">
        <p14:creationId xmlns:p14="http://schemas.microsoft.com/office/powerpoint/2010/main" val="296467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3" name="Rectangle: Single Corner Rounded 22">
            <a:extLst>
              <a:ext uri="{FF2B5EF4-FFF2-40B4-BE49-F238E27FC236}">
                <a16:creationId xmlns:a16="http://schemas.microsoft.com/office/drawing/2014/main" id="{05CE1A99-E62C-A838-4462-0DEFBE3183F9}"/>
              </a:ext>
            </a:extLst>
          </p:cNvPr>
          <p:cNvSpPr/>
          <p:nvPr/>
        </p:nvSpPr>
        <p:spPr>
          <a:xfrm rot="10800000" flipH="1">
            <a:off x="-1" y="-1"/>
            <a:ext cx="10232571" cy="148173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5F987BC-1208-1749-EFC5-2372B74F17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9B360C-472F-C9C7-9C96-037D4B1361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40445C-9E3D-2F0F-F743-3620C71E56CE}"/>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5" name="Footer Placeholder 4">
            <a:extLst>
              <a:ext uri="{FF2B5EF4-FFF2-40B4-BE49-F238E27FC236}">
                <a16:creationId xmlns:a16="http://schemas.microsoft.com/office/drawing/2014/main" id="{F918C432-EDF1-FB5C-98E2-53A9A208A4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857547-89C1-B4E9-6366-28C49FCDA1A7}"/>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15" name="Picture 14" descr="A black and orange border&#10;&#10;AI-generated content may be incorrect.">
            <a:extLst>
              <a:ext uri="{FF2B5EF4-FFF2-40B4-BE49-F238E27FC236}">
                <a16:creationId xmlns:a16="http://schemas.microsoft.com/office/drawing/2014/main" id="{FB0048DB-DF2C-ACAF-8693-5C6385516546}"/>
              </a:ext>
            </a:extLst>
          </p:cNvPr>
          <p:cNvPicPr>
            <a:picLocks noChangeAspect="1"/>
          </p:cNvPicPr>
          <p:nvPr/>
        </p:nvPicPr>
        <p:blipFill>
          <a:blip r:embed="rId3">
            <a:extLst>
              <a:ext uri="{28A0092B-C50C-407E-A947-70E740481C1C}">
                <a14:useLocalDpi xmlns:a14="http://schemas.microsoft.com/office/drawing/2010/main" val="0"/>
              </a:ext>
            </a:extLst>
          </a:blip>
          <a:srcRect l="-1" r="58883" b="49929"/>
          <a:stretch/>
        </p:blipFill>
        <p:spPr>
          <a:xfrm flipV="1">
            <a:off x="8027770" y="-1"/>
            <a:ext cx="4164230" cy="2844293"/>
          </a:xfrm>
          <a:prstGeom prst="rect">
            <a:avLst/>
          </a:prstGeom>
        </p:spPr>
      </p:pic>
      <p:sp>
        <p:nvSpPr>
          <p:cNvPr id="7" name="Rectangle: Rounded Corners 6">
            <a:extLst>
              <a:ext uri="{FF2B5EF4-FFF2-40B4-BE49-F238E27FC236}">
                <a16:creationId xmlns:a16="http://schemas.microsoft.com/office/drawing/2014/main" id="{1F02E995-042A-5576-C0BC-D46B60E3991E}"/>
              </a:ext>
            </a:extLst>
          </p:cNvPr>
          <p:cNvSpPr/>
          <p:nvPr userDrawn="1"/>
        </p:nvSpPr>
        <p:spPr>
          <a:xfrm>
            <a:off x="385757" y="3039194"/>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6C5725FD-AC6D-F641-F7CE-C8B345C6F20A}"/>
              </a:ext>
            </a:extLst>
          </p:cNvPr>
          <p:cNvSpPr/>
          <p:nvPr userDrawn="1"/>
        </p:nvSpPr>
        <p:spPr>
          <a:xfrm>
            <a:off x="385756" y="3581357"/>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Rounded Corners 8">
            <a:extLst>
              <a:ext uri="{FF2B5EF4-FFF2-40B4-BE49-F238E27FC236}">
                <a16:creationId xmlns:a16="http://schemas.microsoft.com/office/drawing/2014/main" id="{C9D46F43-411C-634B-4C16-FD2696651571}"/>
              </a:ext>
            </a:extLst>
          </p:cNvPr>
          <p:cNvSpPr/>
          <p:nvPr userDrawn="1"/>
        </p:nvSpPr>
        <p:spPr>
          <a:xfrm>
            <a:off x="385755" y="4123520"/>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Rounded Corners 9">
            <a:extLst>
              <a:ext uri="{FF2B5EF4-FFF2-40B4-BE49-F238E27FC236}">
                <a16:creationId xmlns:a16="http://schemas.microsoft.com/office/drawing/2014/main" id="{B381BCEF-E894-26D6-F29B-8ABED9C2B744}"/>
              </a:ext>
            </a:extLst>
          </p:cNvPr>
          <p:cNvSpPr/>
          <p:nvPr userDrawn="1"/>
        </p:nvSpPr>
        <p:spPr>
          <a:xfrm>
            <a:off x="385754" y="4665684"/>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16998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592DF-B03F-DAFF-4E1D-59144F9028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3A1F0E3-383E-5AE6-EA3D-8B0976504BF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451B73-8F1C-7F95-90E7-BC05ECD82D71}"/>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5" name="Footer Placeholder 4">
            <a:extLst>
              <a:ext uri="{FF2B5EF4-FFF2-40B4-BE49-F238E27FC236}">
                <a16:creationId xmlns:a16="http://schemas.microsoft.com/office/drawing/2014/main" id="{5A268153-F855-E926-91DB-B39466B74B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EF4726-0ED8-A3B0-3B67-E1ED6F44F665}"/>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16" name="Picture 15" descr="A black and orange rectangle with a black background&#10;&#10;AI-generated content may be incorrect.">
            <a:extLst>
              <a:ext uri="{FF2B5EF4-FFF2-40B4-BE49-F238E27FC236}">
                <a16:creationId xmlns:a16="http://schemas.microsoft.com/office/drawing/2014/main" id="{A62C863A-4D1E-7ABB-DE05-8D781A6FF663}"/>
              </a:ext>
            </a:extLst>
          </p:cNvPr>
          <p:cNvPicPr>
            <a:picLocks noChangeAspect="1"/>
          </p:cNvPicPr>
          <p:nvPr/>
        </p:nvPicPr>
        <p:blipFill>
          <a:blip r:embed="rId3">
            <a:extLst>
              <a:ext uri="{28A0092B-C50C-407E-A947-70E740481C1C}">
                <a14:useLocalDpi xmlns:a14="http://schemas.microsoft.com/office/drawing/2010/main" val="0"/>
              </a:ext>
            </a:extLst>
          </a:blip>
          <a:srcRect t="9373" r="11235"/>
          <a:stretch/>
        </p:blipFill>
        <p:spPr>
          <a:xfrm>
            <a:off x="1588535" y="0"/>
            <a:ext cx="10603465" cy="5743159"/>
          </a:xfrm>
          <a:prstGeom prst="rect">
            <a:avLst/>
          </a:prstGeom>
        </p:spPr>
      </p:pic>
      <p:pic>
        <p:nvPicPr>
          <p:cNvPr id="18" name="Picture 17" descr="A white and purple background&#10;&#10;AI-generated content may be incorrect.">
            <a:extLst>
              <a:ext uri="{FF2B5EF4-FFF2-40B4-BE49-F238E27FC236}">
                <a16:creationId xmlns:a16="http://schemas.microsoft.com/office/drawing/2014/main" id="{2A0B7EE1-235A-A233-6BAB-B52F532671E8}"/>
              </a:ext>
            </a:extLst>
          </p:cNvPr>
          <p:cNvPicPr>
            <a:picLocks noChangeAspect="1"/>
          </p:cNvPicPr>
          <p:nvPr/>
        </p:nvPicPr>
        <p:blipFill>
          <a:blip r:embed="rId4">
            <a:extLst>
              <a:ext uri="{28A0092B-C50C-407E-A947-70E740481C1C}">
                <a14:useLocalDpi xmlns:a14="http://schemas.microsoft.com/office/drawing/2010/main" val="0"/>
              </a:ext>
            </a:extLst>
          </a:blip>
          <a:srcRect t="16895" r="5239"/>
          <a:stretch/>
        </p:blipFill>
        <p:spPr>
          <a:xfrm>
            <a:off x="2804900" y="0"/>
            <a:ext cx="9387100" cy="4543357"/>
          </a:xfrm>
          <a:prstGeom prst="rect">
            <a:avLst/>
          </a:prstGeom>
        </p:spPr>
      </p:pic>
    </p:spTree>
    <p:custDataLst>
      <p:tags r:id="rId1"/>
    </p:custDataLst>
    <p:extLst>
      <p:ext uri="{BB962C8B-B14F-4D97-AF65-F5344CB8AC3E}">
        <p14:creationId xmlns:p14="http://schemas.microsoft.com/office/powerpoint/2010/main" val="370030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Rectangle: Top Corners Rounded 8">
            <a:extLst>
              <a:ext uri="{FF2B5EF4-FFF2-40B4-BE49-F238E27FC236}">
                <a16:creationId xmlns:a16="http://schemas.microsoft.com/office/drawing/2014/main" id="{A5BD2CAC-2DEE-3A48-A4AF-0D2E1798262D}"/>
              </a:ext>
            </a:extLst>
          </p:cNvPr>
          <p:cNvSpPr/>
          <p:nvPr/>
        </p:nvSpPr>
        <p:spPr>
          <a:xfrm rot="5400000">
            <a:off x="5191625" y="-4098880"/>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Top Corners Rounded 9">
            <a:extLst>
              <a:ext uri="{FF2B5EF4-FFF2-40B4-BE49-F238E27FC236}">
                <a16:creationId xmlns:a16="http://schemas.microsoft.com/office/drawing/2014/main" id="{57A91530-DBB1-D603-D1F5-2723412362FA}"/>
              </a:ext>
            </a:extLst>
          </p:cNvPr>
          <p:cNvSpPr/>
          <p:nvPr/>
        </p:nvSpPr>
        <p:spPr>
          <a:xfrm rot="5400000">
            <a:off x="5191623" y="-3077741"/>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Top Corners Rounded 10">
            <a:extLst>
              <a:ext uri="{FF2B5EF4-FFF2-40B4-BE49-F238E27FC236}">
                <a16:creationId xmlns:a16="http://schemas.microsoft.com/office/drawing/2014/main" id="{8EEC2A1B-1D20-C0CF-B438-866B581B2589}"/>
              </a:ext>
            </a:extLst>
          </p:cNvPr>
          <p:cNvSpPr/>
          <p:nvPr/>
        </p:nvSpPr>
        <p:spPr>
          <a:xfrm rot="5400000">
            <a:off x="5191623" y="-2056602"/>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Top Corners Rounded 11">
            <a:extLst>
              <a:ext uri="{FF2B5EF4-FFF2-40B4-BE49-F238E27FC236}">
                <a16:creationId xmlns:a16="http://schemas.microsoft.com/office/drawing/2014/main" id="{0DA3B0D9-E542-9FC8-61C1-DFA37E5051FB}"/>
              </a:ext>
            </a:extLst>
          </p:cNvPr>
          <p:cNvSpPr/>
          <p:nvPr/>
        </p:nvSpPr>
        <p:spPr>
          <a:xfrm rot="5400000">
            <a:off x="5000889" y="-810238"/>
            <a:ext cx="1187992"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319D798-DD66-1C40-29AA-37DA78FAFA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EA37E4-0C2A-E375-D55D-F278B276A7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DA7E849-A11D-586A-74C5-07C97A5E30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3DCDB7-77A5-2504-5A7E-221D622E308F}"/>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6" name="Footer Placeholder 5">
            <a:extLst>
              <a:ext uri="{FF2B5EF4-FFF2-40B4-BE49-F238E27FC236}">
                <a16:creationId xmlns:a16="http://schemas.microsoft.com/office/drawing/2014/main" id="{5E0B0B85-EBB0-DB80-A767-D8900FBC35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171B82-16B9-1AB2-202D-E840ACCC5D08}"/>
              </a:ext>
            </a:extLst>
          </p:cNvPr>
          <p:cNvSpPr>
            <a:spLocks noGrp="1"/>
          </p:cNvSpPr>
          <p:nvPr>
            <p:ph type="sldNum" sz="quarter" idx="12"/>
          </p:nvPr>
        </p:nvSpPr>
        <p:spPr/>
        <p:txBody>
          <a:bodyPr/>
          <a:lstStyle/>
          <a:p>
            <a:fld id="{F22B996B-7E39-4516-B715-2D271607A3BE}" type="slidenum">
              <a:rPr lang="en-GB" smtClean="0"/>
              <a:t>‹#›</a:t>
            </a:fld>
            <a:endParaRPr lang="en-GB"/>
          </a:p>
        </p:txBody>
      </p:sp>
      <p:pic>
        <p:nvPicPr>
          <p:cNvPr id="8" name="Picture 7" descr="A black and orange border&#10;&#10;AI-generated content may be incorrect.">
            <a:extLst>
              <a:ext uri="{FF2B5EF4-FFF2-40B4-BE49-F238E27FC236}">
                <a16:creationId xmlns:a16="http://schemas.microsoft.com/office/drawing/2014/main" id="{77E8B32D-3D2E-F6FC-2E38-E61EC118153B}"/>
              </a:ext>
            </a:extLst>
          </p:cNvPr>
          <p:cNvPicPr>
            <a:picLocks noChangeAspect="1"/>
          </p:cNvPicPr>
          <p:nvPr/>
        </p:nvPicPr>
        <p:blipFill>
          <a:blip r:embed="rId3">
            <a:extLst>
              <a:ext uri="{28A0092B-C50C-407E-A947-70E740481C1C}">
                <a14:useLocalDpi xmlns:a14="http://schemas.microsoft.com/office/drawing/2010/main" val="0"/>
              </a:ext>
            </a:extLst>
          </a:blip>
          <a:srcRect r="66751" b="72746"/>
          <a:stretch/>
        </p:blipFill>
        <p:spPr>
          <a:xfrm flipV="1">
            <a:off x="8824635" y="-1"/>
            <a:ext cx="3367366" cy="1548161"/>
          </a:xfrm>
          <a:prstGeom prst="rect">
            <a:avLst/>
          </a:prstGeom>
        </p:spPr>
      </p:pic>
    </p:spTree>
    <p:custDataLst>
      <p:tags r:id="rId1"/>
    </p:custDataLst>
    <p:extLst>
      <p:ext uri="{BB962C8B-B14F-4D97-AF65-F5344CB8AC3E}">
        <p14:creationId xmlns:p14="http://schemas.microsoft.com/office/powerpoint/2010/main" val="2654373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E96E2-A28A-3F80-83CC-22EC6EB2FB72}"/>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7D06E6E-7126-86E3-B018-5959167FC70B}"/>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4" name="Footer Placeholder 3">
            <a:extLst>
              <a:ext uri="{FF2B5EF4-FFF2-40B4-BE49-F238E27FC236}">
                <a16:creationId xmlns:a16="http://schemas.microsoft.com/office/drawing/2014/main" id="{70E3BE6A-C2D7-F893-9E28-813E3E39F2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84476AA-7D7E-56C6-3EC0-160807F8D492}"/>
              </a:ext>
            </a:extLst>
          </p:cNvPr>
          <p:cNvSpPr>
            <a:spLocks noGrp="1"/>
          </p:cNvSpPr>
          <p:nvPr>
            <p:ph type="sldNum" sz="quarter" idx="12"/>
          </p:nvPr>
        </p:nvSpPr>
        <p:spPr/>
        <p:txBody>
          <a:bodyPr/>
          <a:lstStyle/>
          <a:p>
            <a:fld id="{F22B996B-7E39-4516-B715-2D271607A3BE}" type="slidenum">
              <a:rPr lang="en-GB" smtClean="0"/>
              <a:t>‹#›</a:t>
            </a:fld>
            <a:endParaRPr lang="en-GB"/>
          </a:p>
        </p:txBody>
      </p:sp>
      <p:sp>
        <p:nvSpPr>
          <p:cNvPr id="6" name="Rectangle: Top Corners Rounded 5">
            <a:extLst>
              <a:ext uri="{FF2B5EF4-FFF2-40B4-BE49-F238E27FC236}">
                <a16:creationId xmlns:a16="http://schemas.microsoft.com/office/drawing/2014/main" id="{0ECE6FB2-AF2B-745D-C1D2-5D1A94D7BDC6}"/>
              </a:ext>
            </a:extLst>
          </p:cNvPr>
          <p:cNvSpPr/>
          <p:nvPr userDrawn="1"/>
        </p:nvSpPr>
        <p:spPr>
          <a:xfrm rot="5400000">
            <a:off x="5191625" y="-4098880"/>
            <a:ext cx="806524"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Top Corners Rounded 13">
            <a:extLst>
              <a:ext uri="{FF2B5EF4-FFF2-40B4-BE49-F238E27FC236}">
                <a16:creationId xmlns:a16="http://schemas.microsoft.com/office/drawing/2014/main" id="{FEFC192C-AB66-3E01-EE80-C0DBD8E9D769}"/>
              </a:ext>
            </a:extLst>
          </p:cNvPr>
          <p:cNvSpPr/>
          <p:nvPr userDrawn="1"/>
        </p:nvSpPr>
        <p:spPr>
          <a:xfrm rot="5400000">
            <a:off x="5000889" y="-2887007"/>
            <a:ext cx="1187992"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Top Corners Rounded 14">
            <a:extLst>
              <a:ext uri="{FF2B5EF4-FFF2-40B4-BE49-F238E27FC236}">
                <a16:creationId xmlns:a16="http://schemas.microsoft.com/office/drawing/2014/main" id="{70AFCD66-E956-DA15-195E-04C32B349F64}"/>
              </a:ext>
            </a:extLst>
          </p:cNvPr>
          <p:cNvSpPr/>
          <p:nvPr userDrawn="1"/>
        </p:nvSpPr>
        <p:spPr>
          <a:xfrm rot="5400000">
            <a:off x="5000891" y="-1484399"/>
            <a:ext cx="1187992"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Top Corners Rounded 15">
            <a:extLst>
              <a:ext uri="{FF2B5EF4-FFF2-40B4-BE49-F238E27FC236}">
                <a16:creationId xmlns:a16="http://schemas.microsoft.com/office/drawing/2014/main" id="{6C402F54-0C97-066C-BBAD-2D703F98733D}"/>
              </a:ext>
            </a:extLst>
          </p:cNvPr>
          <p:cNvSpPr/>
          <p:nvPr userDrawn="1"/>
        </p:nvSpPr>
        <p:spPr>
          <a:xfrm rot="5400000">
            <a:off x="5191623" y="-272525"/>
            <a:ext cx="806525" cy="11189774"/>
          </a:xfrm>
          <a:prstGeom prst="round2SameRect">
            <a:avLst>
              <a:gd name="adj1" fmla="val 30569"/>
              <a:gd name="adj2" fmla="val 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descr="A black and orange border&#10;&#10;AI-generated content may be incorrect.">
            <a:extLst>
              <a:ext uri="{FF2B5EF4-FFF2-40B4-BE49-F238E27FC236}">
                <a16:creationId xmlns:a16="http://schemas.microsoft.com/office/drawing/2014/main" id="{0594D23D-77CA-346A-1E26-8A205BE2A230}"/>
              </a:ext>
            </a:extLst>
          </p:cNvPr>
          <p:cNvPicPr>
            <a:picLocks noChangeAspect="1"/>
          </p:cNvPicPr>
          <p:nvPr userDrawn="1"/>
        </p:nvPicPr>
        <p:blipFill>
          <a:blip r:embed="rId3">
            <a:extLst>
              <a:ext uri="{28A0092B-C50C-407E-A947-70E740481C1C}">
                <a14:useLocalDpi xmlns:a14="http://schemas.microsoft.com/office/drawing/2010/main" val="0"/>
              </a:ext>
            </a:extLst>
          </a:blip>
          <a:srcRect r="66751" b="72746"/>
          <a:stretch/>
        </p:blipFill>
        <p:spPr>
          <a:xfrm flipV="1">
            <a:off x="8824635" y="-1"/>
            <a:ext cx="3367366" cy="1548161"/>
          </a:xfrm>
          <a:prstGeom prst="rect">
            <a:avLst/>
          </a:prstGeom>
        </p:spPr>
      </p:pic>
    </p:spTree>
    <p:custDataLst>
      <p:tags r:id="rId1"/>
    </p:custDataLst>
    <p:extLst>
      <p:ext uri="{BB962C8B-B14F-4D97-AF65-F5344CB8AC3E}">
        <p14:creationId xmlns:p14="http://schemas.microsoft.com/office/powerpoint/2010/main" val="154883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673D5-16FF-382A-058E-3CCAED6CAD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20A8AF-0572-C1E1-7819-5E4046B2D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F1BA2A-58EE-42E0-4E29-9E7EC8FE28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CF655F-81C9-B7B5-811A-1805AD2E6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27C2F4-A4C6-A93D-E07D-B4BB6468DD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92E3FA-2E6F-FBF3-432C-FBBA9A033C96}"/>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8" name="Footer Placeholder 7">
            <a:extLst>
              <a:ext uri="{FF2B5EF4-FFF2-40B4-BE49-F238E27FC236}">
                <a16:creationId xmlns:a16="http://schemas.microsoft.com/office/drawing/2014/main" id="{1B844C6E-EEB6-3BD6-FCA3-803C9C833F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1C8075A-415E-4EC1-BF0F-865E53210974}"/>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1664819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6AE7-5607-EC24-F210-9ED0471EF7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854678-39FF-AE59-D8ED-F8AA15A17E12}"/>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4" name="Footer Placeholder 3">
            <a:extLst>
              <a:ext uri="{FF2B5EF4-FFF2-40B4-BE49-F238E27FC236}">
                <a16:creationId xmlns:a16="http://schemas.microsoft.com/office/drawing/2014/main" id="{9CC5C226-88EC-83BB-BD58-51DCC06D3D7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5508DF-03B2-5082-C842-10DE61B4C3BB}"/>
              </a:ext>
            </a:extLst>
          </p:cNvPr>
          <p:cNvSpPr>
            <a:spLocks noGrp="1"/>
          </p:cNvSpPr>
          <p:nvPr>
            <p:ph type="sldNum" sz="quarter" idx="12"/>
          </p:nvPr>
        </p:nvSpPr>
        <p:spPr/>
        <p:txBody>
          <a:bodyPr/>
          <a:lstStyle/>
          <a:p>
            <a:fld id="{F22B996B-7E39-4516-B715-2D271607A3BE}" type="slidenum">
              <a:rPr lang="en-GB" smtClean="0"/>
              <a:t>‹#›</a:t>
            </a:fld>
            <a:endParaRPr lang="en-GB"/>
          </a:p>
        </p:txBody>
      </p:sp>
    </p:spTree>
    <p:extLst>
      <p:ext uri="{BB962C8B-B14F-4D97-AF65-F5344CB8AC3E}">
        <p14:creationId xmlns:p14="http://schemas.microsoft.com/office/powerpoint/2010/main" val="2979330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107A36-AD5B-B1D9-58A2-F032D2E0F24A}"/>
              </a:ext>
            </a:extLst>
          </p:cNvPr>
          <p:cNvSpPr>
            <a:spLocks noGrp="1"/>
          </p:cNvSpPr>
          <p:nvPr>
            <p:ph type="dt" sz="half" idx="10"/>
          </p:nvPr>
        </p:nvSpPr>
        <p:spPr/>
        <p:txBody>
          <a:bodyPr/>
          <a:lstStyle/>
          <a:p>
            <a:fld id="{85FE836F-9167-4F3F-8CAF-A01FD6B3A06A}" type="datetimeFigureOut">
              <a:rPr lang="en-GB" smtClean="0"/>
              <a:t>02/07/2025</a:t>
            </a:fld>
            <a:endParaRPr lang="en-GB"/>
          </a:p>
        </p:txBody>
      </p:sp>
      <p:sp>
        <p:nvSpPr>
          <p:cNvPr id="3" name="Footer Placeholder 2">
            <a:extLst>
              <a:ext uri="{FF2B5EF4-FFF2-40B4-BE49-F238E27FC236}">
                <a16:creationId xmlns:a16="http://schemas.microsoft.com/office/drawing/2014/main" id="{AAFA8AB4-BCBC-76E3-4E18-73C5C8EE5D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F5321D-3F1B-1952-C5FF-A14279B4DD61}"/>
              </a:ext>
            </a:extLst>
          </p:cNvPr>
          <p:cNvSpPr>
            <a:spLocks noGrp="1"/>
          </p:cNvSpPr>
          <p:nvPr>
            <p:ph type="sldNum" sz="quarter" idx="12"/>
          </p:nvPr>
        </p:nvSpPr>
        <p:spPr/>
        <p:txBody>
          <a:bodyPr/>
          <a:lstStyle/>
          <a:p>
            <a:fld id="{F22B996B-7E39-4516-B715-2D271607A3BE}" type="slidenum">
              <a:rPr lang="en-GB" smtClean="0"/>
              <a:t>‹#›</a:t>
            </a:fld>
            <a:endParaRPr lang="en-GB"/>
          </a:p>
        </p:txBody>
      </p:sp>
    </p:spTree>
    <p:custDataLst>
      <p:tags r:id="rId1"/>
    </p:custDataLst>
    <p:extLst>
      <p:ext uri="{BB962C8B-B14F-4D97-AF65-F5344CB8AC3E}">
        <p14:creationId xmlns:p14="http://schemas.microsoft.com/office/powerpoint/2010/main" val="177597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053836-5424-8C80-5AED-9583AD4587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01431D-141F-D20F-C2B4-EEBB453B61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5C6A44-F926-9BEE-E687-563F3F9F76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FE836F-9167-4F3F-8CAF-A01FD6B3A06A}" type="datetimeFigureOut">
              <a:rPr lang="en-GB" smtClean="0"/>
              <a:t>02/07/2025</a:t>
            </a:fld>
            <a:endParaRPr lang="en-GB"/>
          </a:p>
        </p:txBody>
      </p:sp>
      <p:sp>
        <p:nvSpPr>
          <p:cNvPr id="5" name="Footer Placeholder 4">
            <a:extLst>
              <a:ext uri="{FF2B5EF4-FFF2-40B4-BE49-F238E27FC236}">
                <a16:creationId xmlns:a16="http://schemas.microsoft.com/office/drawing/2014/main" id="{05935B10-4093-3990-5023-7A94FC8803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B26071E-F233-C53A-65BF-B4A8D92CF8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2B996B-7E39-4516-B715-2D271607A3BE}" type="slidenum">
              <a:rPr lang="en-GB" smtClean="0"/>
              <a:t>‹#›</a:t>
            </a:fld>
            <a:endParaRPr lang="en-GB"/>
          </a:p>
        </p:txBody>
      </p:sp>
      <p:pic>
        <p:nvPicPr>
          <p:cNvPr id="7" name="Picture 6" descr="A black background with orange letters&#10;&#10;AI-generated content may be incorrect.">
            <a:extLst>
              <a:ext uri="{FF2B5EF4-FFF2-40B4-BE49-F238E27FC236}">
                <a16:creationId xmlns:a16="http://schemas.microsoft.com/office/drawing/2014/main" id="{8D249BC6-1715-6B63-F58D-85DCEAFBB6D3}"/>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9057021" y="5738089"/>
            <a:ext cx="3113463" cy="1142641"/>
          </a:xfrm>
          <a:prstGeom prst="rect">
            <a:avLst/>
          </a:prstGeom>
        </p:spPr>
      </p:pic>
    </p:spTree>
    <p:custDataLst>
      <p:tags r:id="rId19"/>
    </p:custDataLst>
    <p:extLst>
      <p:ext uri="{BB962C8B-B14F-4D97-AF65-F5344CB8AC3E}">
        <p14:creationId xmlns:p14="http://schemas.microsoft.com/office/powerpoint/2010/main" val="4068204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63" r:id="rId4"/>
    <p:sldLayoutId id="2147483664" r:id="rId5"/>
    <p:sldLayoutId id="2147483673" r:id="rId6"/>
    <p:sldLayoutId id="2147483665" r:id="rId7"/>
    <p:sldLayoutId id="2147483666" r:id="rId8"/>
    <p:sldLayoutId id="2147483667" r:id="rId9"/>
    <p:sldLayoutId id="2147483672" r:id="rId10"/>
    <p:sldLayoutId id="2147483674" r:id="rId11"/>
    <p:sldLayoutId id="2147483677" r:id="rId12"/>
    <p:sldLayoutId id="2147483668" r:id="rId13"/>
    <p:sldLayoutId id="2147483669" r:id="rId14"/>
    <p:sldLayoutId id="2147483670" r:id="rId15"/>
    <p:sldLayoutId id="2147483671" r:id="rId16"/>
    <p:sldLayoutId id="2147483676"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tags" Target="../tags/tag3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20.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0EF1F-D2EF-9E73-98A4-D34781E48BB2}"/>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91D9620C-7481-9BF9-34B5-E2A83B221737}"/>
              </a:ext>
            </a:extLst>
          </p:cNvPr>
          <p:cNvSpPr txBox="1"/>
          <p:nvPr/>
        </p:nvSpPr>
        <p:spPr>
          <a:xfrm>
            <a:off x="473336" y="494852"/>
            <a:ext cx="8137264" cy="2308324"/>
          </a:xfrm>
          <a:prstGeom prst="rect">
            <a:avLst/>
          </a:prstGeom>
          <a:noFill/>
        </p:spPr>
        <p:txBody>
          <a:bodyPr wrap="square" rtlCol="0">
            <a:spAutoFit/>
          </a:bodyPr>
          <a:lstStyle/>
          <a:p>
            <a:r>
              <a:rPr lang="en-GB" sz="4800">
                <a:latin typeface="MarkPro-Bold" panose="020B0804020101010102" pitchFamily="34" charset="0"/>
              </a:rPr>
              <a:t>Lesson 2</a:t>
            </a:r>
          </a:p>
          <a:p>
            <a:r>
              <a:rPr lang="en-GB" sz="4800">
                <a:latin typeface="MarkPro-Bold" panose="020B0804020101010102" pitchFamily="34" charset="0"/>
              </a:rPr>
              <a:t>Misuse of generative AI and the possible impacts</a:t>
            </a:r>
          </a:p>
        </p:txBody>
      </p:sp>
      <p:sp>
        <p:nvSpPr>
          <p:cNvPr id="14" name="TextBox 13">
            <a:extLst>
              <a:ext uri="{FF2B5EF4-FFF2-40B4-BE49-F238E27FC236}">
                <a16:creationId xmlns:a16="http://schemas.microsoft.com/office/drawing/2014/main" id="{00DADCA0-F09A-2AEA-86C3-C39C5BF991AA}"/>
              </a:ext>
            </a:extLst>
          </p:cNvPr>
          <p:cNvSpPr txBox="1"/>
          <p:nvPr/>
        </p:nvSpPr>
        <p:spPr>
          <a:xfrm>
            <a:off x="473336" y="2829239"/>
            <a:ext cx="4860446" cy="707886"/>
          </a:xfrm>
          <a:prstGeom prst="rect">
            <a:avLst/>
          </a:prstGeom>
          <a:noFill/>
        </p:spPr>
        <p:txBody>
          <a:bodyPr wrap="square" rtlCol="0">
            <a:spAutoFit/>
          </a:bodyPr>
          <a:lstStyle/>
          <a:p>
            <a:r>
              <a:rPr lang="en-GB" sz="2000">
                <a:latin typeface="MarkPro-Book" panose="020B0604020101010102" pitchFamily="34" charset="0"/>
              </a:rPr>
              <a:t>LO: To understand how generative AI can be misused</a:t>
            </a:r>
          </a:p>
        </p:txBody>
      </p:sp>
    </p:spTree>
    <p:custDataLst>
      <p:tags r:id="rId1"/>
    </p:custDataLst>
    <p:extLst>
      <p:ext uri="{BB962C8B-B14F-4D97-AF65-F5344CB8AC3E}">
        <p14:creationId xmlns:p14="http://schemas.microsoft.com/office/powerpoint/2010/main" val="1270397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2A5CD-4B36-A594-5641-1C4252A07810}"/>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803364AA-3F0E-69A6-F3A4-047BD09C6E17}"/>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7</a:t>
            </a:r>
          </a:p>
        </p:txBody>
      </p:sp>
      <p:sp>
        <p:nvSpPr>
          <p:cNvPr id="14" name="TextBox 13">
            <a:extLst>
              <a:ext uri="{FF2B5EF4-FFF2-40B4-BE49-F238E27FC236}">
                <a16:creationId xmlns:a16="http://schemas.microsoft.com/office/drawing/2014/main" id="{290B4A7A-2D25-22D9-3DD4-7EE89E7CE348}"/>
              </a:ext>
            </a:extLst>
          </p:cNvPr>
          <p:cNvSpPr txBox="1"/>
          <p:nvPr/>
        </p:nvSpPr>
        <p:spPr>
          <a:xfrm>
            <a:off x="406228" y="2063685"/>
            <a:ext cx="7846231" cy="3508653"/>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400" dirty="0">
                <a:latin typeface="MarkPro-Book" panose="020B0604020101010102" pitchFamily="34" charset="0"/>
              </a:rPr>
              <a:t>H was supposed to go on a trip to the beach with friends but had to miss it because H was unwell.</a:t>
            </a:r>
          </a:p>
          <a:p>
            <a:pPr marL="342900" indent="-342900">
              <a:spcAft>
                <a:spcPts val="1200"/>
              </a:spcAft>
              <a:buFont typeface="Arial" panose="020B0604020202020204" pitchFamily="34" charset="0"/>
              <a:buChar char="•"/>
            </a:pPr>
            <a:r>
              <a:rPr lang="en-GB" sz="2400" dirty="0">
                <a:latin typeface="MarkPro-Book" panose="020B0604020101010102" pitchFamily="34" charset="0"/>
              </a:rPr>
              <a:t>Later in the group chat, H’s friends share a photo of them all at the beach.</a:t>
            </a:r>
          </a:p>
          <a:p>
            <a:pPr marL="342900" indent="-342900">
              <a:spcAft>
                <a:spcPts val="1200"/>
              </a:spcAft>
              <a:buFont typeface="Arial" panose="020B0604020202020204" pitchFamily="34" charset="0"/>
              <a:buChar char="•"/>
            </a:pPr>
            <a:r>
              <a:rPr lang="en-GB" sz="2400" dirty="0">
                <a:latin typeface="MarkPro-Book" panose="020B0604020101010102" pitchFamily="34" charset="0"/>
              </a:rPr>
              <a:t>They have used generative AI to add H to the photo but H is wearing revealing swimwear.</a:t>
            </a:r>
          </a:p>
          <a:p>
            <a:pPr marL="342900" indent="-342900">
              <a:spcAft>
                <a:spcPts val="1200"/>
              </a:spcAft>
              <a:buFont typeface="Arial" panose="020B0604020202020204" pitchFamily="34" charset="0"/>
              <a:buChar char="•"/>
            </a:pPr>
            <a:r>
              <a:rPr lang="en-GB" sz="2400" dirty="0">
                <a:latin typeface="MarkPro-Book" panose="020B0604020101010102" pitchFamily="34" charset="0"/>
              </a:rPr>
              <a:t>All of H’s friends are laughing and joking about the photo. </a:t>
            </a:r>
          </a:p>
        </p:txBody>
      </p:sp>
    </p:spTree>
    <p:custDataLst>
      <p:tags r:id="rId1"/>
    </p:custDataLst>
    <p:extLst>
      <p:ext uri="{BB962C8B-B14F-4D97-AF65-F5344CB8AC3E}">
        <p14:creationId xmlns:p14="http://schemas.microsoft.com/office/powerpoint/2010/main" val="279120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7A17B-D747-22F6-6F3E-B3005045D741}"/>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3BC30620-E1FE-C224-2399-76B4B1C1B0EE}"/>
              </a:ext>
            </a:extLst>
          </p:cNvPr>
          <p:cNvSpPr txBox="1"/>
          <p:nvPr/>
        </p:nvSpPr>
        <p:spPr>
          <a:xfrm>
            <a:off x="273721" y="480521"/>
            <a:ext cx="10093952" cy="1569660"/>
          </a:xfrm>
          <a:prstGeom prst="rect">
            <a:avLst/>
          </a:prstGeom>
          <a:noFill/>
        </p:spPr>
        <p:txBody>
          <a:bodyPr wrap="square" rtlCol="0">
            <a:spAutoFit/>
          </a:bodyPr>
          <a:lstStyle/>
          <a:p>
            <a:r>
              <a:rPr lang="en-GB" sz="4800">
                <a:latin typeface="MarkPro-Bold" panose="020B0804020101010102" pitchFamily="34" charset="0"/>
              </a:rPr>
              <a:t>What do all or some of these scenarios have in common?</a:t>
            </a:r>
          </a:p>
        </p:txBody>
      </p:sp>
      <p:sp>
        <p:nvSpPr>
          <p:cNvPr id="14" name="TextBox 13">
            <a:extLst>
              <a:ext uri="{FF2B5EF4-FFF2-40B4-BE49-F238E27FC236}">
                <a16:creationId xmlns:a16="http://schemas.microsoft.com/office/drawing/2014/main" id="{395402D4-9FE6-E724-2E11-676BBABCF478}"/>
              </a:ext>
            </a:extLst>
          </p:cNvPr>
          <p:cNvSpPr txBox="1"/>
          <p:nvPr/>
        </p:nvSpPr>
        <p:spPr>
          <a:xfrm>
            <a:off x="105125" y="2547964"/>
            <a:ext cx="10262547" cy="1938992"/>
          </a:xfrm>
          <a:prstGeom prst="rect">
            <a:avLst/>
          </a:prstGeom>
          <a:noFill/>
        </p:spPr>
        <p:txBody>
          <a:bodyPr wrap="square" rtlCol="0">
            <a:spAutoFit/>
          </a:bodyPr>
          <a:lstStyle/>
          <a:p>
            <a:pPr marL="342900" indent="-342900">
              <a:buFont typeface="Arial" panose="020B0604020202020204" pitchFamily="34" charset="0"/>
              <a:buChar char="•"/>
            </a:pPr>
            <a:r>
              <a:rPr lang="en-GB" sz="2400">
                <a:latin typeface="MarkPro-Book" panose="020B0604020101010102" pitchFamily="34" charset="0"/>
              </a:rPr>
              <a:t>They are all using generative AI to ‘</a:t>
            </a:r>
            <a:r>
              <a:rPr lang="en-GB" sz="2400" err="1">
                <a:latin typeface="MarkPro-Book" panose="020B0604020101010102" pitchFamily="34" charset="0"/>
              </a:rPr>
              <a:t>nudify</a:t>
            </a:r>
            <a:r>
              <a:rPr lang="en-GB" sz="2400">
                <a:latin typeface="MarkPro-Book" panose="020B0604020101010102" pitchFamily="34" charset="0"/>
              </a:rPr>
              <a:t>’ someone (change an image of someone to make them appear nude or naked)</a:t>
            </a:r>
          </a:p>
          <a:p>
            <a:pPr marL="342900" indent="-342900">
              <a:buFont typeface="Arial" panose="020B0604020202020204" pitchFamily="34" charset="0"/>
              <a:buChar char="•"/>
            </a:pPr>
            <a:r>
              <a:rPr lang="en-GB" sz="2400">
                <a:latin typeface="MarkPro-Book" panose="020B0604020101010102" pitchFamily="34" charset="0"/>
              </a:rPr>
              <a:t>People did not give consent for their image to be used in this way</a:t>
            </a:r>
          </a:p>
          <a:p>
            <a:pPr marL="342900" indent="-342900">
              <a:buFont typeface="Arial" panose="020B0604020202020204" pitchFamily="34" charset="0"/>
              <a:buChar char="•"/>
            </a:pPr>
            <a:r>
              <a:rPr lang="en-GB" sz="2400">
                <a:latin typeface="MarkPro-Book" panose="020B0604020101010102" pitchFamily="34" charset="0"/>
              </a:rPr>
              <a:t>Some are examples of online bullying</a:t>
            </a:r>
          </a:p>
          <a:p>
            <a:pPr marL="342900" indent="-342900">
              <a:buFont typeface="Arial" panose="020B0604020202020204" pitchFamily="34" charset="0"/>
              <a:buChar char="•"/>
            </a:pPr>
            <a:r>
              <a:rPr lang="en-GB" sz="2400">
                <a:latin typeface="MarkPro-Book" panose="020B0604020101010102" pitchFamily="34" charset="0"/>
              </a:rPr>
              <a:t>All of these situations could have legal consequences</a:t>
            </a:r>
          </a:p>
        </p:txBody>
      </p:sp>
    </p:spTree>
    <p:custDataLst>
      <p:tags r:id="rId1"/>
    </p:custDataLst>
    <p:extLst>
      <p:ext uri="{BB962C8B-B14F-4D97-AF65-F5344CB8AC3E}">
        <p14:creationId xmlns:p14="http://schemas.microsoft.com/office/powerpoint/2010/main" val="12660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C2B23-B72C-365C-EFBD-B574A1C715AD}"/>
            </a:ext>
          </a:extLst>
        </p:cNvPr>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D7CF933D-1008-2F69-4958-D3B03DD96061}"/>
              </a:ext>
            </a:extLst>
          </p:cNvPr>
          <p:cNvSpPr/>
          <p:nvPr/>
        </p:nvSpPr>
        <p:spPr>
          <a:xfrm>
            <a:off x="385757" y="3039194"/>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979F80AA-C4E6-CA3B-33A8-66E2D6D4ABDC}"/>
              </a:ext>
            </a:extLst>
          </p:cNvPr>
          <p:cNvSpPr/>
          <p:nvPr/>
        </p:nvSpPr>
        <p:spPr>
          <a:xfrm>
            <a:off x="385756" y="3581357"/>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id="{69538D0B-1787-87F2-2A17-5B9ACA5456B5}"/>
              </a:ext>
            </a:extLst>
          </p:cNvPr>
          <p:cNvSpPr/>
          <p:nvPr/>
        </p:nvSpPr>
        <p:spPr>
          <a:xfrm>
            <a:off x="385755" y="4123520"/>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Rounded Corners 16">
            <a:extLst>
              <a:ext uri="{FF2B5EF4-FFF2-40B4-BE49-F238E27FC236}">
                <a16:creationId xmlns:a16="http://schemas.microsoft.com/office/drawing/2014/main" id="{90C707CA-3335-01D1-83A5-76CB9CC7093E}"/>
              </a:ext>
            </a:extLst>
          </p:cNvPr>
          <p:cNvSpPr/>
          <p:nvPr/>
        </p:nvSpPr>
        <p:spPr>
          <a:xfrm>
            <a:off x="385754" y="4665684"/>
            <a:ext cx="6413395" cy="504000"/>
          </a:xfrm>
          <a:prstGeom prst="round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DF4C0635-2FEE-FE15-7CD4-574506D99FA2}"/>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Consent</a:t>
            </a:r>
          </a:p>
        </p:txBody>
      </p:sp>
      <p:sp>
        <p:nvSpPr>
          <p:cNvPr id="14" name="TextBox 13">
            <a:extLst>
              <a:ext uri="{FF2B5EF4-FFF2-40B4-BE49-F238E27FC236}">
                <a16:creationId xmlns:a16="http://schemas.microsoft.com/office/drawing/2014/main" id="{92D2989E-0CDA-4DB7-6C0B-C2F309BE4605}"/>
              </a:ext>
            </a:extLst>
          </p:cNvPr>
          <p:cNvSpPr txBox="1"/>
          <p:nvPr/>
        </p:nvSpPr>
        <p:spPr>
          <a:xfrm>
            <a:off x="406229" y="2005935"/>
            <a:ext cx="7501448" cy="707886"/>
          </a:xfrm>
          <a:prstGeom prst="rect">
            <a:avLst/>
          </a:prstGeom>
          <a:noFill/>
        </p:spPr>
        <p:txBody>
          <a:bodyPr wrap="square" rtlCol="0">
            <a:spAutoFit/>
          </a:bodyPr>
          <a:lstStyle/>
          <a:p>
            <a:r>
              <a:rPr lang="en-GB" sz="2000">
                <a:latin typeface="MarkPro-Book" panose="020B0604020101010102" pitchFamily="34" charset="0"/>
              </a:rPr>
              <a:t>Consent means giving permission for something to happen </a:t>
            </a:r>
          </a:p>
          <a:p>
            <a:endParaRPr lang="en-GB" sz="2000">
              <a:latin typeface="MarkPro-Book" panose="020B0604020101010102" pitchFamily="34" charset="0"/>
            </a:endParaRPr>
          </a:p>
        </p:txBody>
      </p:sp>
      <p:sp>
        <p:nvSpPr>
          <p:cNvPr id="11" name="TextBox 10">
            <a:extLst>
              <a:ext uri="{FF2B5EF4-FFF2-40B4-BE49-F238E27FC236}">
                <a16:creationId xmlns:a16="http://schemas.microsoft.com/office/drawing/2014/main" id="{BC24EFDF-BE67-E153-33D2-0254C8E41C4D}"/>
              </a:ext>
            </a:extLst>
          </p:cNvPr>
          <p:cNvSpPr txBox="1"/>
          <p:nvPr/>
        </p:nvSpPr>
        <p:spPr>
          <a:xfrm>
            <a:off x="406229" y="2455946"/>
            <a:ext cx="2913614" cy="2654573"/>
          </a:xfrm>
          <a:prstGeom prst="rect">
            <a:avLst/>
          </a:prstGeom>
          <a:noFill/>
        </p:spPr>
        <p:txBody>
          <a:bodyPr wrap="square" rtlCol="0">
            <a:spAutoFit/>
          </a:bodyPr>
          <a:lstStyle/>
          <a:p>
            <a:pPr>
              <a:lnSpc>
                <a:spcPct val="150000"/>
              </a:lnSpc>
              <a:spcAft>
                <a:spcPts val="600"/>
              </a:spcAft>
            </a:pPr>
            <a:r>
              <a:rPr lang="en-GB" sz="2000">
                <a:latin typeface="MarkPro-Book" panose="020B0604020101010102" pitchFamily="34" charset="0"/>
              </a:rPr>
              <a:t>Consent should be:</a:t>
            </a:r>
          </a:p>
          <a:p>
            <a:pPr>
              <a:lnSpc>
                <a:spcPct val="150000"/>
              </a:lnSpc>
              <a:spcAft>
                <a:spcPts val="600"/>
              </a:spcAft>
            </a:pPr>
            <a:r>
              <a:rPr lang="en-GB" sz="2000">
                <a:latin typeface="MarkPro-Book" panose="020B0604020101010102" pitchFamily="34" charset="0"/>
              </a:rPr>
              <a:t>Freely given</a:t>
            </a:r>
          </a:p>
          <a:p>
            <a:pPr>
              <a:lnSpc>
                <a:spcPct val="150000"/>
              </a:lnSpc>
              <a:spcAft>
                <a:spcPts val="600"/>
              </a:spcAft>
            </a:pPr>
            <a:r>
              <a:rPr lang="en-GB" sz="2000">
                <a:latin typeface="MarkPro-Book" panose="020B0604020101010102" pitchFamily="34" charset="0"/>
              </a:rPr>
              <a:t>Reversible</a:t>
            </a:r>
          </a:p>
          <a:p>
            <a:pPr>
              <a:lnSpc>
                <a:spcPct val="150000"/>
              </a:lnSpc>
              <a:spcAft>
                <a:spcPts val="600"/>
              </a:spcAft>
            </a:pPr>
            <a:r>
              <a:rPr lang="en-GB" sz="2000">
                <a:latin typeface="MarkPro-Book" panose="020B0604020101010102" pitchFamily="34" charset="0"/>
              </a:rPr>
              <a:t>Informed</a:t>
            </a:r>
          </a:p>
          <a:p>
            <a:pPr>
              <a:lnSpc>
                <a:spcPct val="150000"/>
              </a:lnSpc>
              <a:spcAft>
                <a:spcPts val="600"/>
              </a:spcAft>
            </a:pPr>
            <a:r>
              <a:rPr lang="en-GB" sz="2000">
                <a:latin typeface="MarkPro-Book" panose="020B0604020101010102" pitchFamily="34" charset="0"/>
              </a:rPr>
              <a:t>Repeated </a:t>
            </a:r>
          </a:p>
        </p:txBody>
      </p:sp>
      <p:sp>
        <p:nvSpPr>
          <p:cNvPr id="18" name="TextBox 17">
            <a:extLst>
              <a:ext uri="{FF2B5EF4-FFF2-40B4-BE49-F238E27FC236}">
                <a16:creationId xmlns:a16="http://schemas.microsoft.com/office/drawing/2014/main" id="{4E887E64-5AA3-EDE2-6484-491A5A7CEE6A}"/>
              </a:ext>
            </a:extLst>
          </p:cNvPr>
          <p:cNvSpPr txBox="1"/>
          <p:nvPr/>
        </p:nvSpPr>
        <p:spPr>
          <a:xfrm>
            <a:off x="2703838" y="2994555"/>
            <a:ext cx="3868978" cy="2115964"/>
          </a:xfrm>
          <a:prstGeom prst="rect">
            <a:avLst/>
          </a:prstGeom>
          <a:noFill/>
        </p:spPr>
        <p:txBody>
          <a:bodyPr wrap="square" rtlCol="0">
            <a:spAutoFit/>
          </a:bodyPr>
          <a:lstStyle/>
          <a:p>
            <a:pPr>
              <a:lnSpc>
                <a:spcPct val="150000"/>
              </a:lnSpc>
              <a:spcAft>
                <a:spcPts val="600"/>
              </a:spcAft>
            </a:pPr>
            <a:r>
              <a:rPr lang="en-GB" sz="2000">
                <a:latin typeface="MarkPro-Book" panose="020B0604020101010102" pitchFamily="34" charset="0"/>
              </a:rPr>
              <a:t>Not pressured</a:t>
            </a:r>
          </a:p>
          <a:p>
            <a:pPr>
              <a:lnSpc>
                <a:spcPct val="150000"/>
              </a:lnSpc>
              <a:spcAft>
                <a:spcPts val="600"/>
              </a:spcAft>
            </a:pPr>
            <a:r>
              <a:rPr lang="en-GB" sz="2000">
                <a:latin typeface="MarkPro-Book" panose="020B0604020101010102" pitchFamily="34" charset="0"/>
              </a:rPr>
              <a:t>Can change your mind</a:t>
            </a:r>
          </a:p>
          <a:p>
            <a:pPr>
              <a:lnSpc>
                <a:spcPct val="150000"/>
              </a:lnSpc>
              <a:spcAft>
                <a:spcPts val="600"/>
              </a:spcAft>
            </a:pPr>
            <a:r>
              <a:rPr lang="en-GB" sz="2000">
                <a:latin typeface="MarkPro-Book" panose="020B0604020101010102" pitchFamily="34" charset="0"/>
              </a:rPr>
              <a:t>Given all the information</a:t>
            </a:r>
          </a:p>
          <a:p>
            <a:pPr>
              <a:lnSpc>
                <a:spcPct val="150000"/>
              </a:lnSpc>
              <a:spcAft>
                <a:spcPts val="600"/>
              </a:spcAft>
            </a:pPr>
            <a:r>
              <a:rPr lang="en-GB" sz="2000">
                <a:latin typeface="MarkPro-Book" panose="020B0604020101010102" pitchFamily="34" charset="0"/>
              </a:rPr>
              <a:t>A yes once isn’t a yes always</a:t>
            </a:r>
          </a:p>
        </p:txBody>
      </p:sp>
    </p:spTree>
    <p:custDataLst>
      <p:tags r:id="rId1"/>
    </p:custDataLst>
    <p:extLst>
      <p:ext uri="{BB962C8B-B14F-4D97-AF65-F5344CB8AC3E}">
        <p14:creationId xmlns:p14="http://schemas.microsoft.com/office/powerpoint/2010/main" val="353194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animEffect transition="in" filter="fade">
                                      <p:cBhvr>
                                        <p:cTn id="29" dur="500"/>
                                        <p:tgtEl>
                                          <p:spTgt spid="18">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8">
                                            <p:txEl>
                                              <p:pRg st="1" end="1"/>
                                            </p:txEl>
                                          </p:spTgt>
                                        </p:tgtEl>
                                        <p:attrNameLst>
                                          <p:attrName>style.visibility</p:attrName>
                                        </p:attrNameLst>
                                      </p:cBhvr>
                                      <p:to>
                                        <p:strVal val="visible"/>
                                      </p:to>
                                    </p:set>
                                    <p:animEffect transition="in" filter="fade">
                                      <p:cBhvr>
                                        <p:cTn id="34" dur="500"/>
                                        <p:tgtEl>
                                          <p:spTgt spid="18">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8">
                                            <p:txEl>
                                              <p:pRg st="2" end="2"/>
                                            </p:txEl>
                                          </p:spTgt>
                                        </p:tgtEl>
                                        <p:attrNameLst>
                                          <p:attrName>style.visibility</p:attrName>
                                        </p:attrNameLst>
                                      </p:cBhvr>
                                      <p:to>
                                        <p:strVal val="visible"/>
                                      </p:to>
                                    </p:set>
                                    <p:animEffect transition="in" filter="fade">
                                      <p:cBhvr>
                                        <p:cTn id="39" dur="500"/>
                                        <p:tgtEl>
                                          <p:spTgt spid="18">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8">
                                            <p:txEl>
                                              <p:pRg st="3" end="3"/>
                                            </p:txEl>
                                          </p:spTgt>
                                        </p:tgtEl>
                                        <p:attrNameLst>
                                          <p:attrName>style.visibility</p:attrName>
                                        </p:attrNameLst>
                                      </p:cBhvr>
                                      <p:to>
                                        <p:strVal val="visible"/>
                                      </p:to>
                                    </p:set>
                                    <p:animEffect transition="in" filter="fade">
                                      <p:cBhvr>
                                        <p:cTn id="44" dur="500"/>
                                        <p:tgtEl>
                                          <p:spTgt spid="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5" grpId="0" animBg="1"/>
      <p:bldP spid="17" grpId="0" animBg="1"/>
      <p:bldP spid="14"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91DA8-9773-660F-D0C4-F657AD125836}"/>
            </a:ext>
          </a:extLst>
        </p:cNvPr>
        <p:cNvGrpSpPr/>
        <p:nvPr/>
      </p:nvGrpSpPr>
      <p:grpSpPr>
        <a:xfrm>
          <a:off x="0" y="0"/>
          <a:ext cx="0" cy="0"/>
          <a:chOff x="0" y="0"/>
          <a:chExt cx="0" cy="0"/>
        </a:xfrm>
      </p:grpSpPr>
      <p:sp>
        <p:nvSpPr>
          <p:cNvPr id="9" name="Rectangle: Single Corner Rounded 8">
            <a:extLst>
              <a:ext uri="{FF2B5EF4-FFF2-40B4-BE49-F238E27FC236}">
                <a16:creationId xmlns:a16="http://schemas.microsoft.com/office/drawing/2014/main" id="{0734AFEA-2F62-6C71-EFCE-BCB33AC6381C}"/>
              </a:ext>
            </a:extLst>
          </p:cNvPr>
          <p:cNvSpPr/>
          <p:nvPr/>
        </p:nvSpPr>
        <p:spPr>
          <a:xfrm rot="10800000" flipH="1">
            <a:off x="0" y="2580"/>
            <a:ext cx="10954693" cy="2271253"/>
          </a:xfrm>
          <a:prstGeom prst="round1Rect">
            <a:avLst>
              <a:gd name="adj" fmla="val 50000"/>
            </a:avLst>
          </a:prstGeom>
          <a:solidFill>
            <a:srgbClr val="E9E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D7557A87-E44E-35F1-CFFE-9B940F9049C8}"/>
              </a:ext>
            </a:extLst>
          </p:cNvPr>
          <p:cNvSpPr txBox="1"/>
          <p:nvPr/>
        </p:nvSpPr>
        <p:spPr>
          <a:xfrm>
            <a:off x="362139" y="338280"/>
            <a:ext cx="10176096" cy="1384995"/>
          </a:xfrm>
          <a:prstGeom prst="rect">
            <a:avLst/>
          </a:prstGeom>
          <a:noFill/>
        </p:spPr>
        <p:txBody>
          <a:bodyPr wrap="square" rtlCol="0">
            <a:spAutoFit/>
          </a:bodyPr>
          <a:lstStyle/>
          <a:p>
            <a:r>
              <a:rPr lang="en-GB" sz="2800">
                <a:latin typeface="MarkPro-Bold" panose="020B0804020101010102" pitchFamily="34" charset="0"/>
              </a:rPr>
              <a:t>Using generative AI to make someone appear nude or naked without their consent, and then sharing it around, is just as bad as sharing real nude images in the same way</a:t>
            </a:r>
          </a:p>
        </p:txBody>
      </p:sp>
      <p:sp>
        <p:nvSpPr>
          <p:cNvPr id="14" name="TextBox 13">
            <a:extLst>
              <a:ext uri="{FF2B5EF4-FFF2-40B4-BE49-F238E27FC236}">
                <a16:creationId xmlns:a16="http://schemas.microsoft.com/office/drawing/2014/main" id="{ACD8B4D6-24BF-125B-F497-8F8CC69A718E}"/>
              </a:ext>
            </a:extLst>
          </p:cNvPr>
          <p:cNvSpPr txBox="1"/>
          <p:nvPr/>
        </p:nvSpPr>
        <p:spPr>
          <a:xfrm>
            <a:off x="362138" y="2967760"/>
            <a:ext cx="9719122" cy="1200329"/>
          </a:xfrm>
          <a:prstGeom prst="rect">
            <a:avLst/>
          </a:prstGeom>
          <a:noFill/>
        </p:spPr>
        <p:txBody>
          <a:bodyPr wrap="square" rtlCol="0">
            <a:spAutoFit/>
          </a:bodyPr>
          <a:lstStyle/>
          <a:p>
            <a:endParaRPr lang="en-GB" sz="2400">
              <a:latin typeface="MarkPro-Book" panose="020B0604020101010102" pitchFamily="34" charset="0"/>
            </a:endParaRPr>
          </a:p>
          <a:p>
            <a:r>
              <a:rPr lang="en-GB" sz="2400">
                <a:latin typeface="MarkPro-Book" panose="020B0604020101010102" pitchFamily="34" charset="0"/>
              </a:rPr>
              <a:t>A generative AI nude image of someone created and shared without consent can still have a negative impact on that person.</a:t>
            </a:r>
          </a:p>
        </p:txBody>
      </p:sp>
      <p:grpSp>
        <p:nvGrpSpPr>
          <p:cNvPr id="17" name="Group 16">
            <a:extLst>
              <a:ext uri="{FF2B5EF4-FFF2-40B4-BE49-F238E27FC236}">
                <a16:creationId xmlns:a16="http://schemas.microsoft.com/office/drawing/2014/main" id="{566F6D90-3363-926F-0153-91590C41FEC3}"/>
              </a:ext>
            </a:extLst>
          </p:cNvPr>
          <p:cNvGrpSpPr/>
          <p:nvPr/>
        </p:nvGrpSpPr>
        <p:grpSpPr>
          <a:xfrm>
            <a:off x="362138" y="2576184"/>
            <a:ext cx="1342175" cy="634588"/>
            <a:chOff x="478703" y="2389269"/>
            <a:chExt cx="1342175" cy="634588"/>
          </a:xfrm>
        </p:grpSpPr>
        <p:sp>
          <p:nvSpPr>
            <p:cNvPr id="11" name="Rectangle: Rounded Corners 10">
              <a:extLst>
                <a:ext uri="{FF2B5EF4-FFF2-40B4-BE49-F238E27FC236}">
                  <a16:creationId xmlns:a16="http://schemas.microsoft.com/office/drawing/2014/main" id="{43745355-009F-42D2-4F6E-C2E1965FA4BE}"/>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0A9F7740-BCFC-355F-A668-E97B27C6E6BB}"/>
                </a:ext>
              </a:extLst>
            </p:cNvPr>
            <p:cNvSpPr txBox="1"/>
            <p:nvPr/>
          </p:nvSpPr>
          <p:spPr>
            <a:xfrm>
              <a:off x="478703" y="2473202"/>
              <a:ext cx="1342175" cy="461665"/>
            </a:xfrm>
            <a:prstGeom prst="rect">
              <a:avLst/>
            </a:prstGeom>
            <a:noFill/>
          </p:spPr>
          <p:txBody>
            <a:bodyPr wrap="square">
              <a:spAutoFit/>
            </a:bodyPr>
            <a:lstStyle/>
            <a:p>
              <a:pPr algn="ctr"/>
              <a:r>
                <a:rPr lang="en-GB" sz="2400" dirty="0">
                  <a:solidFill>
                    <a:schemeClr val="bg1"/>
                  </a:solidFill>
                  <a:latin typeface="MarkPro-Bold" panose="020B0804020101010102" pitchFamily="34" charset="0"/>
                </a:rPr>
                <a:t>True</a:t>
              </a:r>
              <a:endParaRPr lang="en-GB" sz="2400" dirty="0">
                <a:solidFill>
                  <a:schemeClr val="bg1"/>
                </a:solidFill>
              </a:endParaRPr>
            </a:p>
          </p:txBody>
        </p:sp>
      </p:grpSp>
    </p:spTree>
    <p:custDataLst>
      <p:tags r:id="rId1"/>
    </p:custDataLst>
    <p:extLst>
      <p:ext uri="{BB962C8B-B14F-4D97-AF65-F5344CB8AC3E}">
        <p14:creationId xmlns:p14="http://schemas.microsoft.com/office/powerpoint/2010/main" val="417584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B907E1-8030-95E6-B7AC-4C9EA5E04610}"/>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9A256E4C-2939-757A-4978-DC266B58E98D}"/>
              </a:ext>
            </a:extLst>
          </p:cNvPr>
          <p:cNvSpPr txBox="1"/>
          <p:nvPr/>
        </p:nvSpPr>
        <p:spPr>
          <a:xfrm>
            <a:off x="362139" y="338280"/>
            <a:ext cx="10176096" cy="954107"/>
          </a:xfrm>
          <a:prstGeom prst="rect">
            <a:avLst/>
          </a:prstGeom>
          <a:noFill/>
        </p:spPr>
        <p:txBody>
          <a:bodyPr wrap="square" rtlCol="0">
            <a:spAutoFit/>
          </a:bodyPr>
          <a:lstStyle/>
          <a:p>
            <a:r>
              <a:rPr lang="en-GB" sz="2800">
                <a:latin typeface="MarkPro-Bold" panose="020B0804020101010102" pitchFamily="34" charset="0"/>
              </a:rPr>
              <a:t>Creating a nude image using generative AI but not sharing it widely is okay</a:t>
            </a:r>
          </a:p>
        </p:txBody>
      </p:sp>
      <p:sp>
        <p:nvSpPr>
          <p:cNvPr id="14" name="TextBox 13">
            <a:extLst>
              <a:ext uri="{FF2B5EF4-FFF2-40B4-BE49-F238E27FC236}">
                <a16:creationId xmlns:a16="http://schemas.microsoft.com/office/drawing/2014/main" id="{E9FFB128-DD27-1E75-9FB4-1AB20B52BB97}"/>
              </a:ext>
            </a:extLst>
          </p:cNvPr>
          <p:cNvSpPr txBox="1"/>
          <p:nvPr/>
        </p:nvSpPr>
        <p:spPr>
          <a:xfrm>
            <a:off x="362138" y="2967764"/>
            <a:ext cx="10004080" cy="830997"/>
          </a:xfrm>
          <a:prstGeom prst="rect">
            <a:avLst/>
          </a:prstGeom>
          <a:noFill/>
        </p:spPr>
        <p:txBody>
          <a:bodyPr wrap="square" rtlCol="0">
            <a:spAutoFit/>
          </a:bodyPr>
          <a:lstStyle/>
          <a:p>
            <a:pPr>
              <a:spcAft>
                <a:spcPts val="600"/>
              </a:spcAft>
            </a:pPr>
            <a:r>
              <a:rPr lang="en-GB" sz="2400">
                <a:latin typeface="MarkPro-Book" panose="020B0604020101010102" pitchFamily="34" charset="0"/>
              </a:rPr>
              <a:t>The image has still been created without that person’s consent, and is not okay. There may be legal implications for doing this.</a:t>
            </a:r>
          </a:p>
        </p:txBody>
      </p:sp>
      <p:grpSp>
        <p:nvGrpSpPr>
          <p:cNvPr id="17" name="Group 16">
            <a:extLst>
              <a:ext uri="{FF2B5EF4-FFF2-40B4-BE49-F238E27FC236}">
                <a16:creationId xmlns:a16="http://schemas.microsoft.com/office/drawing/2014/main" id="{6A6BE0AA-991F-4C00-8B07-82BEE29D6DE5}"/>
              </a:ext>
            </a:extLst>
          </p:cNvPr>
          <p:cNvGrpSpPr/>
          <p:nvPr/>
        </p:nvGrpSpPr>
        <p:grpSpPr>
          <a:xfrm>
            <a:off x="362138" y="2141626"/>
            <a:ext cx="1342175" cy="634588"/>
            <a:chOff x="478703" y="2389269"/>
            <a:chExt cx="1342175" cy="634588"/>
          </a:xfrm>
        </p:grpSpPr>
        <p:sp>
          <p:nvSpPr>
            <p:cNvPr id="11" name="Rectangle: Rounded Corners 10">
              <a:extLst>
                <a:ext uri="{FF2B5EF4-FFF2-40B4-BE49-F238E27FC236}">
                  <a16:creationId xmlns:a16="http://schemas.microsoft.com/office/drawing/2014/main" id="{81EF8482-6267-67DA-3456-F791F0095135}"/>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CD1D03C5-FF41-9A85-FB11-D8D58EBCFFF6}"/>
                </a:ext>
              </a:extLst>
            </p:cNvPr>
            <p:cNvSpPr txBox="1"/>
            <p:nvPr/>
          </p:nvSpPr>
          <p:spPr>
            <a:xfrm>
              <a:off x="478703" y="2473202"/>
              <a:ext cx="1342175" cy="461665"/>
            </a:xfrm>
            <a:prstGeom prst="rect">
              <a:avLst/>
            </a:prstGeom>
            <a:noFill/>
          </p:spPr>
          <p:txBody>
            <a:bodyPr wrap="square">
              <a:spAutoFit/>
            </a:bodyPr>
            <a:lstStyle/>
            <a:p>
              <a:pPr algn="ctr"/>
              <a:r>
                <a:rPr lang="en-GB" sz="2400">
                  <a:solidFill>
                    <a:schemeClr val="bg1"/>
                  </a:solidFill>
                  <a:latin typeface="MarkPro-Bold" panose="020B0804020101010102" pitchFamily="34" charset="0"/>
                </a:rPr>
                <a:t>False</a:t>
              </a:r>
              <a:endParaRPr lang="en-GB" sz="2400">
                <a:solidFill>
                  <a:schemeClr val="bg1"/>
                </a:solidFill>
              </a:endParaRPr>
            </a:p>
          </p:txBody>
        </p:sp>
      </p:grpSp>
    </p:spTree>
    <p:custDataLst>
      <p:tags r:id="rId1"/>
    </p:custDataLst>
    <p:extLst>
      <p:ext uri="{BB962C8B-B14F-4D97-AF65-F5344CB8AC3E}">
        <p14:creationId xmlns:p14="http://schemas.microsoft.com/office/powerpoint/2010/main" val="299385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328F9-830B-E5A5-190A-758F7F740E13}"/>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55CDBDD3-311C-E27F-60A1-185E5212ACA9}"/>
              </a:ext>
            </a:extLst>
          </p:cNvPr>
          <p:cNvSpPr txBox="1"/>
          <p:nvPr/>
        </p:nvSpPr>
        <p:spPr>
          <a:xfrm>
            <a:off x="362139" y="338280"/>
            <a:ext cx="10176096" cy="954107"/>
          </a:xfrm>
          <a:prstGeom prst="rect">
            <a:avLst/>
          </a:prstGeom>
          <a:noFill/>
        </p:spPr>
        <p:txBody>
          <a:bodyPr wrap="square" rtlCol="0">
            <a:spAutoFit/>
          </a:bodyPr>
          <a:lstStyle/>
          <a:p>
            <a:r>
              <a:rPr lang="en-GB" sz="2800">
                <a:latin typeface="MarkPro-Bold" panose="020B0804020101010102" pitchFamily="34" charset="0"/>
              </a:rPr>
              <a:t>If you can tell a nude image has clearly been edited or it is badly made, then it’s okay. </a:t>
            </a:r>
          </a:p>
        </p:txBody>
      </p:sp>
      <p:sp>
        <p:nvSpPr>
          <p:cNvPr id="14" name="TextBox 13">
            <a:extLst>
              <a:ext uri="{FF2B5EF4-FFF2-40B4-BE49-F238E27FC236}">
                <a16:creationId xmlns:a16="http://schemas.microsoft.com/office/drawing/2014/main" id="{861DEC3F-23D9-DDE4-2A90-13B0F4116B5F}"/>
              </a:ext>
            </a:extLst>
          </p:cNvPr>
          <p:cNvSpPr txBox="1"/>
          <p:nvPr/>
        </p:nvSpPr>
        <p:spPr>
          <a:xfrm>
            <a:off x="362138" y="2967764"/>
            <a:ext cx="10176098" cy="1569660"/>
          </a:xfrm>
          <a:prstGeom prst="rect">
            <a:avLst/>
          </a:prstGeom>
          <a:noFill/>
        </p:spPr>
        <p:txBody>
          <a:bodyPr wrap="square" rtlCol="0">
            <a:spAutoFit/>
          </a:bodyPr>
          <a:lstStyle/>
          <a:p>
            <a:pPr>
              <a:spcAft>
                <a:spcPts val="600"/>
              </a:spcAft>
            </a:pPr>
            <a:r>
              <a:rPr lang="en-GB" sz="2400">
                <a:latin typeface="MarkPro-Book" panose="020B0604020101010102" pitchFamily="34" charset="0"/>
              </a:rPr>
              <a:t>Generative AI can often look particularly convincing, and it is sometimes difficult to know if the imagery is real. However, it doesn’t matter how ‘convincing’ an image is. Creating and sharing a nude image in this way is never okay.</a:t>
            </a:r>
          </a:p>
        </p:txBody>
      </p:sp>
      <p:grpSp>
        <p:nvGrpSpPr>
          <p:cNvPr id="17" name="Group 16">
            <a:extLst>
              <a:ext uri="{FF2B5EF4-FFF2-40B4-BE49-F238E27FC236}">
                <a16:creationId xmlns:a16="http://schemas.microsoft.com/office/drawing/2014/main" id="{B0F4167B-1065-6EB0-2BCE-ED12D7536955}"/>
              </a:ext>
            </a:extLst>
          </p:cNvPr>
          <p:cNvGrpSpPr/>
          <p:nvPr/>
        </p:nvGrpSpPr>
        <p:grpSpPr>
          <a:xfrm>
            <a:off x="362138" y="2141626"/>
            <a:ext cx="1342175" cy="634588"/>
            <a:chOff x="478703" y="2389269"/>
            <a:chExt cx="1342175" cy="634588"/>
          </a:xfrm>
        </p:grpSpPr>
        <p:sp>
          <p:nvSpPr>
            <p:cNvPr id="11" name="Rectangle: Rounded Corners 10">
              <a:extLst>
                <a:ext uri="{FF2B5EF4-FFF2-40B4-BE49-F238E27FC236}">
                  <a16:creationId xmlns:a16="http://schemas.microsoft.com/office/drawing/2014/main" id="{0A1660E6-094D-FB25-B79C-35A251DA172C}"/>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92A3F1A4-0186-ACA3-2059-1635E8B5BA79}"/>
                </a:ext>
              </a:extLst>
            </p:cNvPr>
            <p:cNvSpPr txBox="1"/>
            <p:nvPr/>
          </p:nvSpPr>
          <p:spPr>
            <a:xfrm>
              <a:off x="478703" y="2473202"/>
              <a:ext cx="1342175" cy="461665"/>
            </a:xfrm>
            <a:prstGeom prst="rect">
              <a:avLst/>
            </a:prstGeom>
            <a:noFill/>
          </p:spPr>
          <p:txBody>
            <a:bodyPr wrap="square">
              <a:spAutoFit/>
            </a:bodyPr>
            <a:lstStyle/>
            <a:p>
              <a:pPr algn="ctr"/>
              <a:r>
                <a:rPr lang="en-GB" sz="2400">
                  <a:solidFill>
                    <a:schemeClr val="bg1"/>
                  </a:solidFill>
                  <a:latin typeface="MarkPro-Bold" panose="020B0804020101010102" pitchFamily="34" charset="0"/>
                </a:rPr>
                <a:t>False</a:t>
              </a:r>
              <a:endParaRPr lang="en-GB" sz="2400">
                <a:solidFill>
                  <a:schemeClr val="bg1"/>
                </a:solidFill>
              </a:endParaRPr>
            </a:p>
          </p:txBody>
        </p:sp>
      </p:grpSp>
    </p:spTree>
    <p:custDataLst>
      <p:tags r:id="rId1"/>
    </p:custDataLst>
    <p:extLst>
      <p:ext uri="{BB962C8B-B14F-4D97-AF65-F5344CB8AC3E}">
        <p14:creationId xmlns:p14="http://schemas.microsoft.com/office/powerpoint/2010/main" val="287965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36276-1B80-20C5-D3AF-E76D4C2603F5}"/>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01340894-7CA4-CA51-93B7-88CD00DD8F76}"/>
              </a:ext>
            </a:extLst>
          </p:cNvPr>
          <p:cNvSpPr txBox="1"/>
          <p:nvPr/>
        </p:nvSpPr>
        <p:spPr>
          <a:xfrm>
            <a:off x="362139" y="338280"/>
            <a:ext cx="10176096" cy="954107"/>
          </a:xfrm>
          <a:prstGeom prst="rect">
            <a:avLst/>
          </a:prstGeom>
          <a:noFill/>
        </p:spPr>
        <p:txBody>
          <a:bodyPr wrap="square" rtlCol="0">
            <a:spAutoFit/>
          </a:bodyPr>
          <a:lstStyle/>
          <a:p>
            <a:r>
              <a:rPr lang="en-GB" sz="2800">
                <a:latin typeface="MarkPro-Bold" panose="020B0804020101010102" pitchFamily="34" charset="0"/>
              </a:rPr>
              <a:t>Even if a nude image of someone under the age of 18 has been created by generative AI, it can still be illegal</a:t>
            </a:r>
          </a:p>
        </p:txBody>
      </p:sp>
      <p:sp>
        <p:nvSpPr>
          <p:cNvPr id="14" name="TextBox 13">
            <a:extLst>
              <a:ext uri="{FF2B5EF4-FFF2-40B4-BE49-F238E27FC236}">
                <a16:creationId xmlns:a16="http://schemas.microsoft.com/office/drawing/2014/main" id="{8EA92DF6-566E-67A7-A3AD-DF7CFDA08C0C}"/>
              </a:ext>
            </a:extLst>
          </p:cNvPr>
          <p:cNvSpPr txBox="1"/>
          <p:nvPr/>
        </p:nvSpPr>
        <p:spPr>
          <a:xfrm>
            <a:off x="362137" y="2967764"/>
            <a:ext cx="10320951" cy="830997"/>
          </a:xfrm>
          <a:prstGeom prst="rect">
            <a:avLst/>
          </a:prstGeom>
          <a:noFill/>
        </p:spPr>
        <p:txBody>
          <a:bodyPr wrap="square" rtlCol="0">
            <a:spAutoFit/>
          </a:bodyPr>
          <a:lstStyle/>
          <a:p>
            <a:pPr>
              <a:spcAft>
                <a:spcPts val="600"/>
              </a:spcAft>
            </a:pPr>
            <a:r>
              <a:rPr lang="en-GB" sz="2400">
                <a:latin typeface="MarkPro-Book" panose="020B0604020101010102" pitchFamily="34" charset="0"/>
              </a:rPr>
              <a:t>A nude image of someone under the age of 18 created by </a:t>
            </a:r>
            <a:r>
              <a:rPr lang="en-GB" sz="2400" err="1">
                <a:latin typeface="MarkPro-Book" panose="020B0604020101010102" pitchFamily="34" charset="0"/>
              </a:rPr>
              <a:t>genAI</a:t>
            </a:r>
            <a:r>
              <a:rPr lang="en-GB" sz="2400">
                <a:latin typeface="MarkPro-Book" panose="020B0604020101010102" pitchFamily="34" charset="0"/>
              </a:rPr>
              <a:t> may still break the law.</a:t>
            </a:r>
          </a:p>
        </p:txBody>
      </p:sp>
      <p:grpSp>
        <p:nvGrpSpPr>
          <p:cNvPr id="17" name="Group 16">
            <a:extLst>
              <a:ext uri="{FF2B5EF4-FFF2-40B4-BE49-F238E27FC236}">
                <a16:creationId xmlns:a16="http://schemas.microsoft.com/office/drawing/2014/main" id="{FE4C0A6E-D9D0-8512-3957-921054B4EDAD}"/>
              </a:ext>
            </a:extLst>
          </p:cNvPr>
          <p:cNvGrpSpPr/>
          <p:nvPr/>
        </p:nvGrpSpPr>
        <p:grpSpPr>
          <a:xfrm>
            <a:off x="362138" y="2141626"/>
            <a:ext cx="1342175" cy="634588"/>
            <a:chOff x="478703" y="2389269"/>
            <a:chExt cx="1342175" cy="634588"/>
          </a:xfrm>
        </p:grpSpPr>
        <p:sp>
          <p:nvSpPr>
            <p:cNvPr id="11" name="Rectangle: Rounded Corners 10">
              <a:extLst>
                <a:ext uri="{FF2B5EF4-FFF2-40B4-BE49-F238E27FC236}">
                  <a16:creationId xmlns:a16="http://schemas.microsoft.com/office/drawing/2014/main" id="{F60AF422-C1FF-D50A-25F1-F8B1315E450D}"/>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0B73447B-7F3A-AF83-07D9-8F5D0BAA70AA}"/>
                </a:ext>
              </a:extLst>
            </p:cNvPr>
            <p:cNvSpPr txBox="1"/>
            <p:nvPr/>
          </p:nvSpPr>
          <p:spPr>
            <a:xfrm>
              <a:off x="478703" y="2473202"/>
              <a:ext cx="1342175" cy="461665"/>
            </a:xfrm>
            <a:prstGeom prst="rect">
              <a:avLst/>
            </a:prstGeom>
            <a:noFill/>
          </p:spPr>
          <p:txBody>
            <a:bodyPr wrap="square">
              <a:spAutoFit/>
            </a:bodyPr>
            <a:lstStyle/>
            <a:p>
              <a:pPr algn="ctr"/>
              <a:r>
                <a:rPr lang="en-GB" sz="2400">
                  <a:solidFill>
                    <a:schemeClr val="bg1"/>
                  </a:solidFill>
                  <a:latin typeface="MarkPro-Bold" panose="020B0804020101010102" pitchFamily="34" charset="0"/>
                </a:rPr>
                <a:t>True</a:t>
              </a:r>
              <a:endParaRPr lang="en-GB" sz="2400">
                <a:solidFill>
                  <a:schemeClr val="bg1"/>
                </a:solidFill>
              </a:endParaRPr>
            </a:p>
          </p:txBody>
        </p:sp>
      </p:grpSp>
    </p:spTree>
    <p:custDataLst>
      <p:tags r:id="rId1"/>
    </p:custDataLst>
    <p:extLst>
      <p:ext uri="{BB962C8B-B14F-4D97-AF65-F5344CB8AC3E}">
        <p14:creationId xmlns:p14="http://schemas.microsoft.com/office/powerpoint/2010/main" val="410784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8A30A-BDE1-5423-BC9F-3ECFC800B7B4}"/>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9ACDE1EE-1F6D-1507-AF37-3EF30DA262DD}"/>
              </a:ext>
            </a:extLst>
          </p:cNvPr>
          <p:cNvSpPr txBox="1"/>
          <p:nvPr/>
        </p:nvSpPr>
        <p:spPr>
          <a:xfrm>
            <a:off x="362139" y="338280"/>
            <a:ext cx="10176096" cy="1384995"/>
          </a:xfrm>
          <a:prstGeom prst="rect">
            <a:avLst/>
          </a:prstGeom>
          <a:noFill/>
        </p:spPr>
        <p:txBody>
          <a:bodyPr wrap="square" rtlCol="0">
            <a:spAutoFit/>
          </a:bodyPr>
          <a:lstStyle/>
          <a:p>
            <a:r>
              <a:rPr lang="en-GB" sz="2800">
                <a:latin typeface="MarkPro-Bold" panose="020B0804020101010102" pitchFamily="34" charset="0"/>
              </a:rPr>
              <a:t>Posting pictures of yourself in revealing clothes is just making it easy for people to use generative AI to create a nude image of you</a:t>
            </a:r>
          </a:p>
        </p:txBody>
      </p:sp>
      <p:sp>
        <p:nvSpPr>
          <p:cNvPr id="14" name="TextBox 13">
            <a:extLst>
              <a:ext uri="{FF2B5EF4-FFF2-40B4-BE49-F238E27FC236}">
                <a16:creationId xmlns:a16="http://schemas.microsoft.com/office/drawing/2014/main" id="{C7A20706-528D-6059-A659-AD5BBFC54B25}"/>
              </a:ext>
            </a:extLst>
          </p:cNvPr>
          <p:cNvSpPr txBox="1"/>
          <p:nvPr/>
        </p:nvSpPr>
        <p:spPr>
          <a:xfrm>
            <a:off x="362137" y="2980206"/>
            <a:ext cx="10320951" cy="1569660"/>
          </a:xfrm>
          <a:prstGeom prst="rect">
            <a:avLst/>
          </a:prstGeom>
          <a:noFill/>
        </p:spPr>
        <p:txBody>
          <a:bodyPr wrap="square" rtlCol="0">
            <a:spAutoFit/>
          </a:bodyPr>
          <a:lstStyle/>
          <a:p>
            <a:pPr>
              <a:spcAft>
                <a:spcPts val="600"/>
              </a:spcAft>
            </a:pPr>
            <a:r>
              <a:rPr lang="en-GB" sz="2400">
                <a:latin typeface="MarkPro-Book" panose="020B0604020101010102" pitchFamily="34" charset="0"/>
              </a:rPr>
              <a:t>Generative AI nude images can be created regardless of what someone is wearing in a picture. It is important not to blame or shame someone targeted by using generative AI in this way just because of what they are wearing in the original picture.</a:t>
            </a:r>
          </a:p>
        </p:txBody>
      </p:sp>
      <p:grpSp>
        <p:nvGrpSpPr>
          <p:cNvPr id="17" name="Group 16">
            <a:extLst>
              <a:ext uri="{FF2B5EF4-FFF2-40B4-BE49-F238E27FC236}">
                <a16:creationId xmlns:a16="http://schemas.microsoft.com/office/drawing/2014/main" id="{37BBF5F0-3995-EBAD-402F-7FD9403EE224}"/>
              </a:ext>
            </a:extLst>
          </p:cNvPr>
          <p:cNvGrpSpPr/>
          <p:nvPr/>
        </p:nvGrpSpPr>
        <p:grpSpPr>
          <a:xfrm>
            <a:off x="362138" y="2154068"/>
            <a:ext cx="1342175" cy="634588"/>
            <a:chOff x="478703" y="2389269"/>
            <a:chExt cx="1342175" cy="634588"/>
          </a:xfrm>
        </p:grpSpPr>
        <p:sp>
          <p:nvSpPr>
            <p:cNvPr id="11" name="Rectangle: Rounded Corners 10">
              <a:extLst>
                <a:ext uri="{FF2B5EF4-FFF2-40B4-BE49-F238E27FC236}">
                  <a16:creationId xmlns:a16="http://schemas.microsoft.com/office/drawing/2014/main" id="{7EEC695E-C934-A9E8-93A8-DFF8D1D03C65}"/>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9222A78E-5342-FA3C-96B5-E6EA9A0F9F81}"/>
                </a:ext>
              </a:extLst>
            </p:cNvPr>
            <p:cNvSpPr txBox="1"/>
            <p:nvPr/>
          </p:nvSpPr>
          <p:spPr>
            <a:xfrm>
              <a:off x="478703" y="2473202"/>
              <a:ext cx="1342175" cy="461665"/>
            </a:xfrm>
            <a:prstGeom prst="rect">
              <a:avLst/>
            </a:prstGeom>
            <a:noFill/>
          </p:spPr>
          <p:txBody>
            <a:bodyPr wrap="square">
              <a:spAutoFit/>
            </a:bodyPr>
            <a:lstStyle/>
            <a:p>
              <a:pPr algn="ctr"/>
              <a:r>
                <a:rPr lang="en-GB" sz="2400">
                  <a:solidFill>
                    <a:schemeClr val="bg1"/>
                  </a:solidFill>
                  <a:latin typeface="MarkPro-Bold" panose="020B0804020101010102" pitchFamily="34" charset="0"/>
                </a:rPr>
                <a:t>False</a:t>
              </a:r>
              <a:endParaRPr lang="en-GB" sz="2400">
                <a:solidFill>
                  <a:schemeClr val="bg1"/>
                </a:solidFill>
              </a:endParaRPr>
            </a:p>
          </p:txBody>
        </p:sp>
      </p:grpSp>
    </p:spTree>
    <p:custDataLst>
      <p:tags r:id="rId1"/>
    </p:custDataLst>
    <p:extLst>
      <p:ext uri="{BB962C8B-B14F-4D97-AF65-F5344CB8AC3E}">
        <p14:creationId xmlns:p14="http://schemas.microsoft.com/office/powerpoint/2010/main" val="420699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15F76-BBBF-C8DC-3A5A-510FC365AB48}"/>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877CB7A1-69C2-206B-0676-80CEDE29E1C6}"/>
              </a:ext>
            </a:extLst>
          </p:cNvPr>
          <p:cNvSpPr txBox="1"/>
          <p:nvPr/>
        </p:nvSpPr>
        <p:spPr>
          <a:xfrm>
            <a:off x="362139" y="338280"/>
            <a:ext cx="10176096" cy="1384995"/>
          </a:xfrm>
          <a:prstGeom prst="rect">
            <a:avLst/>
          </a:prstGeom>
          <a:noFill/>
        </p:spPr>
        <p:txBody>
          <a:bodyPr wrap="square" rtlCol="0">
            <a:spAutoFit/>
          </a:bodyPr>
          <a:lstStyle/>
          <a:p>
            <a:r>
              <a:rPr lang="en-GB" sz="2800">
                <a:latin typeface="MarkPro-Bold" panose="020B0804020101010102" pitchFamily="34" charset="0"/>
              </a:rPr>
              <a:t>If a generative AI nude image is reported on a platform or to a trusted adult, it won’t be taken seriously because it’s not real</a:t>
            </a:r>
          </a:p>
        </p:txBody>
      </p:sp>
      <p:sp>
        <p:nvSpPr>
          <p:cNvPr id="14" name="TextBox 13">
            <a:extLst>
              <a:ext uri="{FF2B5EF4-FFF2-40B4-BE49-F238E27FC236}">
                <a16:creationId xmlns:a16="http://schemas.microsoft.com/office/drawing/2014/main" id="{CD01E7B3-3E3F-0D86-FFF5-BAD5F1EF18D1}"/>
              </a:ext>
            </a:extLst>
          </p:cNvPr>
          <p:cNvSpPr txBox="1"/>
          <p:nvPr/>
        </p:nvSpPr>
        <p:spPr>
          <a:xfrm>
            <a:off x="362137" y="2922499"/>
            <a:ext cx="11343994" cy="1569660"/>
          </a:xfrm>
          <a:prstGeom prst="rect">
            <a:avLst/>
          </a:prstGeom>
          <a:noFill/>
        </p:spPr>
        <p:txBody>
          <a:bodyPr wrap="square" rtlCol="0">
            <a:spAutoFit/>
          </a:bodyPr>
          <a:lstStyle/>
          <a:p>
            <a:pPr>
              <a:spcAft>
                <a:spcPts val="600"/>
              </a:spcAft>
            </a:pPr>
            <a:r>
              <a:rPr lang="en-GB" sz="2400">
                <a:latin typeface="MarkPro-Book" panose="020B0604020101010102" pitchFamily="34" charset="0"/>
              </a:rPr>
              <a:t>Creating and sharing a </a:t>
            </a:r>
            <a:r>
              <a:rPr lang="en-GB" sz="2400" err="1">
                <a:latin typeface="MarkPro-Book" panose="020B0604020101010102" pitchFamily="34" charset="0"/>
              </a:rPr>
              <a:t>genAI</a:t>
            </a:r>
            <a:r>
              <a:rPr lang="en-GB" sz="2400">
                <a:latin typeface="MarkPro-Book" panose="020B0604020101010102" pitchFamily="34" charset="0"/>
              </a:rPr>
              <a:t> nude image is never okay. It will likely go against an online platform’s terms and conditions, and the trusted adults in your life will be able to help and support you with this. We will look at how to best report this kind of content in the next lesson.</a:t>
            </a:r>
          </a:p>
        </p:txBody>
      </p:sp>
      <p:grpSp>
        <p:nvGrpSpPr>
          <p:cNvPr id="17" name="Group 16">
            <a:extLst>
              <a:ext uri="{FF2B5EF4-FFF2-40B4-BE49-F238E27FC236}">
                <a16:creationId xmlns:a16="http://schemas.microsoft.com/office/drawing/2014/main" id="{E47B62C2-6059-47A9-C946-7A5A8EB34280}"/>
              </a:ext>
            </a:extLst>
          </p:cNvPr>
          <p:cNvGrpSpPr/>
          <p:nvPr/>
        </p:nvGrpSpPr>
        <p:grpSpPr>
          <a:xfrm>
            <a:off x="362138" y="2096361"/>
            <a:ext cx="1342175" cy="634588"/>
            <a:chOff x="478703" y="2389269"/>
            <a:chExt cx="1342175" cy="634588"/>
          </a:xfrm>
        </p:grpSpPr>
        <p:sp>
          <p:nvSpPr>
            <p:cNvPr id="11" name="Rectangle: Rounded Corners 10">
              <a:extLst>
                <a:ext uri="{FF2B5EF4-FFF2-40B4-BE49-F238E27FC236}">
                  <a16:creationId xmlns:a16="http://schemas.microsoft.com/office/drawing/2014/main" id="{3732DCCE-D201-1442-740A-C46DAF542B10}"/>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908D0C49-BFEC-FED3-9F45-A7E48DD95B54}"/>
                </a:ext>
              </a:extLst>
            </p:cNvPr>
            <p:cNvSpPr txBox="1"/>
            <p:nvPr/>
          </p:nvSpPr>
          <p:spPr>
            <a:xfrm>
              <a:off x="478703" y="2473202"/>
              <a:ext cx="1342175" cy="461665"/>
            </a:xfrm>
            <a:prstGeom prst="rect">
              <a:avLst/>
            </a:prstGeom>
            <a:noFill/>
          </p:spPr>
          <p:txBody>
            <a:bodyPr wrap="square">
              <a:spAutoFit/>
            </a:bodyPr>
            <a:lstStyle/>
            <a:p>
              <a:pPr algn="ctr"/>
              <a:r>
                <a:rPr lang="en-GB" sz="2400">
                  <a:solidFill>
                    <a:schemeClr val="bg1"/>
                  </a:solidFill>
                  <a:latin typeface="MarkPro-Bold" panose="020B0804020101010102" pitchFamily="34" charset="0"/>
                </a:rPr>
                <a:t>False</a:t>
              </a:r>
              <a:endParaRPr lang="en-GB" sz="2400">
                <a:solidFill>
                  <a:schemeClr val="bg1"/>
                </a:solidFill>
              </a:endParaRPr>
            </a:p>
          </p:txBody>
        </p:sp>
      </p:grpSp>
    </p:spTree>
    <p:custDataLst>
      <p:tags r:id="rId1"/>
    </p:custDataLst>
    <p:extLst>
      <p:ext uri="{BB962C8B-B14F-4D97-AF65-F5344CB8AC3E}">
        <p14:creationId xmlns:p14="http://schemas.microsoft.com/office/powerpoint/2010/main" val="117384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4304C-3B1F-792E-6225-587621CC3994}"/>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8AF113EC-BC41-8941-F091-EA6EE355ABCD}"/>
              </a:ext>
            </a:extLst>
          </p:cNvPr>
          <p:cNvSpPr txBox="1"/>
          <p:nvPr/>
        </p:nvSpPr>
        <p:spPr>
          <a:xfrm>
            <a:off x="362139" y="338280"/>
            <a:ext cx="10176096" cy="1384995"/>
          </a:xfrm>
          <a:prstGeom prst="rect">
            <a:avLst/>
          </a:prstGeom>
          <a:noFill/>
        </p:spPr>
        <p:txBody>
          <a:bodyPr wrap="square" rtlCol="0">
            <a:spAutoFit/>
          </a:bodyPr>
          <a:lstStyle/>
          <a:p>
            <a:r>
              <a:rPr lang="en-GB" sz="2800">
                <a:latin typeface="MarkPro-Bold" panose="020B0804020101010102" pitchFamily="34" charset="0"/>
              </a:rPr>
              <a:t>Once a generative AI nude image of someone has been shared, it’s out there now and nothing can really be done about it.</a:t>
            </a:r>
          </a:p>
        </p:txBody>
      </p:sp>
      <p:sp>
        <p:nvSpPr>
          <p:cNvPr id="14" name="TextBox 13">
            <a:extLst>
              <a:ext uri="{FF2B5EF4-FFF2-40B4-BE49-F238E27FC236}">
                <a16:creationId xmlns:a16="http://schemas.microsoft.com/office/drawing/2014/main" id="{1D91F276-86C7-E6A8-0C47-48F0FFB1376D}"/>
              </a:ext>
            </a:extLst>
          </p:cNvPr>
          <p:cNvSpPr txBox="1"/>
          <p:nvPr/>
        </p:nvSpPr>
        <p:spPr>
          <a:xfrm>
            <a:off x="362137" y="2967764"/>
            <a:ext cx="11615598" cy="2015936"/>
          </a:xfrm>
          <a:prstGeom prst="rect">
            <a:avLst/>
          </a:prstGeom>
          <a:noFill/>
        </p:spPr>
        <p:txBody>
          <a:bodyPr wrap="square" rtlCol="0">
            <a:spAutoFit/>
          </a:bodyPr>
          <a:lstStyle/>
          <a:p>
            <a:pPr>
              <a:spcAft>
                <a:spcPts val="600"/>
              </a:spcAft>
            </a:pPr>
            <a:r>
              <a:rPr lang="en-GB" sz="2400">
                <a:latin typeface="MarkPro-Book" panose="020B0604020101010102" pitchFamily="34" charset="0"/>
              </a:rPr>
              <a:t>Steps can be taken to help remove and reduce the spread of content like this online, especially if it is reported quickly. Reporting an image where it has been shared and using specialist services like Take It Down can help reduce the spread of content like this online. This will be explored in more detail in the next lesson. </a:t>
            </a:r>
          </a:p>
        </p:txBody>
      </p:sp>
      <p:grpSp>
        <p:nvGrpSpPr>
          <p:cNvPr id="17" name="Group 16">
            <a:extLst>
              <a:ext uri="{FF2B5EF4-FFF2-40B4-BE49-F238E27FC236}">
                <a16:creationId xmlns:a16="http://schemas.microsoft.com/office/drawing/2014/main" id="{A83FB888-DA87-087C-91AD-032A819EB532}"/>
              </a:ext>
            </a:extLst>
          </p:cNvPr>
          <p:cNvGrpSpPr/>
          <p:nvPr/>
        </p:nvGrpSpPr>
        <p:grpSpPr>
          <a:xfrm>
            <a:off x="362138" y="2141626"/>
            <a:ext cx="1342175" cy="634588"/>
            <a:chOff x="478703" y="2389269"/>
            <a:chExt cx="1342175" cy="634588"/>
          </a:xfrm>
        </p:grpSpPr>
        <p:sp>
          <p:nvSpPr>
            <p:cNvPr id="11" name="Rectangle: Rounded Corners 10">
              <a:extLst>
                <a:ext uri="{FF2B5EF4-FFF2-40B4-BE49-F238E27FC236}">
                  <a16:creationId xmlns:a16="http://schemas.microsoft.com/office/drawing/2014/main" id="{7306027A-5803-1EA4-1869-CBCC9C0A3847}"/>
                </a:ext>
              </a:extLst>
            </p:cNvPr>
            <p:cNvSpPr/>
            <p:nvPr/>
          </p:nvSpPr>
          <p:spPr>
            <a:xfrm>
              <a:off x="478703" y="2389269"/>
              <a:ext cx="1342175" cy="634588"/>
            </a:xfrm>
            <a:prstGeom prst="roundRect">
              <a:avLst>
                <a:gd name="adj" fmla="val 36640"/>
              </a:avLst>
            </a:prstGeom>
            <a:solidFill>
              <a:srgbClr val="FF6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099E6FE7-20A0-7A98-EF4E-F318E0263E19}"/>
                </a:ext>
              </a:extLst>
            </p:cNvPr>
            <p:cNvSpPr txBox="1"/>
            <p:nvPr/>
          </p:nvSpPr>
          <p:spPr>
            <a:xfrm>
              <a:off x="478703" y="2473202"/>
              <a:ext cx="1342175" cy="461665"/>
            </a:xfrm>
            <a:prstGeom prst="rect">
              <a:avLst/>
            </a:prstGeom>
            <a:noFill/>
          </p:spPr>
          <p:txBody>
            <a:bodyPr wrap="square">
              <a:spAutoFit/>
            </a:bodyPr>
            <a:lstStyle/>
            <a:p>
              <a:pPr algn="ctr"/>
              <a:r>
                <a:rPr lang="en-GB" sz="2400" dirty="0">
                  <a:solidFill>
                    <a:schemeClr val="bg1"/>
                  </a:solidFill>
                  <a:latin typeface="MarkPro-Bold" panose="020B0804020101010102" pitchFamily="34" charset="0"/>
                </a:rPr>
                <a:t>False</a:t>
              </a:r>
              <a:endParaRPr lang="en-GB" sz="2400" dirty="0">
                <a:solidFill>
                  <a:schemeClr val="bg1"/>
                </a:solidFill>
              </a:endParaRPr>
            </a:p>
          </p:txBody>
        </p:sp>
      </p:grpSp>
    </p:spTree>
    <p:custDataLst>
      <p:tags r:id="rId1"/>
    </p:custDataLst>
    <p:extLst>
      <p:ext uri="{BB962C8B-B14F-4D97-AF65-F5344CB8AC3E}">
        <p14:creationId xmlns:p14="http://schemas.microsoft.com/office/powerpoint/2010/main" val="229334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60E59-AB6D-FA5F-2299-88F24BB86B8F}"/>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26D3D4CF-9422-C623-D0F6-BFD8A5AA0F31}"/>
              </a:ext>
            </a:extLst>
          </p:cNvPr>
          <p:cNvSpPr txBox="1"/>
          <p:nvPr/>
        </p:nvSpPr>
        <p:spPr>
          <a:xfrm>
            <a:off x="364882" y="5701635"/>
            <a:ext cx="7584142" cy="830997"/>
          </a:xfrm>
          <a:prstGeom prst="rect">
            <a:avLst/>
          </a:prstGeom>
          <a:noFill/>
        </p:spPr>
        <p:txBody>
          <a:bodyPr wrap="square" rtlCol="0">
            <a:spAutoFit/>
          </a:bodyPr>
          <a:lstStyle/>
          <a:p>
            <a:r>
              <a:rPr lang="en-GB" sz="2400">
                <a:latin typeface="MarkPro-Bold" panose="020B0804020101010102" pitchFamily="34" charset="0"/>
              </a:rPr>
              <a:t>How do we decide if a use of generative AI is safe and responsible or a misuse?</a:t>
            </a:r>
          </a:p>
        </p:txBody>
      </p:sp>
      <p:sp>
        <p:nvSpPr>
          <p:cNvPr id="9" name="TextBox 8">
            <a:extLst>
              <a:ext uri="{FF2B5EF4-FFF2-40B4-BE49-F238E27FC236}">
                <a16:creationId xmlns:a16="http://schemas.microsoft.com/office/drawing/2014/main" id="{64056C07-9EB1-E370-E7E0-C247223B5118}"/>
              </a:ext>
            </a:extLst>
          </p:cNvPr>
          <p:cNvSpPr txBox="1"/>
          <p:nvPr/>
        </p:nvSpPr>
        <p:spPr>
          <a:xfrm>
            <a:off x="1465947" y="348283"/>
            <a:ext cx="2011680" cy="646331"/>
          </a:xfrm>
          <a:prstGeom prst="rect">
            <a:avLst/>
          </a:prstGeom>
          <a:noFill/>
        </p:spPr>
        <p:txBody>
          <a:bodyPr wrap="square" rtlCol="0">
            <a:spAutoFit/>
          </a:bodyPr>
          <a:lstStyle/>
          <a:p>
            <a:r>
              <a:rPr lang="en-GB" sz="3600">
                <a:latin typeface="MarkPro-Book" panose="020B0604020101010102" pitchFamily="34" charset="0"/>
              </a:rPr>
              <a:t>Impacts</a:t>
            </a:r>
          </a:p>
        </p:txBody>
      </p:sp>
      <p:sp>
        <p:nvSpPr>
          <p:cNvPr id="11" name="TextBox 10">
            <a:extLst>
              <a:ext uri="{FF2B5EF4-FFF2-40B4-BE49-F238E27FC236}">
                <a16:creationId xmlns:a16="http://schemas.microsoft.com/office/drawing/2014/main" id="{0303E41A-1B5C-0E6B-A8EE-308C15BA9D37}"/>
              </a:ext>
            </a:extLst>
          </p:cNvPr>
          <p:cNvSpPr txBox="1"/>
          <p:nvPr/>
        </p:nvSpPr>
        <p:spPr>
          <a:xfrm>
            <a:off x="3770201" y="631416"/>
            <a:ext cx="2011680" cy="523220"/>
          </a:xfrm>
          <a:prstGeom prst="rect">
            <a:avLst/>
          </a:prstGeom>
          <a:noFill/>
        </p:spPr>
        <p:txBody>
          <a:bodyPr wrap="square" rtlCol="0">
            <a:spAutoFit/>
          </a:bodyPr>
          <a:lstStyle/>
          <a:p>
            <a:r>
              <a:rPr lang="en-GB" sz="2800">
                <a:latin typeface="MarkPro-Book" panose="020B0604020101010102" pitchFamily="34" charset="0"/>
              </a:rPr>
              <a:t>Creativity</a:t>
            </a:r>
          </a:p>
        </p:txBody>
      </p:sp>
      <p:sp>
        <p:nvSpPr>
          <p:cNvPr id="12" name="TextBox 11">
            <a:extLst>
              <a:ext uri="{FF2B5EF4-FFF2-40B4-BE49-F238E27FC236}">
                <a16:creationId xmlns:a16="http://schemas.microsoft.com/office/drawing/2014/main" id="{DEA1F0F4-FBB4-A2BE-28B9-B8D2FB3428E9}"/>
              </a:ext>
            </a:extLst>
          </p:cNvPr>
          <p:cNvSpPr txBox="1"/>
          <p:nvPr/>
        </p:nvSpPr>
        <p:spPr>
          <a:xfrm>
            <a:off x="1037224" y="2293047"/>
            <a:ext cx="2011680" cy="461665"/>
          </a:xfrm>
          <a:prstGeom prst="rect">
            <a:avLst/>
          </a:prstGeom>
          <a:noFill/>
        </p:spPr>
        <p:txBody>
          <a:bodyPr wrap="square" rtlCol="0">
            <a:spAutoFit/>
          </a:bodyPr>
          <a:lstStyle/>
          <a:p>
            <a:r>
              <a:rPr lang="en-GB" sz="2400">
                <a:latin typeface="MarkPro-Book" panose="020B0604020101010102" pitchFamily="34" charset="0"/>
              </a:rPr>
              <a:t>Reliability</a:t>
            </a:r>
          </a:p>
        </p:txBody>
      </p:sp>
      <p:sp>
        <p:nvSpPr>
          <p:cNvPr id="15" name="TextBox 14">
            <a:extLst>
              <a:ext uri="{FF2B5EF4-FFF2-40B4-BE49-F238E27FC236}">
                <a16:creationId xmlns:a16="http://schemas.microsoft.com/office/drawing/2014/main" id="{DBB0ED02-9FE2-B816-F8BC-EE3C95F39CBB}"/>
              </a:ext>
            </a:extLst>
          </p:cNvPr>
          <p:cNvSpPr txBox="1"/>
          <p:nvPr/>
        </p:nvSpPr>
        <p:spPr>
          <a:xfrm>
            <a:off x="625656" y="1449730"/>
            <a:ext cx="3980509" cy="400110"/>
          </a:xfrm>
          <a:prstGeom prst="rect">
            <a:avLst/>
          </a:prstGeom>
          <a:noFill/>
        </p:spPr>
        <p:txBody>
          <a:bodyPr wrap="square" rtlCol="0">
            <a:spAutoFit/>
          </a:bodyPr>
          <a:lstStyle/>
          <a:p>
            <a:r>
              <a:rPr lang="en-GB" sz="2000">
                <a:latin typeface="MarkPro-Book" panose="020B0604020101010102" pitchFamily="34" charset="0"/>
              </a:rPr>
              <a:t>Skills developed or limited</a:t>
            </a:r>
          </a:p>
        </p:txBody>
      </p:sp>
      <p:sp>
        <p:nvSpPr>
          <p:cNvPr id="17" name="TextBox 16">
            <a:extLst>
              <a:ext uri="{FF2B5EF4-FFF2-40B4-BE49-F238E27FC236}">
                <a16:creationId xmlns:a16="http://schemas.microsoft.com/office/drawing/2014/main" id="{9AAA32C5-C99B-0CC9-F7AC-F54A5ED2DA6D}"/>
              </a:ext>
            </a:extLst>
          </p:cNvPr>
          <p:cNvSpPr txBox="1"/>
          <p:nvPr/>
        </p:nvSpPr>
        <p:spPr>
          <a:xfrm>
            <a:off x="5361261" y="3484486"/>
            <a:ext cx="2931923" cy="461665"/>
          </a:xfrm>
          <a:prstGeom prst="rect">
            <a:avLst/>
          </a:prstGeom>
          <a:noFill/>
        </p:spPr>
        <p:txBody>
          <a:bodyPr wrap="square" rtlCol="0">
            <a:spAutoFit/>
          </a:bodyPr>
          <a:lstStyle/>
          <a:p>
            <a:r>
              <a:rPr lang="en-GB" sz="2400">
                <a:latin typeface="MarkPro-Book" panose="020B0604020101010102" pitchFamily="34" charset="0"/>
              </a:rPr>
              <a:t>Consequences</a:t>
            </a:r>
          </a:p>
        </p:txBody>
      </p:sp>
      <p:sp>
        <p:nvSpPr>
          <p:cNvPr id="18" name="TextBox 17">
            <a:extLst>
              <a:ext uri="{FF2B5EF4-FFF2-40B4-BE49-F238E27FC236}">
                <a16:creationId xmlns:a16="http://schemas.microsoft.com/office/drawing/2014/main" id="{1D222A80-C9CC-87C8-B19B-5F2E086CB6B0}"/>
              </a:ext>
            </a:extLst>
          </p:cNvPr>
          <p:cNvSpPr txBox="1"/>
          <p:nvPr/>
        </p:nvSpPr>
        <p:spPr>
          <a:xfrm>
            <a:off x="2043064" y="3241787"/>
            <a:ext cx="2011680" cy="400110"/>
          </a:xfrm>
          <a:prstGeom prst="rect">
            <a:avLst/>
          </a:prstGeom>
          <a:noFill/>
        </p:spPr>
        <p:txBody>
          <a:bodyPr wrap="square" rtlCol="0">
            <a:spAutoFit/>
          </a:bodyPr>
          <a:lstStyle/>
          <a:p>
            <a:r>
              <a:rPr lang="en-GB" sz="2000">
                <a:latin typeface="MarkPro-Book" panose="020B0604020101010102" pitchFamily="34" charset="0"/>
              </a:rPr>
              <a:t>Opportunities</a:t>
            </a:r>
          </a:p>
        </p:txBody>
      </p:sp>
      <p:sp>
        <p:nvSpPr>
          <p:cNvPr id="19" name="TextBox 18">
            <a:extLst>
              <a:ext uri="{FF2B5EF4-FFF2-40B4-BE49-F238E27FC236}">
                <a16:creationId xmlns:a16="http://schemas.microsoft.com/office/drawing/2014/main" id="{2C18CDB1-231B-CD13-D989-C445E5D52EE7}"/>
              </a:ext>
            </a:extLst>
          </p:cNvPr>
          <p:cNvSpPr txBox="1"/>
          <p:nvPr/>
        </p:nvSpPr>
        <p:spPr>
          <a:xfrm>
            <a:off x="3895299" y="2336915"/>
            <a:ext cx="2931924" cy="584775"/>
          </a:xfrm>
          <a:prstGeom prst="rect">
            <a:avLst/>
          </a:prstGeom>
          <a:noFill/>
        </p:spPr>
        <p:txBody>
          <a:bodyPr wrap="square" rtlCol="0">
            <a:spAutoFit/>
          </a:bodyPr>
          <a:lstStyle/>
          <a:p>
            <a:r>
              <a:rPr lang="en-GB" sz="3200">
                <a:latin typeface="MarkPro-Book" panose="020B0604020101010102" pitchFamily="34" charset="0"/>
              </a:rPr>
              <a:t>Ownership</a:t>
            </a:r>
          </a:p>
        </p:txBody>
      </p:sp>
      <p:sp>
        <p:nvSpPr>
          <p:cNvPr id="20" name="TextBox 19">
            <a:extLst>
              <a:ext uri="{FF2B5EF4-FFF2-40B4-BE49-F238E27FC236}">
                <a16:creationId xmlns:a16="http://schemas.microsoft.com/office/drawing/2014/main" id="{8D6B3779-A3A8-3EB5-5A57-FFB6738F5345}"/>
              </a:ext>
            </a:extLst>
          </p:cNvPr>
          <p:cNvSpPr txBox="1"/>
          <p:nvPr/>
        </p:nvSpPr>
        <p:spPr>
          <a:xfrm>
            <a:off x="1037224" y="3968991"/>
            <a:ext cx="4840062" cy="584775"/>
          </a:xfrm>
          <a:prstGeom prst="rect">
            <a:avLst/>
          </a:prstGeom>
          <a:noFill/>
        </p:spPr>
        <p:txBody>
          <a:bodyPr wrap="square" rtlCol="0">
            <a:spAutoFit/>
          </a:bodyPr>
          <a:lstStyle/>
          <a:p>
            <a:r>
              <a:rPr lang="en-GB" sz="3200">
                <a:latin typeface="MarkPro-Book" panose="020B0604020101010102" pitchFamily="34" charset="0"/>
              </a:rPr>
              <a:t>People’s feelings</a:t>
            </a:r>
          </a:p>
        </p:txBody>
      </p:sp>
      <p:sp>
        <p:nvSpPr>
          <p:cNvPr id="21" name="TextBox 20">
            <a:extLst>
              <a:ext uri="{FF2B5EF4-FFF2-40B4-BE49-F238E27FC236}">
                <a16:creationId xmlns:a16="http://schemas.microsoft.com/office/drawing/2014/main" id="{8579D104-3B57-4D07-7395-915DACD3C19F}"/>
              </a:ext>
            </a:extLst>
          </p:cNvPr>
          <p:cNvSpPr txBox="1"/>
          <p:nvPr/>
        </p:nvSpPr>
        <p:spPr>
          <a:xfrm>
            <a:off x="5039170" y="1480004"/>
            <a:ext cx="2011680" cy="461665"/>
          </a:xfrm>
          <a:prstGeom prst="rect">
            <a:avLst/>
          </a:prstGeom>
          <a:noFill/>
        </p:spPr>
        <p:txBody>
          <a:bodyPr wrap="square" rtlCol="0">
            <a:spAutoFit/>
          </a:bodyPr>
          <a:lstStyle/>
          <a:p>
            <a:r>
              <a:rPr lang="en-GB" sz="2400">
                <a:latin typeface="MarkPro-Book" panose="020B0604020101010102" pitchFamily="34" charset="0"/>
              </a:rPr>
              <a:t>Benefits</a:t>
            </a:r>
          </a:p>
        </p:txBody>
      </p:sp>
    </p:spTree>
    <p:custDataLst>
      <p:tags r:id="rId1"/>
    </p:custDataLst>
    <p:extLst>
      <p:ext uri="{BB962C8B-B14F-4D97-AF65-F5344CB8AC3E}">
        <p14:creationId xmlns:p14="http://schemas.microsoft.com/office/powerpoint/2010/main" val="270072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5" grpId="0"/>
      <p:bldP spid="17" grpId="0"/>
      <p:bldP spid="18" grpId="0"/>
      <p:bldP spid="19" grpId="0"/>
      <p:bldP spid="20" grpId="0"/>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E38CA3-D51A-F40F-2039-5A036C9C0C22}"/>
            </a:ext>
          </a:extLst>
        </p:cNvPr>
        <p:cNvGrpSpPr/>
        <p:nvPr/>
      </p:nvGrpSpPr>
      <p:grpSpPr>
        <a:xfrm>
          <a:off x="0" y="0"/>
          <a:ext cx="0" cy="0"/>
          <a:chOff x="0" y="0"/>
          <a:chExt cx="0" cy="0"/>
        </a:xfrm>
      </p:grpSpPr>
      <p:sp>
        <p:nvSpPr>
          <p:cNvPr id="14" name="TextBox 13">
            <a:extLst>
              <a:ext uri="{FF2B5EF4-FFF2-40B4-BE49-F238E27FC236}">
                <a16:creationId xmlns:a16="http://schemas.microsoft.com/office/drawing/2014/main" id="{3B29EBB1-0BFB-E7DF-D8BD-50E787948A69}"/>
              </a:ext>
            </a:extLst>
          </p:cNvPr>
          <p:cNvSpPr txBox="1"/>
          <p:nvPr/>
        </p:nvSpPr>
        <p:spPr>
          <a:xfrm>
            <a:off x="171500" y="2582302"/>
            <a:ext cx="10629283" cy="1569660"/>
          </a:xfrm>
          <a:prstGeom prst="rect">
            <a:avLst/>
          </a:prstGeom>
          <a:noFill/>
        </p:spPr>
        <p:txBody>
          <a:bodyPr wrap="square" rtlCol="0">
            <a:spAutoFit/>
          </a:bodyPr>
          <a:lstStyle/>
          <a:p>
            <a:r>
              <a:rPr lang="en-GB" sz="3200">
                <a:latin typeface="MarkPro-Book" panose="020B0604020101010102" pitchFamily="34" charset="0"/>
              </a:rPr>
              <a:t>Discuss one thing you now understand better, or one thing that stood out to you, about using generative AI to make someone appear nude or naked. </a:t>
            </a:r>
          </a:p>
        </p:txBody>
      </p:sp>
    </p:spTree>
    <p:custDataLst>
      <p:tags r:id="rId1"/>
    </p:custDataLst>
    <p:extLst>
      <p:ext uri="{BB962C8B-B14F-4D97-AF65-F5344CB8AC3E}">
        <p14:creationId xmlns:p14="http://schemas.microsoft.com/office/powerpoint/2010/main" val="61487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AA043-3B8E-EDA3-4872-2412182FB88F}"/>
            </a:ext>
          </a:extLst>
        </p:cNvPr>
        <p:cNvGrpSpPr/>
        <p:nvPr/>
      </p:nvGrpSpPr>
      <p:grpSpPr>
        <a:xfrm>
          <a:off x="0" y="0"/>
          <a:ext cx="0" cy="0"/>
          <a:chOff x="0" y="0"/>
          <a:chExt cx="0" cy="0"/>
        </a:xfrm>
      </p:grpSpPr>
      <p:sp>
        <p:nvSpPr>
          <p:cNvPr id="14" name="TextBox 13">
            <a:extLst>
              <a:ext uri="{FF2B5EF4-FFF2-40B4-BE49-F238E27FC236}">
                <a16:creationId xmlns:a16="http://schemas.microsoft.com/office/drawing/2014/main" id="{D3874266-5A56-C225-2C87-A40BDFBD1F03}"/>
              </a:ext>
            </a:extLst>
          </p:cNvPr>
          <p:cNvSpPr txBox="1"/>
          <p:nvPr/>
        </p:nvSpPr>
        <p:spPr>
          <a:xfrm>
            <a:off x="105123" y="1203519"/>
            <a:ext cx="10852177" cy="584775"/>
          </a:xfrm>
          <a:prstGeom prst="rect">
            <a:avLst/>
          </a:prstGeom>
          <a:noFill/>
        </p:spPr>
        <p:txBody>
          <a:bodyPr wrap="square" rtlCol="0">
            <a:spAutoFit/>
          </a:bodyPr>
          <a:lstStyle/>
          <a:p>
            <a:r>
              <a:rPr lang="en-GB" sz="3200">
                <a:latin typeface="MarkPro-Book" panose="020B0604020101010102" pitchFamily="34" charset="0"/>
              </a:rPr>
              <a:t>What is happening in this example?</a:t>
            </a:r>
          </a:p>
        </p:txBody>
      </p:sp>
      <p:sp>
        <p:nvSpPr>
          <p:cNvPr id="3" name="TextBox 2">
            <a:extLst>
              <a:ext uri="{FF2B5EF4-FFF2-40B4-BE49-F238E27FC236}">
                <a16:creationId xmlns:a16="http://schemas.microsoft.com/office/drawing/2014/main" id="{3225D5B8-9F84-7FA7-127B-9016B95B62D5}"/>
              </a:ext>
            </a:extLst>
          </p:cNvPr>
          <p:cNvSpPr txBox="1"/>
          <p:nvPr/>
        </p:nvSpPr>
        <p:spPr>
          <a:xfrm>
            <a:off x="105121" y="2186158"/>
            <a:ext cx="9877079" cy="1077218"/>
          </a:xfrm>
          <a:prstGeom prst="rect">
            <a:avLst/>
          </a:prstGeom>
          <a:noFill/>
        </p:spPr>
        <p:txBody>
          <a:bodyPr wrap="square" rtlCol="0">
            <a:spAutoFit/>
          </a:bodyPr>
          <a:lstStyle/>
          <a:p>
            <a:r>
              <a:rPr lang="en-GB" sz="3200">
                <a:latin typeface="MarkPro-Book" panose="020B0604020101010102" pitchFamily="34" charset="0"/>
              </a:rPr>
              <a:t>Why do you think this person decided to use generative AI in this way?</a:t>
            </a:r>
          </a:p>
        </p:txBody>
      </p:sp>
      <p:sp>
        <p:nvSpPr>
          <p:cNvPr id="5" name="TextBox 4">
            <a:extLst>
              <a:ext uri="{FF2B5EF4-FFF2-40B4-BE49-F238E27FC236}">
                <a16:creationId xmlns:a16="http://schemas.microsoft.com/office/drawing/2014/main" id="{8B9E8CDC-3022-D1A4-98EF-415F3DC5EBCD}"/>
              </a:ext>
            </a:extLst>
          </p:cNvPr>
          <p:cNvSpPr txBox="1"/>
          <p:nvPr/>
        </p:nvSpPr>
        <p:spPr>
          <a:xfrm>
            <a:off x="105123" y="3588766"/>
            <a:ext cx="10852177" cy="1077218"/>
          </a:xfrm>
          <a:prstGeom prst="rect">
            <a:avLst/>
          </a:prstGeom>
          <a:noFill/>
        </p:spPr>
        <p:txBody>
          <a:bodyPr wrap="square" rtlCol="0">
            <a:spAutoFit/>
          </a:bodyPr>
          <a:lstStyle/>
          <a:p>
            <a:r>
              <a:rPr lang="en-GB" sz="3200">
                <a:latin typeface="MarkPro-Book" panose="020B0604020101010102" pitchFamily="34" charset="0"/>
              </a:rPr>
              <a:t>What are the potential impacts of using generative AI in this way and for whom?</a:t>
            </a:r>
          </a:p>
        </p:txBody>
      </p:sp>
      <p:sp>
        <p:nvSpPr>
          <p:cNvPr id="7" name="TextBox 6">
            <a:extLst>
              <a:ext uri="{FF2B5EF4-FFF2-40B4-BE49-F238E27FC236}">
                <a16:creationId xmlns:a16="http://schemas.microsoft.com/office/drawing/2014/main" id="{49D1BE1D-947E-EF44-BE42-854A35AC5C85}"/>
              </a:ext>
            </a:extLst>
          </p:cNvPr>
          <p:cNvSpPr txBox="1"/>
          <p:nvPr/>
        </p:nvSpPr>
        <p:spPr>
          <a:xfrm>
            <a:off x="105121" y="5012291"/>
            <a:ext cx="10852177" cy="584775"/>
          </a:xfrm>
          <a:prstGeom prst="rect">
            <a:avLst/>
          </a:prstGeom>
          <a:noFill/>
        </p:spPr>
        <p:txBody>
          <a:bodyPr wrap="square" rtlCol="0">
            <a:spAutoFit/>
          </a:bodyPr>
          <a:lstStyle/>
          <a:p>
            <a:r>
              <a:rPr lang="en-GB" sz="3200">
                <a:latin typeface="MarkPro-Book" panose="020B0604020101010102" pitchFamily="34" charset="0"/>
              </a:rPr>
              <a:t>What do you think will happen next?</a:t>
            </a:r>
          </a:p>
        </p:txBody>
      </p:sp>
    </p:spTree>
    <p:custDataLst>
      <p:tags r:id="rId1"/>
    </p:custDataLst>
    <p:extLst>
      <p:ext uri="{BB962C8B-B14F-4D97-AF65-F5344CB8AC3E}">
        <p14:creationId xmlns:p14="http://schemas.microsoft.com/office/powerpoint/2010/main" val="846988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F6086F-EF3A-7941-4B15-276D15973D94}"/>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33398086-F654-5826-EB79-D9ED52264121}"/>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1</a:t>
            </a:r>
          </a:p>
        </p:txBody>
      </p:sp>
      <p:sp>
        <p:nvSpPr>
          <p:cNvPr id="14" name="TextBox 13">
            <a:extLst>
              <a:ext uri="{FF2B5EF4-FFF2-40B4-BE49-F238E27FC236}">
                <a16:creationId xmlns:a16="http://schemas.microsoft.com/office/drawing/2014/main" id="{3B0D7085-774D-0676-561B-E0F314F9006F}"/>
              </a:ext>
            </a:extLst>
          </p:cNvPr>
          <p:cNvSpPr txBox="1"/>
          <p:nvPr/>
        </p:nvSpPr>
        <p:spPr>
          <a:xfrm>
            <a:off x="406228" y="2063685"/>
            <a:ext cx="7651249" cy="4770537"/>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400">
                <a:latin typeface="MarkPro-Book" panose="020B0604020101010102" pitchFamily="34" charset="0"/>
              </a:rPr>
              <a:t>A and B are friends but they recently got into an argument.</a:t>
            </a:r>
          </a:p>
          <a:p>
            <a:pPr marL="342900" indent="-342900">
              <a:spcAft>
                <a:spcPts val="1200"/>
              </a:spcAft>
              <a:buFont typeface="Arial" panose="020B0604020202020204" pitchFamily="34" charset="0"/>
              <a:buChar char="•"/>
            </a:pPr>
            <a:r>
              <a:rPr lang="en-GB" sz="2400">
                <a:latin typeface="MarkPro-Book" panose="020B0604020101010102" pitchFamily="34" charset="0"/>
              </a:rPr>
              <a:t>A few days after they fell out, A finds out that B has been saying bad things about them in other group chats.</a:t>
            </a:r>
          </a:p>
          <a:p>
            <a:pPr marL="342900" indent="-342900">
              <a:spcAft>
                <a:spcPts val="1200"/>
              </a:spcAft>
              <a:buFont typeface="Arial" panose="020B0604020202020204" pitchFamily="34" charset="0"/>
              <a:buChar char="•"/>
            </a:pPr>
            <a:r>
              <a:rPr lang="en-GB" sz="2400">
                <a:latin typeface="MarkPro-Book" panose="020B0604020101010102" pitchFamily="34" charset="0"/>
              </a:rPr>
              <a:t>A is annoyed, so decides to use a generative AI app to make a video of B, that makes them look nude and like they’re kissing someone else in their year group.</a:t>
            </a:r>
          </a:p>
          <a:p>
            <a:pPr marL="342900" indent="-342900">
              <a:spcAft>
                <a:spcPts val="1200"/>
              </a:spcAft>
              <a:buFont typeface="Arial" panose="020B0604020202020204" pitchFamily="34" charset="0"/>
              <a:buChar char="•"/>
            </a:pPr>
            <a:r>
              <a:rPr lang="en-GB" sz="2400">
                <a:latin typeface="MarkPro-Book" panose="020B0604020101010102" pitchFamily="34" charset="0"/>
              </a:rPr>
              <a:t>A posts the video in a group chat that B isn’t in.</a:t>
            </a:r>
          </a:p>
          <a:p>
            <a:pPr marL="342900" indent="-342900">
              <a:spcAft>
                <a:spcPts val="600"/>
              </a:spcAft>
              <a:buFont typeface="Arial" panose="020B0604020202020204" pitchFamily="34" charset="0"/>
              <a:buChar char="•"/>
            </a:pPr>
            <a:endParaRPr lang="en-GB" sz="2400">
              <a:latin typeface="MarkPro-Book" panose="020B0604020101010102" pitchFamily="34" charset="0"/>
            </a:endParaRPr>
          </a:p>
        </p:txBody>
      </p:sp>
    </p:spTree>
    <p:custDataLst>
      <p:tags r:id="rId1"/>
    </p:custDataLst>
    <p:extLst>
      <p:ext uri="{BB962C8B-B14F-4D97-AF65-F5344CB8AC3E}">
        <p14:creationId xmlns:p14="http://schemas.microsoft.com/office/powerpoint/2010/main" val="120950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41D54-E8AB-89A4-3EBE-30531D943713}"/>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F94DD75F-2835-2CE6-823C-4C55B56D26B0}"/>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2</a:t>
            </a:r>
          </a:p>
        </p:txBody>
      </p:sp>
      <p:sp>
        <p:nvSpPr>
          <p:cNvPr id="14" name="TextBox 13">
            <a:extLst>
              <a:ext uri="{FF2B5EF4-FFF2-40B4-BE49-F238E27FC236}">
                <a16:creationId xmlns:a16="http://schemas.microsoft.com/office/drawing/2014/main" id="{6F8894AE-1838-D9D2-69D8-5388CE784298}"/>
              </a:ext>
            </a:extLst>
          </p:cNvPr>
          <p:cNvSpPr txBox="1"/>
          <p:nvPr/>
        </p:nvSpPr>
        <p:spPr>
          <a:xfrm>
            <a:off x="406229" y="2063685"/>
            <a:ext cx="7880521" cy="2985433"/>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400">
                <a:latin typeface="MarkPro-Book" panose="020B0604020101010102" pitchFamily="34" charset="0"/>
              </a:rPr>
              <a:t>C’s friend messages them and asks them if they’ve seen the picture of their favourite streamer that’s being shared around online.</a:t>
            </a:r>
          </a:p>
          <a:p>
            <a:pPr marL="342900" indent="-342900">
              <a:spcAft>
                <a:spcPts val="1200"/>
              </a:spcAft>
              <a:buFont typeface="Arial" panose="020B0604020202020204" pitchFamily="34" charset="0"/>
              <a:buChar char="•"/>
            </a:pPr>
            <a:r>
              <a:rPr lang="en-GB" sz="2400">
                <a:latin typeface="MarkPro-Book" panose="020B0604020101010102" pitchFamily="34" charset="0"/>
              </a:rPr>
              <a:t>C looks for it, and finds a picture of the streamer doing sexual things with someone else.</a:t>
            </a:r>
          </a:p>
          <a:p>
            <a:pPr marL="342900" indent="-342900">
              <a:spcAft>
                <a:spcPts val="1200"/>
              </a:spcAft>
              <a:buFont typeface="Arial" panose="020B0604020202020204" pitchFamily="34" charset="0"/>
              <a:buChar char="•"/>
            </a:pPr>
            <a:r>
              <a:rPr lang="en-GB" sz="2400">
                <a:latin typeface="MarkPro-Book" panose="020B0604020101010102" pitchFamily="34" charset="0"/>
              </a:rPr>
              <a:t>A lot of the comments say that it’s fake and that it has been created using generative AI.</a:t>
            </a:r>
          </a:p>
        </p:txBody>
      </p:sp>
    </p:spTree>
    <p:custDataLst>
      <p:tags r:id="rId1"/>
    </p:custDataLst>
    <p:extLst>
      <p:ext uri="{BB962C8B-B14F-4D97-AF65-F5344CB8AC3E}">
        <p14:creationId xmlns:p14="http://schemas.microsoft.com/office/powerpoint/2010/main" val="331008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8B082-D6C4-7C3B-DA45-34BE3321F4D0}"/>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70263E74-D28D-F52E-4AAF-D9670E6C0E5C}"/>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3</a:t>
            </a:r>
          </a:p>
        </p:txBody>
      </p:sp>
      <p:sp>
        <p:nvSpPr>
          <p:cNvPr id="14" name="TextBox 13">
            <a:extLst>
              <a:ext uri="{FF2B5EF4-FFF2-40B4-BE49-F238E27FC236}">
                <a16:creationId xmlns:a16="http://schemas.microsoft.com/office/drawing/2014/main" id="{4BEB8418-F103-458B-EF7F-C900554619D2}"/>
              </a:ext>
            </a:extLst>
          </p:cNvPr>
          <p:cNvSpPr txBox="1"/>
          <p:nvPr/>
        </p:nvSpPr>
        <p:spPr>
          <a:xfrm>
            <a:off x="406229" y="2063685"/>
            <a:ext cx="7846231" cy="3508653"/>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400">
                <a:latin typeface="MarkPro-Book" panose="020B0604020101010102" pitchFamily="34" charset="0"/>
              </a:rPr>
              <a:t>D has a bad hockey practice with their sports coach and isn’t allowed to play in the next match. </a:t>
            </a:r>
          </a:p>
          <a:p>
            <a:pPr marL="342900" indent="-342900">
              <a:spcAft>
                <a:spcPts val="1200"/>
              </a:spcAft>
              <a:buFont typeface="Arial" panose="020B0604020202020204" pitchFamily="34" charset="0"/>
              <a:buChar char="•"/>
            </a:pPr>
            <a:r>
              <a:rPr lang="en-GB" sz="2400">
                <a:latin typeface="MarkPro-Book" panose="020B0604020101010102" pitchFamily="34" charset="0"/>
              </a:rPr>
              <a:t>D is annoyed and upset by this. </a:t>
            </a:r>
          </a:p>
          <a:p>
            <a:pPr marL="342900" indent="-342900">
              <a:spcAft>
                <a:spcPts val="1200"/>
              </a:spcAft>
              <a:buFont typeface="Arial" panose="020B0604020202020204" pitchFamily="34" charset="0"/>
              <a:buChar char="•"/>
            </a:pPr>
            <a:r>
              <a:rPr lang="en-GB" sz="2400">
                <a:latin typeface="MarkPro-Book" panose="020B0604020101010102" pitchFamily="34" charset="0"/>
              </a:rPr>
              <a:t>D decides to screenshot an image of their teacher from the club’s website, and edits it using generative AI to make them look partially nude.</a:t>
            </a:r>
          </a:p>
          <a:p>
            <a:pPr marL="342900" indent="-342900">
              <a:spcAft>
                <a:spcPts val="1200"/>
              </a:spcAft>
              <a:buFont typeface="Arial" panose="020B0604020202020204" pitchFamily="34" charset="0"/>
              <a:buChar char="•"/>
            </a:pPr>
            <a:r>
              <a:rPr lang="en-GB" sz="2400">
                <a:latin typeface="MarkPro-Book" panose="020B0604020101010102" pitchFamily="34" charset="0"/>
              </a:rPr>
              <a:t>D shares the image on social media. </a:t>
            </a:r>
          </a:p>
        </p:txBody>
      </p:sp>
    </p:spTree>
    <p:custDataLst>
      <p:tags r:id="rId1"/>
    </p:custDataLst>
    <p:extLst>
      <p:ext uri="{BB962C8B-B14F-4D97-AF65-F5344CB8AC3E}">
        <p14:creationId xmlns:p14="http://schemas.microsoft.com/office/powerpoint/2010/main" val="1116287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898CB-F88F-6A47-F3E5-129A5B6A52FF}"/>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BBF2801B-9D2A-A1CA-8F8A-70443B0DE54A}"/>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4</a:t>
            </a:r>
          </a:p>
        </p:txBody>
      </p:sp>
      <p:sp>
        <p:nvSpPr>
          <p:cNvPr id="14" name="TextBox 13">
            <a:extLst>
              <a:ext uri="{FF2B5EF4-FFF2-40B4-BE49-F238E27FC236}">
                <a16:creationId xmlns:a16="http://schemas.microsoft.com/office/drawing/2014/main" id="{71834E94-A949-D7B8-2E4E-CA22C4BEC062}"/>
              </a:ext>
            </a:extLst>
          </p:cNvPr>
          <p:cNvSpPr txBox="1"/>
          <p:nvPr/>
        </p:nvSpPr>
        <p:spPr>
          <a:xfrm>
            <a:off x="406229" y="2063685"/>
            <a:ext cx="8040541" cy="4401205"/>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000">
                <a:latin typeface="MarkPro-Book" panose="020B0604020101010102" pitchFamily="34" charset="0"/>
              </a:rPr>
              <a:t>E has been spending more time with a new friendship group.</a:t>
            </a:r>
          </a:p>
          <a:p>
            <a:pPr marL="342900" indent="-342900">
              <a:spcAft>
                <a:spcPts val="1200"/>
              </a:spcAft>
              <a:buFont typeface="Arial" panose="020B0604020202020204" pitchFamily="34" charset="0"/>
              <a:buChar char="•"/>
            </a:pPr>
            <a:r>
              <a:rPr lang="en-GB" sz="2000">
                <a:latin typeface="MarkPro-Book" panose="020B0604020101010102" pitchFamily="34" charset="0"/>
              </a:rPr>
              <a:t>E is added into their group chat, where they are sharing nude images of their partners with one another.</a:t>
            </a:r>
          </a:p>
          <a:p>
            <a:pPr marL="342900" indent="-342900">
              <a:spcAft>
                <a:spcPts val="1200"/>
              </a:spcAft>
              <a:buFont typeface="Arial" panose="020B0604020202020204" pitchFamily="34" charset="0"/>
              <a:buChar char="•"/>
            </a:pPr>
            <a:r>
              <a:rPr lang="en-GB" sz="2000">
                <a:latin typeface="MarkPro-Book" panose="020B0604020101010102" pitchFamily="34" charset="0"/>
              </a:rPr>
              <a:t>They ask E to contribute and send an image to the chat of their partner.</a:t>
            </a:r>
          </a:p>
          <a:p>
            <a:pPr marL="342900" indent="-342900">
              <a:spcAft>
                <a:spcPts val="1200"/>
              </a:spcAft>
              <a:buFont typeface="Arial" panose="020B0604020202020204" pitchFamily="34" charset="0"/>
              <a:buChar char="•"/>
            </a:pPr>
            <a:r>
              <a:rPr lang="en-GB" sz="2000">
                <a:latin typeface="MarkPro-Book" panose="020B0604020101010102" pitchFamily="34" charset="0"/>
              </a:rPr>
              <a:t>E does not have a photo to share, and does not want to ask their partner to send them one.</a:t>
            </a:r>
          </a:p>
          <a:p>
            <a:pPr marL="342900" indent="-342900">
              <a:spcAft>
                <a:spcPts val="1200"/>
              </a:spcAft>
              <a:buFont typeface="Arial" panose="020B0604020202020204" pitchFamily="34" charset="0"/>
              <a:buChar char="•"/>
            </a:pPr>
            <a:r>
              <a:rPr lang="en-GB" sz="2000">
                <a:latin typeface="MarkPro-Book" panose="020B0604020101010102" pitchFamily="34" charset="0"/>
              </a:rPr>
              <a:t>Instead, E decides to use an app to create a photo of their partner that looks nude.</a:t>
            </a:r>
          </a:p>
          <a:p>
            <a:pPr marL="342900" indent="-342900">
              <a:spcAft>
                <a:spcPts val="1200"/>
              </a:spcAft>
              <a:buFont typeface="Arial" panose="020B0604020202020204" pitchFamily="34" charset="0"/>
              <a:buChar char="•"/>
            </a:pPr>
            <a:r>
              <a:rPr lang="en-GB" sz="2000">
                <a:latin typeface="MarkPro-Book" panose="020B0604020101010102" pitchFamily="34" charset="0"/>
              </a:rPr>
              <a:t>They send this photo to the group. </a:t>
            </a:r>
          </a:p>
          <a:p>
            <a:pPr marL="342900" indent="-342900">
              <a:spcAft>
                <a:spcPts val="600"/>
              </a:spcAft>
              <a:buFont typeface="Arial" panose="020B0604020202020204" pitchFamily="34" charset="0"/>
              <a:buChar char="•"/>
            </a:pPr>
            <a:endParaRPr lang="en-GB" sz="2000">
              <a:latin typeface="MarkPro-Book" panose="020B0604020101010102" pitchFamily="34" charset="0"/>
            </a:endParaRPr>
          </a:p>
        </p:txBody>
      </p:sp>
    </p:spTree>
    <p:custDataLst>
      <p:tags r:id="rId1"/>
    </p:custDataLst>
    <p:extLst>
      <p:ext uri="{BB962C8B-B14F-4D97-AF65-F5344CB8AC3E}">
        <p14:creationId xmlns:p14="http://schemas.microsoft.com/office/powerpoint/2010/main" val="3674080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EA379E-D244-A7D7-E081-FBF05967072A}"/>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62E7BCF1-58C9-0B4D-9FB2-4CEF88EDBD91}"/>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5</a:t>
            </a:r>
          </a:p>
        </p:txBody>
      </p:sp>
      <p:sp>
        <p:nvSpPr>
          <p:cNvPr id="14" name="TextBox 13">
            <a:extLst>
              <a:ext uri="{FF2B5EF4-FFF2-40B4-BE49-F238E27FC236}">
                <a16:creationId xmlns:a16="http://schemas.microsoft.com/office/drawing/2014/main" id="{20CEED08-0A1D-90EF-C20B-E1B1480BDA55}"/>
              </a:ext>
            </a:extLst>
          </p:cNvPr>
          <p:cNvSpPr txBox="1"/>
          <p:nvPr/>
        </p:nvSpPr>
        <p:spPr>
          <a:xfrm>
            <a:off x="406229" y="1996310"/>
            <a:ext cx="7988471" cy="5093702"/>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000">
                <a:latin typeface="MarkPro-Book" panose="020B0604020101010102" pitchFamily="34" charset="0"/>
              </a:rPr>
              <a:t>F has been bonding with an online friend for a few weeks, as they’ve both been experiencing bullying at school, which has included mean comments under posts, spreading rumours about them and </a:t>
            </a:r>
            <a:r>
              <a:rPr lang="en-GB" sz="2000" err="1">
                <a:latin typeface="MarkPro-Book" panose="020B0604020101010102" pitchFamily="34" charset="0"/>
              </a:rPr>
              <a:t>DMing</a:t>
            </a:r>
            <a:r>
              <a:rPr lang="en-GB" sz="2000">
                <a:latin typeface="MarkPro-Book" panose="020B0604020101010102" pitchFamily="34" charset="0"/>
              </a:rPr>
              <a:t> inappropriate content.</a:t>
            </a:r>
          </a:p>
          <a:p>
            <a:pPr marL="342900" indent="-342900">
              <a:spcAft>
                <a:spcPts val="1200"/>
              </a:spcAft>
              <a:buFont typeface="Arial" panose="020B0604020202020204" pitchFamily="34" charset="0"/>
              <a:buChar char="•"/>
            </a:pPr>
            <a:r>
              <a:rPr lang="en-GB" sz="2000">
                <a:latin typeface="MarkPro-Book" panose="020B0604020101010102" pitchFamily="34" charset="0"/>
              </a:rPr>
              <a:t>F shares some selfies from their holiday with the friend.</a:t>
            </a:r>
          </a:p>
          <a:p>
            <a:pPr marL="342900" indent="-342900">
              <a:spcAft>
                <a:spcPts val="1200"/>
              </a:spcAft>
              <a:buFont typeface="Arial" panose="020B0604020202020204" pitchFamily="34" charset="0"/>
              <a:buChar char="•"/>
            </a:pPr>
            <a:r>
              <a:rPr lang="en-GB" sz="2000">
                <a:latin typeface="MarkPro-Book" panose="020B0604020101010102" pitchFamily="34" charset="0"/>
              </a:rPr>
              <a:t>The next day at school, one of F’s classmates tells them they’ve seen a nude picture of F on various group chats. F is confused because they have never taken or shared a nude image.</a:t>
            </a:r>
          </a:p>
          <a:p>
            <a:pPr marL="342900" indent="-342900">
              <a:spcAft>
                <a:spcPts val="1200"/>
              </a:spcAft>
              <a:buFont typeface="Arial" panose="020B0604020202020204" pitchFamily="34" charset="0"/>
              <a:buChar char="•"/>
            </a:pPr>
            <a:r>
              <a:rPr lang="en-GB" sz="2000">
                <a:latin typeface="MarkPro-Book" panose="020B0604020101010102" pitchFamily="34" charset="0"/>
              </a:rPr>
              <a:t>When F goes online later, their ‘online friend’ reveals they’re the same person who has been bullying them and they used the photos F had sent to create the nude image. </a:t>
            </a:r>
          </a:p>
          <a:p>
            <a:pPr marL="342900" indent="-342900">
              <a:spcAft>
                <a:spcPts val="600"/>
              </a:spcAft>
              <a:buFont typeface="Arial" panose="020B0604020202020204" pitchFamily="34" charset="0"/>
              <a:buChar char="•"/>
            </a:pPr>
            <a:endParaRPr lang="en-GB" sz="2000">
              <a:latin typeface="MarkPro-Book" panose="020B0604020101010102" pitchFamily="34" charset="0"/>
            </a:endParaRPr>
          </a:p>
          <a:p>
            <a:pPr marL="342900" indent="-342900">
              <a:spcAft>
                <a:spcPts val="600"/>
              </a:spcAft>
              <a:buFont typeface="Arial" panose="020B0604020202020204" pitchFamily="34" charset="0"/>
              <a:buChar char="•"/>
            </a:pPr>
            <a:endParaRPr lang="en-GB" sz="2000">
              <a:latin typeface="MarkPro-Book" panose="020B0604020101010102" pitchFamily="34" charset="0"/>
            </a:endParaRPr>
          </a:p>
        </p:txBody>
      </p:sp>
    </p:spTree>
    <p:custDataLst>
      <p:tags r:id="rId1"/>
    </p:custDataLst>
    <p:extLst>
      <p:ext uri="{BB962C8B-B14F-4D97-AF65-F5344CB8AC3E}">
        <p14:creationId xmlns:p14="http://schemas.microsoft.com/office/powerpoint/2010/main" val="2714216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F33DB-251C-6B94-63B4-5806E279B90A}"/>
            </a:ext>
          </a:extLst>
        </p:cNvPr>
        <p:cNvGrpSpPr/>
        <p:nvPr/>
      </p:nvGrpSpPr>
      <p:grpSpPr>
        <a:xfrm>
          <a:off x="0" y="0"/>
          <a:ext cx="0" cy="0"/>
          <a:chOff x="0" y="0"/>
          <a:chExt cx="0" cy="0"/>
        </a:xfrm>
      </p:grpSpPr>
      <p:sp>
        <p:nvSpPr>
          <p:cNvPr id="13" name="TextBox 12">
            <a:extLst>
              <a:ext uri="{FF2B5EF4-FFF2-40B4-BE49-F238E27FC236}">
                <a16:creationId xmlns:a16="http://schemas.microsoft.com/office/drawing/2014/main" id="{C8BBE7B6-9C7D-E236-53AD-4795FB49971C}"/>
              </a:ext>
            </a:extLst>
          </p:cNvPr>
          <p:cNvSpPr txBox="1"/>
          <p:nvPr/>
        </p:nvSpPr>
        <p:spPr>
          <a:xfrm>
            <a:off x="473336" y="494852"/>
            <a:ext cx="7584142" cy="830997"/>
          </a:xfrm>
          <a:prstGeom prst="rect">
            <a:avLst/>
          </a:prstGeom>
          <a:noFill/>
        </p:spPr>
        <p:txBody>
          <a:bodyPr wrap="square" rtlCol="0">
            <a:spAutoFit/>
          </a:bodyPr>
          <a:lstStyle/>
          <a:p>
            <a:r>
              <a:rPr lang="en-GB" sz="4800">
                <a:latin typeface="MarkPro-Bold" panose="020B0804020101010102" pitchFamily="34" charset="0"/>
              </a:rPr>
              <a:t>Scenario 6</a:t>
            </a:r>
          </a:p>
        </p:txBody>
      </p:sp>
      <p:sp>
        <p:nvSpPr>
          <p:cNvPr id="14" name="TextBox 13">
            <a:extLst>
              <a:ext uri="{FF2B5EF4-FFF2-40B4-BE49-F238E27FC236}">
                <a16:creationId xmlns:a16="http://schemas.microsoft.com/office/drawing/2014/main" id="{6BB27F8A-E4C7-5792-836D-2D4585CBBBD3}"/>
              </a:ext>
            </a:extLst>
          </p:cNvPr>
          <p:cNvSpPr txBox="1"/>
          <p:nvPr/>
        </p:nvSpPr>
        <p:spPr>
          <a:xfrm>
            <a:off x="406228" y="1987485"/>
            <a:ext cx="8166271" cy="5139869"/>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GB" sz="2400">
                <a:latin typeface="MarkPro-Book" panose="020B0604020101010102" pitchFamily="34" charset="0"/>
              </a:rPr>
              <a:t>G is a big fan of a popular TV series and is part of a fandom community online.</a:t>
            </a:r>
          </a:p>
          <a:p>
            <a:pPr marL="342900" indent="-342900">
              <a:spcAft>
                <a:spcPts val="1200"/>
              </a:spcAft>
              <a:buFont typeface="Arial" panose="020B0604020202020204" pitchFamily="34" charset="0"/>
              <a:buChar char="•"/>
            </a:pPr>
            <a:r>
              <a:rPr lang="en-GB" sz="2400">
                <a:latin typeface="MarkPro-Book" panose="020B0604020101010102" pitchFamily="34" charset="0"/>
              </a:rPr>
              <a:t>G has seen some artwork showing the characters from the series and decides to try making some of their own.</a:t>
            </a:r>
          </a:p>
          <a:p>
            <a:pPr marL="342900" indent="-342900">
              <a:spcAft>
                <a:spcPts val="1200"/>
              </a:spcAft>
              <a:buFont typeface="Arial" panose="020B0604020202020204" pitchFamily="34" charset="0"/>
              <a:buChar char="•"/>
            </a:pPr>
            <a:r>
              <a:rPr lang="en-GB" sz="2400">
                <a:latin typeface="MarkPro-Book" panose="020B0604020101010102" pitchFamily="34" charset="0"/>
              </a:rPr>
              <a:t>They focus on a teenage romantic couple from the show and use generative AI to edit photos of the actors so that they are nude and look like they’re having sex.</a:t>
            </a:r>
          </a:p>
          <a:p>
            <a:pPr marL="342900" indent="-342900">
              <a:spcAft>
                <a:spcPts val="1200"/>
              </a:spcAft>
              <a:buFont typeface="Arial" panose="020B0604020202020204" pitchFamily="34" charset="0"/>
              <a:buChar char="•"/>
            </a:pPr>
            <a:r>
              <a:rPr lang="en-GB" sz="2400">
                <a:latin typeface="MarkPro-Book" panose="020B0604020101010102" pitchFamily="34" charset="0"/>
              </a:rPr>
              <a:t>G shares the photos in an online forum about the show. </a:t>
            </a:r>
          </a:p>
          <a:p>
            <a:pPr marL="342900" indent="-342900">
              <a:spcAft>
                <a:spcPts val="600"/>
              </a:spcAft>
              <a:buFont typeface="Arial" panose="020B0604020202020204" pitchFamily="34" charset="0"/>
              <a:buChar char="•"/>
            </a:pPr>
            <a:endParaRPr lang="en-GB" sz="2400">
              <a:latin typeface="MarkPro-Book" panose="020B0604020101010102" pitchFamily="34" charset="0"/>
            </a:endParaRPr>
          </a:p>
        </p:txBody>
      </p:sp>
    </p:spTree>
    <p:custDataLst>
      <p:tags r:id="rId1"/>
    </p:custDataLst>
    <p:extLst>
      <p:ext uri="{BB962C8B-B14F-4D97-AF65-F5344CB8AC3E}">
        <p14:creationId xmlns:p14="http://schemas.microsoft.com/office/powerpoint/2010/main" val="11747849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CHILDNET GENAI" val="K9oqL2dA"/>
  <p:tag name="ARTICULATE_SLIDE_COUNT" val="2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hildnet GenAI">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hildnet">
      <a:majorFont>
        <a:latin typeface="MarkPro-Bold"/>
        <a:ea typeface=""/>
        <a:cs typeface=""/>
      </a:majorFont>
      <a:minorFont>
        <a:latin typeface="MarkPro-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hildnet GenAI" id="{27CA7CF9-3471-45F0-8861-0882E1043054}" vid="{6294EB90-4411-4A93-B97F-379BD6C0E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FCA83E1F99E94A92F8B2A3E57EC15A" ma:contentTypeVersion="16" ma:contentTypeDescription="Create a new document." ma:contentTypeScope="" ma:versionID="8481c15fa5afcca1be8b905e2936373f">
  <xsd:schema xmlns:xsd="http://www.w3.org/2001/XMLSchema" xmlns:xs="http://www.w3.org/2001/XMLSchema" xmlns:p="http://schemas.microsoft.com/office/2006/metadata/properties" xmlns:ns2="f77a38c6-de8a-48d3-a7d8-f18120ebd434" xmlns:ns3="ea255cdb-88e4-4df3-9ed1-2c153d401d42" targetNamespace="http://schemas.microsoft.com/office/2006/metadata/properties" ma:root="true" ma:fieldsID="92dcf4ad35e459712b7e0b2f6ead3ac4" ns2:_="" ns3:_="">
    <xsd:import namespace="f77a38c6-de8a-48d3-a7d8-f18120ebd434"/>
    <xsd:import namespace="ea255cdb-88e4-4df3-9ed1-2c153d401d4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7a38c6-de8a-48d3-a7d8-f18120ebd4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6a201c1-2bfc-40f7-b8bd-890bf0540e4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255cdb-88e4-4df3-9ed1-2c153d401d4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006f728-b2bb-4e28-8afe-74e3cc243049}" ma:internalName="TaxCatchAll" ma:showField="CatchAllData" ma:web="ea255cdb-88e4-4df3-9ed1-2c153d401d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a255cdb-88e4-4df3-9ed1-2c153d401d42" xsi:nil="true"/>
    <lcf76f155ced4ddcb4097134ff3c332f xmlns="f77a38c6-de8a-48d3-a7d8-f18120ebd43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3F8DE1-4B79-48DE-A5E4-20C3D1DA6EF8}">
  <ds:schemaRefs>
    <ds:schemaRef ds:uri="ea255cdb-88e4-4df3-9ed1-2c153d401d42"/>
    <ds:schemaRef ds:uri="f77a38c6-de8a-48d3-a7d8-f18120ebd4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5808331-9522-4CCE-9D23-54D0C4491E2D}">
  <ds:schemaRefs>
    <ds:schemaRef ds:uri="ea255cdb-88e4-4df3-9ed1-2c153d401d42"/>
    <ds:schemaRef ds:uri="f77a38c6-de8a-48d3-a7d8-f18120ebd43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95D0CDB-8A6D-40C4-968C-CB56247E62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Childnet GenAI</Template>
  <TotalTime>0</TotalTime>
  <Words>2507</Words>
  <Application>Microsoft Office PowerPoint</Application>
  <PresentationFormat>Widescreen</PresentationFormat>
  <Paragraphs>141</Paragraphs>
  <Slides>20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Aptos</vt:lpstr>
      <vt:lpstr>Arial</vt:lpstr>
      <vt:lpstr>MarkPro-Bold</vt:lpstr>
      <vt:lpstr>MarkPro-Book</vt:lpstr>
      <vt:lpstr>Childnet GenAI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Rosie Bromley</dc:creator>
  <cp:lastModifiedBy>Charlie Benson</cp:lastModifiedBy>
  <cp:revision>1</cp:revision>
  <dcterms:created xsi:type="dcterms:W3CDTF">2025-03-24T10:31:18Z</dcterms:created>
  <dcterms:modified xsi:type="dcterms:W3CDTF">2025-07-02T13:23:30Z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3BED2B6B-5C7F-4711-A7B3-F0EF2B42AAD7</vt:lpwstr>
  </property>
  <property fmtid="{D5CDD505-2E9C-101B-9397-08002B2CF9AE}" pid="3" name="ArticulatePath">
    <vt:lpwstr>Presentation1</vt:lpwstr>
  </property>
  <property fmtid="{D5CDD505-2E9C-101B-9397-08002B2CF9AE}" pid="4" name="ContentTypeId">
    <vt:lpwstr>0x0101009CFCA83E1F99E94A92F8B2A3E57EC15A</vt:lpwstr>
  </property>
  <property fmtid="{D5CDD505-2E9C-101B-9397-08002B2CF9AE}" pid="5" name="MediaServiceImageTags">
    <vt:lpwstr/>
  </property>
</Properties>
</file>